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0"/>
  </p:notesMasterIdLst>
  <p:handoutMasterIdLst>
    <p:handoutMasterId r:id="rId21"/>
  </p:handoutMasterIdLst>
  <p:sldIdLst>
    <p:sldId id="1061" r:id="rId2"/>
    <p:sldId id="1058" r:id="rId3"/>
    <p:sldId id="1024" r:id="rId4"/>
    <p:sldId id="919" r:id="rId5"/>
    <p:sldId id="926" r:id="rId6"/>
    <p:sldId id="1063" r:id="rId7"/>
    <p:sldId id="1064" r:id="rId8"/>
    <p:sldId id="1065" r:id="rId9"/>
    <p:sldId id="1066" r:id="rId10"/>
    <p:sldId id="1067" r:id="rId11"/>
    <p:sldId id="1073" r:id="rId12"/>
    <p:sldId id="1068" r:id="rId13"/>
    <p:sldId id="1069" r:id="rId14"/>
    <p:sldId id="1070" r:id="rId15"/>
    <p:sldId id="1071" r:id="rId16"/>
    <p:sldId id="1072" r:id="rId17"/>
    <p:sldId id="1074" r:id="rId18"/>
    <p:sldId id="1075" r:id="rId19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EA0F"/>
    <a:srgbClr val="3A8E42"/>
    <a:srgbClr val="C02A28"/>
    <a:srgbClr val="4A5EFF"/>
    <a:srgbClr val="66FF33"/>
    <a:srgbClr val="FAFEA0"/>
    <a:srgbClr val="3C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5" autoAdjust="0"/>
    <p:restoredTop sz="94684" autoAdjust="0"/>
  </p:normalViewPr>
  <p:slideViewPr>
    <p:cSldViewPr snapToGrid="0">
      <p:cViewPr varScale="1">
        <p:scale>
          <a:sx n="98" d="100"/>
          <a:sy n="98" d="100"/>
        </p:scale>
        <p:origin x="-1032" y="-104"/>
      </p:cViewPr>
      <p:guideLst>
        <p:guide orient="horz" pos="1742"/>
        <p:guide pos="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1840" y="-10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183" y="0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r"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69363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183" y="8769363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r"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084E840E-61AC-4385-AE1B-AE091AA0A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9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183" y="0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r"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048" y="4386259"/>
            <a:ext cx="5546104" cy="415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9363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183" y="8769363"/>
            <a:ext cx="3005448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r" defTabSz="923857"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01E788CD-14EC-4422-BC27-1384FBF37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92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57" charset="0"/>
        <a:ea typeface="ＭＳ Ｐゴシック" pitchFamily="57" charset="-128"/>
        <a:cs typeface="ＭＳ Ｐゴシック" pitchFamily="5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57" charset="0"/>
        <a:ea typeface="ＭＳ Ｐゴシック" pitchFamily="5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57" charset="0"/>
        <a:ea typeface="ＭＳ Ｐゴシック" pitchFamily="5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57" charset="0"/>
        <a:ea typeface="ＭＳ Ｐゴシック" pitchFamily="5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57" charset="0"/>
        <a:ea typeface="ＭＳ Ｐゴシック" pitchFamily="5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AB09C-E7A3-484F-AC7B-B37875DEC31B}" type="slidenum">
              <a:rPr lang="en-US"/>
              <a:pPr/>
              <a:t>7</a:t>
            </a:fld>
            <a:endParaRPr lang="en-US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Our new Dean should not get any ideas from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AB09C-E7A3-484F-AC7B-B37875DEC31B}" type="slidenum">
              <a:rPr lang="en-US"/>
              <a:pPr/>
              <a:t>8</a:t>
            </a:fld>
            <a:endParaRPr lang="en-US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Our new Dean should not get any ideas from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40881-9C17-8D4A-991D-434840CF1211}" type="slidenum">
              <a:rPr lang="en-US"/>
              <a:pPr/>
              <a:t>9</a:t>
            </a:fld>
            <a:endParaRPr lang="en-US"/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788CD-14EC-4422-BC27-1384FBF3739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788CD-14EC-4422-BC27-1384FBF3739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788CD-14EC-4422-BC27-1384FBF3739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87CF-D079-4BD8-88F1-7FC3B0B3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40AEA-CAE9-457F-A8B3-0D51A2819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C77D3-669C-4819-ABB8-93B5FC8E1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E141C-0D52-4787-853E-38D04AD3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C98F-208D-4907-A5D6-928FE0190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B8AA9-375C-4475-9A88-F8B5A4580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0CD64-D24E-40D0-9AEF-BB0C1A87A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30F27-E418-469C-81B6-FE38A6221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E6E5-6977-472C-8594-CB7313C0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DB676-1C3A-486D-841F-E626FDD7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80362-B283-4605-9F09-B3785E0CA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0000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400800"/>
            <a:ext cx="609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GCAR GMT Review - April 27-29,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C03F1232-EE4F-4841-91AA-E806AE28A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56304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at Chicago: Past, Present, and Future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" name="Picture 2" descr="christmas ca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74" y="2370020"/>
            <a:ext cx="6443342" cy="36243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Title 1"/>
          <p:cNvSpPr>
            <a:spLocks noGrp="1"/>
          </p:cNvSpPr>
          <p:nvPr>
            <p:ph type="title"/>
          </p:nvPr>
        </p:nvSpPr>
        <p:spPr>
          <a:xfrm>
            <a:off x="806307" y="-448549"/>
            <a:ext cx="8229600" cy="150971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Dark Energy Survey</a:t>
            </a:r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41A9B6-DB22-054E-B87D-04F82FD2C422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407559" name="Picture 3" descr="tololo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30" y="838201"/>
            <a:ext cx="5070370" cy="3429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FFFFFF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39469" y="4724400"/>
            <a:ext cx="30753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</a:rPr>
              <a:t>Dark Energy Camera</a:t>
            </a:r>
          </a:p>
          <a:p>
            <a:pPr algn="ctr"/>
            <a:r>
              <a:rPr lang="en-US" sz="2400" b="0" dirty="0" smtClean="0">
                <a:solidFill>
                  <a:srgbClr val="FFFFFF"/>
                </a:solidFill>
              </a:rPr>
              <a:t>on the CTIO Blanco</a:t>
            </a:r>
          </a:p>
          <a:p>
            <a:pPr algn="ctr"/>
            <a:r>
              <a:rPr lang="en-US" sz="2400" b="0" dirty="0" smtClean="0">
                <a:solidFill>
                  <a:srgbClr val="FFFFFF"/>
                </a:solidFill>
              </a:rPr>
              <a:t>Telescope</a:t>
            </a:r>
            <a:endParaRPr lang="en-US" sz="2400" b="0" dirty="0">
              <a:solidFill>
                <a:srgbClr val="FFFFFF"/>
              </a:solidFill>
            </a:endParaRPr>
          </a:p>
        </p:txBody>
      </p:sp>
      <p:pic>
        <p:nvPicPr>
          <p:cNvPr id="13" name="Content Placeholder 12" descr="DESleadershipchang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400" y="2895600"/>
            <a:ext cx="4267200" cy="3200400"/>
          </a:xfrm>
          <a:ln>
            <a:solidFill>
              <a:srgbClr val="FFFFFF"/>
            </a:solidFill>
          </a:ln>
          <a:effectLst>
            <a:outerShdw blurRad="50800" dist="38100" dir="2700000" algn="tl" rotWithShape="0">
              <a:srgbClr val="FFFFFF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309795" y="121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2-0331-01D.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598"/>
            <a:ext cx="5364120" cy="3575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1910" y="1432057"/>
            <a:ext cx="369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The tradition continues….</a:t>
            </a:r>
            <a:endParaRPr 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21" y="12758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Golden age of Chicago-led CMB </a:t>
            </a:r>
            <a:r>
              <a:rPr lang="en-US" dirty="0" smtClean="0">
                <a:solidFill>
                  <a:schemeClr val="bg1"/>
                </a:solidFill>
              </a:rPr>
              <a:t>Experiments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78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COBE, MSAM-TOPHAT, DASI, EDGE, TPX, WMAP, Planck, CARMA, SZE, SZA, SPT, SPT-POL, SPT-3G, </a:t>
            </a:r>
            <a:r>
              <a:rPr lang="en-US" dirty="0" smtClean="0">
                <a:solidFill>
                  <a:schemeClr val="bg1"/>
                </a:solidFill>
              </a:rPr>
              <a:t>BICEP,…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GCAR GMT Review - April 27-29,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BE141C-0D52-4787-853E-38D04AD3052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highlight-090104-1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8" y="2258419"/>
            <a:ext cx="7567895" cy="46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1309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Theory Blossoms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99" y="1485991"/>
            <a:ext cx="23368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593" y="737660"/>
            <a:ext cx="2286000" cy="292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5" y="1238113"/>
            <a:ext cx="2216783" cy="2822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583" y="654702"/>
            <a:ext cx="2392263" cy="3129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972" y="3633018"/>
            <a:ext cx="2540000" cy="300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52" y="3574670"/>
            <a:ext cx="2765088" cy="28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09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Observational Cosmology Blossoms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09" y="3274358"/>
            <a:ext cx="2436106" cy="3244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996" y="627898"/>
            <a:ext cx="2714327" cy="33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0" y="2698420"/>
            <a:ext cx="2357164" cy="3564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419" y="732044"/>
            <a:ext cx="2258699" cy="2556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506" y="641607"/>
            <a:ext cx="2310138" cy="2883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631" y="4438877"/>
            <a:ext cx="2083413" cy="2275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17" y="562293"/>
            <a:ext cx="2125130" cy="2266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950" y="3535388"/>
            <a:ext cx="2125145" cy="2518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9178" y="5041014"/>
            <a:ext cx="1746721" cy="2628815"/>
          </a:xfrm>
          <a:prstGeom prst="rect">
            <a:avLst/>
          </a:prstGeom>
        </p:spPr>
      </p:pic>
      <p:pic>
        <p:nvPicPr>
          <p:cNvPr id="2" name="Picture 1" descr="abby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15" y="2278362"/>
            <a:ext cx="2086759" cy="23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80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56304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Kavli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 Institute for Cosmological Physics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8864" y="5879221"/>
            <a:ext cx="2830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  <a:latin typeface="Arial"/>
                <a:cs typeface="Arial"/>
              </a:rPr>
              <a:t>Thanks Bruce!</a:t>
            </a:r>
          </a:p>
        </p:txBody>
      </p:sp>
      <p:pic>
        <p:nvPicPr>
          <p:cNvPr id="3" name="Picture 2" descr="kicp-news-pfc-t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4" y="1387969"/>
            <a:ext cx="5225454" cy="43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2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49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at Chicago: 2042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406" y="596644"/>
            <a:ext cx="91440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First light for GMT! (reconstructed after mag 9 quake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JWST launches!</a:t>
            </a:r>
            <a:endParaRPr lang="en-US" sz="2400" b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WFIRST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only 2 years from launch!</a:t>
            </a:r>
            <a:endParaRPr lang="en-US" sz="2400" b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LSST confirms DES discovery that w&lt;−1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CMB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S-8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improves constraint on tensors: r </a:t>
            </a:r>
            <a:r>
              <a:rPr lang="en-US" sz="2400" b="0" dirty="0">
                <a:solidFill>
                  <a:schemeClr val="bg1"/>
                </a:solidFill>
                <a:latin typeface="Arial"/>
                <a:cs typeface="Arial"/>
              </a:rPr>
              <a:t>&lt;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10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; KICP hosts “Cyclic Universe </a:t>
            </a:r>
            <a:r>
              <a:rPr lang="fr-FR" sz="2400" b="0" dirty="0" smtClean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42” conference</a:t>
            </a:r>
            <a:endParaRPr lang="en-US" sz="2400" b="0" baseline="30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generation Dark Matter experiments begin (detector=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RI)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err="1" smtClean="0">
                <a:solidFill>
                  <a:schemeClr val="bg1"/>
                </a:solidFill>
                <a:latin typeface="Arial"/>
                <a:cs typeface="Arial"/>
              </a:rPr>
              <a:t>Holometer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discovers “it’s turtles all the way down to the Planck scale”</a:t>
            </a:r>
            <a:endParaRPr lang="en-US" sz="2400" b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LHC celebrates 30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anniversary of Higgs, 10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anniversary of extra dimensions, still no SUSY 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KICP PFC-10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funded: “Pushing Cosmology way over the Edge”</a:t>
            </a:r>
            <a:endParaRPr lang="en-US" sz="2400" b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Astro2040 recommends SKA; UC considers 21cm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Astrobotany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classes begin at </a:t>
            </a:r>
            <a:r>
              <a:rPr lang="en-US" sz="2400" b="0" dirty="0" err="1" smtClean="0">
                <a:solidFill>
                  <a:schemeClr val="bg1"/>
                </a:solidFill>
                <a:latin typeface="Arial"/>
                <a:cs typeface="Arial"/>
              </a:rPr>
              <a:t>UChicago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-Mars campus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A&amp;A and KICP share 5</a:t>
            </a:r>
            <a:r>
              <a:rPr lang="en-US" sz="2400" b="0" baseline="30000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floor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broom closet 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unused by IME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Mid-term election setback for President </a:t>
            </a:r>
            <a:r>
              <a:rPr lang="en-US" sz="2400" b="0" dirty="0" err="1" smtClean="0">
                <a:solidFill>
                  <a:schemeClr val="bg1"/>
                </a:solidFill>
                <a:latin typeface="Arial"/>
                <a:cs typeface="Arial"/>
              </a:rPr>
              <a:t>Malia</a:t>
            </a:r>
            <a:r>
              <a:rPr lang="en-US" sz="2400" b="0" dirty="0" smtClean="0">
                <a:solidFill>
                  <a:schemeClr val="bg1"/>
                </a:solidFill>
                <a:latin typeface="Arial"/>
                <a:cs typeface="Arial"/>
              </a:rPr>
              <a:t> Obama</a:t>
            </a:r>
            <a:endParaRPr lang="en-US" sz="2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54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49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at Chicago: 2042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223" y="2265752"/>
            <a:ext cx="3415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solidFill>
                  <a:schemeClr val="bg1"/>
                </a:solidFill>
                <a:latin typeface="Arial"/>
                <a:cs typeface="Arial"/>
              </a:rPr>
              <a:t>Climate change causes mount problems for </a:t>
            </a:r>
            <a:r>
              <a:rPr lang="en-US" sz="2800" b="0" dirty="0" smtClean="0">
                <a:solidFill>
                  <a:schemeClr val="bg1"/>
                </a:solidFill>
                <a:latin typeface="Arial"/>
                <a:cs typeface="Arial"/>
              </a:rPr>
              <a:t>SPT-9G, </a:t>
            </a:r>
            <a:r>
              <a:rPr lang="en-US" sz="2800" b="0" dirty="0" smtClean="0">
                <a:solidFill>
                  <a:schemeClr val="bg1"/>
                </a:solidFill>
                <a:latin typeface="Arial"/>
                <a:cs typeface="Arial"/>
              </a:rPr>
              <a:t>but eases access to ICECUBE PMTs</a:t>
            </a:r>
            <a:endParaRPr lang="en-US" sz="28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IMG_2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7802" y="559790"/>
            <a:ext cx="4601835" cy="61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94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49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at Chicago: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2015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4" name="Picture 3" descr="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46"/>
            <a:ext cx="9144000" cy="58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28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49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28" charset="-128"/>
              </a:rPr>
              <a:t>Cosmology at Chicago: 2042</a:t>
            </a:r>
            <a:endParaRPr lang="en-US" sz="2800" b="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4" name="Picture 3" descr="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46"/>
            <a:ext cx="9144000" cy="5803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4747" y="1075510"/>
            <a:ext cx="1036698" cy="338554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bg1"/>
                </a:solidFill>
              </a:rPr>
              <a:t>19, 2042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154" y="1671576"/>
            <a:ext cx="18517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9:30 AM – 10:30 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1479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2"/>
          <p:cNvSpPr txBox="1">
            <a:spLocks noChangeArrowheads="1"/>
          </p:cNvSpPr>
          <p:nvPr/>
        </p:nvSpPr>
        <p:spPr bwMode="auto">
          <a:xfrm>
            <a:off x="235679" y="29621"/>
            <a:ext cx="3653017" cy="68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Edwin Hubble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S.B. ’10, Ph.D. ‘17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b="0" dirty="0" smtClean="0">
                <a:solidFill>
                  <a:schemeClr val="bg1"/>
                </a:solidFill>
              </a:rPr>
              <a:t>Hubble </a:t>
            </a:r>
            <a:r>
              <a:rPr lang="en-US" sz="2400" b="0" dirty="0">
                <a:solidFill>
                  <a:schemeClr val="bg1"/>
                </a:solidFill>
              </a:rPr>
              <a:t>constant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law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diagram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age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classification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radius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sequence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Hubble </a:t>
            </a:r>
            <a:r>
              <a:rPr lang="en-US" sz="2400" b="0" dirty="0" smtClean="0">
                <a:solidFill>
                  <a:schemeClr val="bg1"/>
                </a:solidFill>
              </a:rPr>
              <a:t>flow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Hubble volume</a:t>
            </a:r>
            <a:endParaRPr lang="en-US" sz="2400" b="0" dirty="0">
              <a:solidFill>
                <a:schemeClr val="bg1"/>
              </a:solidFill>
            </a:endParaRPr>
          </a:p>
          <a:p>
            <a:r>
              <a:rPr lang="en-US" sz="2400" b="0" dirty="0">
                <a:solidFill>
                  <a:schemeClr val="bg1"/>
                </a:solidFill>
              </a:rPr>
              <a:t>…</a:t>
            </a:r>
            <a:r>
              <a:rPr lang="en-US" sz="2400" b="0" dirty="0" smtClean="0">
                <a:solidFill>
                  <a:schemeClr val="bg1"/>
                </a:solidFill>
              </a:rPr>
              <a:t>.</a:t>
            </a:r>
            <a:endParaRPr lang="en-US" sz="2400" b="0" dirty="0">
              <a:solidFill>
                <a:schemeClr val="bg1"/>
              </a:solidFill>
            </a:endParaRPr>
          </a:p>
          <a:p>
            <a:r>
              <a:rPr lang="en-US" sz="2400" b="0" dirty="0" smtClean="0">
                <a:solidFill>
                  <a:schemeClr val="bg1"/>
                </a:solidFill>
              </a:rPr>
              <a:t>Pretty much invented observational cosmology &amp; </a:t>
            </a:r>
            <a:r>
              <a:rPr lang="en-US" sz="2400" b="0" dirty="0" smtClean="0">
                <a:solidFill>
                  <a:schemeClr val="bg1"/>
                </a:solidFill>
              </a:rPr>
              <a:t>branding &amp; ushered </a:t>
            </a:r>
            <a:r>
              <a:rPr lang="en-US" sz="2400" b="0" dirty="0" smtClean="0">
                <a:solidFill>
                  <a:schemeClr val="bg1"/>
                </a:solidFill>
              </a:rPr>
              <a:t>in long, glorious era of Chicago athletic prowess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668675" name="Picture 3" descr="hubble_timem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7749" y="62925"/>
            <a:ext cx="5108331" cy="673215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GCAR GMT Review - April 27-29, 2009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6AE6E5-6977-472C-8594-CB7313C002A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 descr="hubble_track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9760" y="8822"/>
            <a:ext cx="9153760" cy="598756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33253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Chicago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1909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Track and Field Team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b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587" name="Text Box 3"/>
          <p:cNvSpPr txBox="1">
            <a:spLocks noChangeArrowheads="1"/>
          </p:cNvSpPr>
          <p:nvPr/>
        </p:nvSpPr>
        <p:spPr bwMode="auto">
          <a:xfrm>
            <a:off x="0" y="63325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Chicago         1909 National Champions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8150" y="301625"/>
            <a:ext cx="1390650" cy="1450975"/>
            <a:chOff x="276" y="190"/>
            <a:chExt cx="876" cy="914"/>
          </a:xfrm>
        </p:grpSpPr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276" y="190"/>
              <a:ext cx="876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chemeClr val="bg1"/>
                  </a:solidFill>
                </a:rPr>
                <a:t>Edwin</a:t>
              </a:r>
            </a:p>
            <a:p>
              <a:pPr eaLnBrk="0" hangingPunct="0"/>
              <a:r>
                <a:rPr lang="en-US" sz="2800" b="1">
                  <a:solidFill>
                    <a:schemeClr val="bg1"/>
                  </a:solidFill>
                </a:rPr>
                <a:t>Hubble</a:t>
              </a:r>
            </a:p>
          </p:txBody>
        </p:sp>
        <p:sp>
          <p:nvSpPr>
            <p:cNvPr id="6150" name="Line 6"/>
            <p:cNvSpPr>
              <a:spLocks noChangeShapeType="1"/>
            </p:cNvSpPr>
            <p:nvPr/>
          </p:nvSpPr>
          <p:spPr bwMode="auto">
            <a:xfrm>
              <a:off x="714" y="768"/>
              <a:ext cx="0" cy="336"/>
            </a:xfrm>
            <a:prstGeom prst="line">
              <a:avLst/>
            </a:prstGeom>
            <a:noFill/>
            <a:ln w="38100">
              <a:solidFill>
                <a:srgbClr val="F8F8F8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/>
          <p:cNvPicPr>
            <a:picLocks noChangeAspect="1" noChangeArrowheads="1"/>
          </p:cNvPicPr>
          <p:nvPr/>
        </p:nvPicPr>
        <p:blipFill>
          <a:blip r:embed="rId2"/>
          <a:srcRect t="-261"/>
          <a:stretch>
            <a:fillRect/>
          </a:stretch>
        </p:blipFill>
        <p:spPr bwMode="auto">
          <a:xfrm>
            <a:off x="0" y="95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/>
          <p:cNvPicPr>
            <a:picLocks noChangeAspect="1" noChangeArrowheads="1"/>
          </p:cNvPicPr>
          <p:nvPr/>
        </p:nvPicPr>
        <p:blipFill>
          <a:blip r:embed="rId2"/>
          <a:srcRect t="-261"/>
          <a:stretch>
            <a:fillRect/>
          </a:stretch>
        </p:blipFill>
        <p:spPr bwMode="auto">
          <a:xfrm>
            <a:off x="0" y="95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2"/>
          <p:cNvSpPr/>
          <p:nvPr/>
        </p:nvSpPr>
        <p:spPr bwMode="auto">
          <a:xfrm>
            <a:off x="2736490" y="0"/>
            <a:ext cx="6407509" cy="1243933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8355" y="353539"/>
            <a:ext cx="62751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“Pretty sure I could take John in one-on-one”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8682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1650" y="76200"/>
            <a:ext cx="8096250" cy="1295400"/>
          </a:xfrm>
          <a:ln w="19050"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Inner Space/Outer Space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Early 1980’s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 descr="DNS Monch.jpg"/>
          <p:cNvPicPr>
            <a:picLocks noChangeAspect="1"/>
          </p:cNvPicPr>
          <p:nvPr/>
        </p:nvPicPr>
        <p:blipFill>
          <a:blip r:embed="rId3"/>
          <a:srcRect r="34884"/>
          <a:stretch>
            <a:fillRect/>
          </a:stretch>
        </p:blipFill>
        <p:spPr>
          <a:xfrm>
            <a:off x="457200" y="1485900"/>
            <a:ext cx="1538062" cy="35433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57399" y="1600200"/>
            <a:ext cx="70866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David Schramm, founds Fermilab Astrophysics Center, leads development of early universe theory and particle cosmology, </a:t>
            </a: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continues Hubble tradition of combining cosmology with championship sports (wrestling)</a:t>
            </a:r>
          </a:p>
          <a:p>
            <a:pPr algn="ctr"/>
            <a:endParaRPr lang="en-US" dirty="0">
              <a:solidFill>
                <a:srgbClr val="FFFFFF"/>
              </a:solidFill>
              <a:sym typeface="Wingdings"/>
            </a:endParaRPr>
          </a:p>
          <a:p>
            <a:pPr algn="ctr"/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Big Bang </a:t>
            </a:r>
            <a:r>
              <a:rPr lang="en-US" sz="1800" dirty="0" err="1" smtClean="0">
                <a:solidFill>
                  <a:srgbClr val="FFFFFF"/>
                </a:solidFill>
                <a:sym typeface="Wingdings"/>
              </a:rPr>
              <a:t>Nucleosynthesis</a:t>
            </a:r>
            <a:endParaRPr lang="en-US" sz="1800" dirty="0" smtClean="0">
              <a:solidFill>
                <a:srgbClr val="FFFFFF"/>
              </a:solidFill>
              <a:sym typeface="Wingdings"/>
            </a:endParaRPr>
          </a:p>
          <a:p>
            <a:pPr algn="ctr"/>
            <a:r>
              <a:rPr lang="en-US" dirty="0" err="1" smtClean="0">
                <a:solidFill>
                  <a:srgbClr val="FFFFFF"/>
                </a:solidFill>
                <a:sym typeface="Wingdings"/>
              </a:rPr>
              <a:t>Baryogenesis</a:t>
            </a:r>
            <a:endParaRPr lang="en-US" sz="1800" dirty="0" smtClean="0">
              <a:solidFill>
                <a:srgbClr val="FFFFFF"/>
              </a:solidFill>
              <a:sym typeface="Wingdings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sym typeface="Wingdings"/>
              </a:rPr>
              <a:t>Inflation &amp; Structure Formation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Particle Dark Matter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sym typeface="Wingdings"/>
              </a:rPr>
              <a:t>Dark Energy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sym typeface="Wingdings"/>
              </a:rPr>
              <a:t>Astrophysics as Particle Physics Laboratory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sym typeface="Wingdings"/>
              </a:rPr>
              <a:t>…..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Michael S Turner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1650" y="76200"/>
            <a:ext cx="8096250" cy="1295400"/>
          </a:xfrm>
          <a:ln w="19050"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Inner Space/Outer Space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Early 1980’s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 descr="DNS Monch.jpg"/>
          <p:cNvPicPr>
            <a:picLocks noChangeAspect="1"/>
          </p:cNvPicPr>
          <p:nvPr/>
        </p:nvPicPr>
        <p:blipFill>
          <a:blip r:embed="rId3"/>
          <a:srcRect r="34884"/>
          <a:stretch>
            <a:fillRect/>
          </a:stretch>
        </p:blipFill>
        <p:spPr>
          <a:xfrm>
            <a:off x="457200" y="1485900"/>
            <a:ext cx="1538062" cy="35433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57399" y="1600200"/>
            <a:ext cx="708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David Schramm, founds Fermilab Astrophysics Center, leads development of early universe theory and particle cosmology, </a:t>
            </a: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brings two young cosmology theorists to Chicago/Fermilab, 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60" y="2500163"/>
            <a:ext cx="7035739" cy="3957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8148" y="2458815"/>
            <a:ext cx="105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F8F8F8"/>
                </a:solidFill>
              </a:rPr>
              <a:t>“Click”</a:t>
            </a:r>
            <a:endParaRPr lang="en-US" sz="2400" b="0" dirty="0">
              <a:solidFill>
                <a:srgbClr val="F8F8F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278" y="2476115"/>
            <a:ext cx="115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F8F8F8"/>
                </a:solidFill>
              </a:rPr>
              <a:t>“Clack”</a:t>
            </a:r>
            <a:endParaRPr lang="en-US" sz="2400" b="0" dirty="0">
              <a:solidFill>
                <a:srgbClr val="F8F8F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6874" y="6475710"/>
            <a:ext cx="767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Not so good at branding: WIMPs, dark energy. Why </a:t>
            </a:r>
            <a:r>
              <a:rPr lang="en-US" b="0" smtClean="0">
                <a:solidFill>
                  <a:schemeClr val="bg1"/>
                </a:solidFill>
              </a:rPr>
              <a:t>not Chicago </a:t>
            </a:r>
            <a:r>
              <a:rPr lang="en-US" b="0" dirty="0" smtClean="0">
                <a:solidFill>
                  <a:schemeClr val="bg1"/>
                </a:solidFill>
              </a:rPr>
              <a:t>WIMPs?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0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Michael S Turner</a:t>
            </a:r>
          </a:p>
        </p:txBody>
      </p:sp>
      <p:pic>
        <p:nvPicPr>
          <p:cNvPr id="430084" name="Picture 3" descr="pie-diagram-z=0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t="5356" b="4016"/>
          <a:stretch>
            <a:fillRect/>
          </a:stretch>
        </p:blipFill>
        <p:spPr bwMode="auto">
          <a:xfrm>
            <a:off x="3929062" y="1676400"/>
            <a:ext cx="4986338" cy="47806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  <p:sp>
        <p:nvSpPr>
          <p:cNvPr id="430085" name="Text Box 4"/>
          <p:cNvSpPr txBox="1">
            <a:spLocks noChangeArrowheads="1"/>
          </p:cNvSpPr>
          <p:nvPr/>
        </p:nvSpPr>
        <p:spPr bwMode="auto">
          <a:xfrm>
            <a:off x="152400" y="304800"/>
            <a:ext cx="4002008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Sloan Digital Sky </a:t>
            </a:r>
            <a:r>
              <a:rPr lang="en-US" sz="2400" dirty="0" smtClean="0">
                <a:solidFill>
                  <a:srgbClr val="FFFFFF"/>
                </a:solidFill>
              </a:rPr>
              <a:t>Survey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1990’s</a:t>
            </a:r>
          </a:p>
        </p:txBody>
      </p:sp>
      <p:sp>
        <p:nvSpPr>
          <p:cNvPr id="430086" name="Text Box 5"/>
          <p:cNvSpPr txBox="1">
            <a:spLocks noChangeArrowheads="1"/>
          </p:cNvSpPr>
          <p:nvPr/>
        </p:nvSpPr>
        <p:spPr bwMode="auto">
          <a:xfrm>
            <a:off x="3962400" y="385860"/>
            <a:ext cx="5121275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Return of observational cosmology to Chicago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5" descr="connie_sd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51037"/>
            <a:ext cx="3316287" cy="4144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  <p:pic>
        <p:nvPicPr>
          <p:cNvPr id="9" name="Picture 8" descr="york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79425"/>
            <a:ext cx="1165299" cy="17560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680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odr">
  <a:themeElements>
    <a:clrScheme name="1_cod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d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1_cod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56328</TotalTime>
  <Words>535</Words>
  <Application>Microsoft Macintosh PowerPoint</Application>
  <PresentationFormat>On-screen Show (4:3)</PresentationFormat>
  <Paragraphs>85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1_codr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Inner Space/Outer Space Early 1980’s</vt:lpstr>
      <vt:lpstr>Inner Space/Outer Space Early 1980’s</vt:lpstr>
      <vt:lpstr>PowerPoint Presentation</vt:lpstr>
      <vt:lpstr>Dark Energy Survey</vt:lpstr>
      <vt:lpstr>Golden age of Chicago-led CMB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Observatories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Rocky Kolb</dc:creator>
  <cp:lastModifiedBy>Joshua A Frieman</cp:lastModifiedBy>
  <cp:revision>256</cp:revision>
  <cp:lastPrinted>2009-06-07T23:55:00Z</cp:lastPrinted>
  <dcterms:created xsi:type="dcterms:W3CDTF">2009-11-06T18:09:54Z</dcterms:created>
  <dcterms:modified xsi:type="dcterms:W3CDTF">2015-11-17T15:48:35Z</dcterms:modified>
</cp:coreProperties>
</file>