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35" r:id="rId2"/>
    <p:sldMasterId id="2147483847" r:id="rId3"/>
  </p:sldMasterIdLst>
  <p:notesMasterIdLst>
    <p:notesMasterId r:id="rId20"/>
  </p:notesMasterIdLst>
  <p:sldIdLst>
    <p:sldId id="256" r:id="rId4"/>
    <p:sldId id="289" r:id="rId5"/>
    <p:sldId id="297" r:id="rId6"/>
    <p:sldId id="298" r:id="rId7"/>
    <p:sldId id="310" r:id="rId8"/>
    <p:sldId id="299" r:id="rId9"/>
    <p:sldId id="300" r:id="rId10"/>
    <p:sldId id="301" r:id="rId11"/>
    <p:sldId id="303" r:id="rId12"/>
    <p:sldId id="304" r:id="rId13"/>
    <p:sldId id="305" r:id="rId14"/>
    <p:sldId id="286" r:id="rId15"/>
    <p:sldId id="307" r:id="rId16"/>
    <p:sldId id="306" r:id="rId17"/>
    <p:sldId id="309" r:id="rId18"/>
    <p:sldId id="308" r:id="rId1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6927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385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077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770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4632" algn="l" defTabSz="456927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1559" algn="l" defTabSz="456927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198486" algn="l" defTabSz="456927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5412" algn="l" defTabSz="456927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4" y="-5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6496-28A9-D34C-AC36-AC2A00E77C41}" type="datetimeFigureOut">
              <a:rPr lang="en-US" smtClean="0"/>
              <a:t>3/11/14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9309B-B4AA-BF44-8FF6-85554AC49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27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3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79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05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32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59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6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12" algn="l" defTabSz="456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27" indent="0" algn="ctr">
              <a:buNone/>
              <a:defRPr/>
            </a:lvl2pPr>
            <a:lvl3pPr marL="913853" indent="0" algn="ctr">
              <a:buNone/>
              <a:defRPr/>
            </a:lvl3pPr>
            <a:lvl4pPr marL="1370779" indent="0" algn="ctr">
              <a:buNone/>
              <a:defRPr/>
            </a:lvl4pPr>
            <a:lvl5pPr marL="1827705" indent="0" algn="ctr">
              <a:buNone/>
              <a:defRPr/>
            </a:lvl5pPr>
            <a:lvl6pPr marL="2284632" indent="0" algn="ctr">
              <a:buNone/>
              <a:defRPr/>
            </a:lvl6pPr>
            <a:lvl7pPr marL="2741559" indent="0" algn="ctr">
              <a:buNone/>
              <a:defRPr/>
            </a:lvl7pPr>
            <a:lvl8pPr marL="3198486" indent="0" algn="ctr">
              <a:buNone/>
              <a:defRPr/>
            </a:lvl8pPr>
            <a:lvl9pPr marL="365541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6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71450"/>
            <a:ext cx="205740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601980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8" y="1598142"/>
            <a:ext cx="7773293" cy="1102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7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86756" indent="0" algn="ctr">
              <a:buNone/>
              <a:defRPr/>
            </a:lvl2pPr>
            <a:lvl3pPr marL="573511" indent="0" algn="ctr">
              <a:buNone/>
              <a:defRPr/>
            </a:lvl3pPr>
            <a:lvl4pPr marL="860265" indent="0" algn="ctr">
              <a:buNone/>
              <a:defRPr/>
            </a:lvl4pPr>
            <a:lvl5pPr marL="1147022" indent="0" algn="ctr">
              <a:buNone/>
              <a:defRPr/>
            </a:lvl5pPr>
            <a:lvl6pPr marL="1433778" indent="0" algn="ctr">
              <a:buNone/>
              <a:defRPr/>
            </a:lvl6pPr>
            <a:lvl7pPr marL="1720534" indent="0" algn="ctr">
              <a:buNone/>
              <a:defRPr/>
            </a:lvl7pPr>
            <a:lvl8pPr marL="2007290" indent="0" algn="ctr">
              <a:buNone/>
              <a:defRPr/>
            </a:lvl8pPr>
            <a:lvl9pPr marL="22940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567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8821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3305106"/>
            <a:ext cx="7772176" cy="1021333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179964"/>
            <a:ext cx="7772176" cy="1125141"/>
          </a:xfrm>
        </p:spPr>
        <p:txBody>
          <a:bodyPr anchor="b"/>
          <a:lstStyle>
            <a:lvl1pPr marL="0" indent="0">
              <a:buNone/>
              <a:defRPr sz="1300"/>
            </a:lvl1pPr>
            <a:lvl2pPr marL="286756" indent="0">
              <a:buNone/>
              <a:defRPr sz="1100"/>
            </a:lvl2pPr>
            <a:lvl3pPr marL="573511" indent="0">
              <a:buNone/>
              <a:defRPr sz="1000"/>
            </a:lvl3pPr>
            <a:lvl4pPr marL="860265" indent="0">
              <a:buNone/>
              <a:defRPr sz="900"/>
            </a:lvl4pPr>
            <a:lvl5pPr marL="1147022" indent="0">
              <a:buNone/>
              <a:defRPr sz="900"/>
            </a:lvl5pPr>
            <a:lvl6pPr marL="1433778" indent="0">
              <a:buNone/>
              <a:defRPr sz="900"/>
            </a:lvl6pPr>
            <a:lvl7pPr marL="1720534" indent="0">
              <a:buNone/>
              <a:defRPr sz="900"/>
            </a:lvl7pPr>
            <a:lvl8pPr marL="2007290" indent="0">
              <a:buNone/>
              <a:defRPr sz="900"/>
            </a:lvl8pPr>
            <a:lvl9pPr marL="2294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13277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4" y="2652123"/>
            <a:ext cx="3625453" cy="59605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2" y="2652123"/>
            <a:ext cx="3625453" cy="59605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556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05941"/>
            <a:ext cx="8228707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756" indent="0">
              <a:buNone/>
              <a:defRPr sz="1300" b="1"/>
            </a:lvl2pPr>
            <a:lvl3pPr marL="573511" indent="0">
              <a:buNone/>
              <a:defRPr sz="1100" b="1"/>
            </a:lvl3pPr>
            <a:lvl4pPr marL="860265" indent="0">
              <a:buNone/>
              <a:defRPr sz="1000" b="1"/>
            </a:lvl4pPr>
            <a:lvl5pPr marL="1147022" indent="0">
              <a:buNone/>
              <a:defRPr sz="1000" b="1"/>
            </a:lvl5pPr>
            <a:lvl6pPr marL="1433778" indent="0">
              <a:buNone/>
              <a:defRPr sz="1000" b="1"/>
            </a:lvl6pPr>
            <a:lvl7pPr marL="1720534" indent="0">
              <a:buNone/>
              <a:defRPr sz="1000" b="1"/>
            </a:lvl7pPr>
            <a:lvl8pPr marL="2007290" indent="0">
              <a:buNone/>
              <a:defRPr sz="1000" b="1"/>
            </a:lvl8pPr>
            <a:lvl9pPr marL="229404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1630786"/>
            <a:ext cx="4039568" cy="296354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9" y="1151093"/>
            <a:ext cx="4041799" cy="4796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756" indent="0">
              <a:buNone/>
              <a:defRPr sz="1300" b="1"/>
            </a:lvl2pPr>
            <a:lvl3pPr marL="573511" indent="0">
              <a:buNone/>
              <a:defRPr sz="1100" b="1"/>
            </a:lvl3pPr>
            <a:lvl4pPr marL="860265" indent="0">
              <a:buNone/>
              <a:defRPr sz="1000" b="1"/>
            </a:lvl4pPr>
            <a:lvl5pPr marL="1147022" indent="0">
              <a:buNone/>
              <a:defRPr sz="1000" b="1"/>
            </a:lvl5pPr>
            <a:lvl6pPr marL="1433778" indent="0">
              <a:buNone/>
              <a:defRPr sz="1000" b="1"/>
            </a:lvl6pPr>
            <a:lvl7pPr marL="1720534" indent="0">
              <a:buNone/>
              <a:defRPr sz="1000" b="1"/>
            </a:lvl7pPr>
            <a:lvl8pPr marL="2007290" indent="0">
              <a:buNone/>
              <a:defRPr sz="1000" b="1"/>
            </a:lvl8pPr>
            <a:lvl9pPr marL="229404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9" y="1630786"/>
            <a:ext cx="4041799" cy="296354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7884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813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3315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5" y="205111"/>
            <a:ext cx="3008189" cy="871481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5" y="1076592"/>
            <a:ext cx="3008189" cy="3517739"/>
          </a:xfrm>
        </p:spPr>
        <p:txBody>
          <a:bodyPr/>
          <a:lstStyle>
            <a:lvl1pPr marL="0" indent="0">
              <a:buNone/>
              <a:defRPr sz="900"/>
            </a:lvl1pPr>
            <a:lvl2pPr marL="286756" indent="0">
              <a:buNone/>
              <a:defRPr sz="800"/>
            </a:lvl2pPr>
            <a:lvl3pPr marL="573511" indent="0">
              <a:buNone/>
              <a:defRPr sz="600"/>
            </a:lvl3pPr>
            <a:lvl4pPr marL="860265" indent="0">
              <a:buNone/>
              <a:defRPr sz="600"/>
            </a:lvl4pPr>
            <a:lvl5pPr marL="1147022" indent="0">
              <a:buNone/>
              <a:defRPr sz="600"/>
            </a:lvl5pPr>
            <a:lvl6pPr marL="1433778" indent="0">
              <a:buNone/>
              <a:defRPr sz="600"/>
            </a:lvl6pPr>
            <a:lvl7pPr marL="1720534" indent="0">
              <a:buNone/>
              <a:defRPr sz="600"/>
            </a:lvl7pPr>
            <a:lvl8pPr marL="2007290" indent="0">
              <a:buNone/>
              <a:defRPr sz="600"/>
            </a:lvl8pPr>
            <a:lvl9pPr marL="229404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25334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5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3" y="3600619"/>
            <a:ext cx="5486177" cy="4252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3" y="459606"/>
            <a:ext cx="5486177" cy="3085765"/>
          </a:xfrm>
        </p:spPr>
        <p:txBody>
          <a:bodyPr/>
          <a:lstStyle>
            <a:lvl1pPr marL="0" indent="0">
              <a:buNone/>
              <a:defRPr sz="2000"/>
            </a:lvl1pPr>
            <a:lvl2pPr marL="286756" indent="0">
              <a:buNone/>
              <a:defRPr sz="1800"/>
            </a:lvl2pPr>
            <a:lvl3pPr marL="573511" indent="0">
              <a:buNone/>
              <a:defRPr sz="1500"/>
            </a:lvl3pPr>
            <a:lvl4pPr marL="860265" indent="0">
              <a:buNone/>
              <a:defRPr sz="1300"/>
            </a:lvl4pPr>
            <a:lvl5pPr marL="1147022" indent="0">
              <a:buNone/>
              <a:defRPr sz="1300"/>
            </a:lvl5pPr>
            <a:lvl6pPr marL="1433778" indent="0">
              <a:buNone/>
              <a:defRPr sz="1300"/>
            </a:lvl6pPr>
            <a:lvl7pPr marL="1720534" indent="0">
              <a:buNone/>
              <a:defRPr sz="1300"/>
            </a:lvl7pPr>
            <a:lvl8pPr marL="2007290" indent="0">
              <a:buNone/>
              <a:defRPr sz="1300"/>
            </a:lvl8pPr>
            <a:lvl9pPr marL="2294045" indent="0">
              <a:buNone/>
              <a:defRPr sz="13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3" y="4025900"/>
            <a:ext cx="5486177" cy="603591"/>
          </a:xfrm>
        </p:spPr>
        <p:txBody>
          <a:bodyPr/>
          <a:lstStyle>
            <a:lvl1pPr marL="0" indent="0">
              <a:buNone/>
              <a:defRPr sz="900"/>
            </a:lvl1pPr>
            <a:lvl2pPr marL="286756" indent="0">
              <a:buNone/>
              <a:defRPr sz="800"/>
            </a:lvl2pPr>
            <a:lvl3pPr marL="573511" indent="0">
              <a:buNone/>
              <a:defRPr sz="600"/>
            </a:lvl3pPr>
            <a:lvl4pPr marL="860265" indent="0">
              <a:buNone/>
              <a:defRPr sz="600"/>
            </a:lvl4pPr>
            <a:lvl5pPr marL="1147022" indent="0">
              <a:buNone/>
              <a:defRPr sz="600"/>
            </a:lvl5pPr>
            <a:lvl6pPr marL="1433778" indent="0">
              <a:buNone/>
              <a:defRPr sz="600"/>
            </a:lvl6pPr>
            <a:lvl7pPr marL="1720534" indent="0">
              <a:buNone/>
              <a:defRPr sz="600"/>
            </a:lvl7pPr>
            <a:lvl8pPr marL="2007290" indent="0">
              <a:buNone/>
              <a:defRPr sz="600"/>
            </a:lvl8pPr>
            <a:lvl9pPr marL="229404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1775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982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863953"/>
            <a:ext cx="1839516" cy="23842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7" y="863953"/>
            <a:ext cx="5411391" cy="23842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5338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8" y="1598142"/>
            <a:ext cx="7773293" cy="1102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2914987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86756" indent="0" algn="ctr">
              <a:buNone/>
              <a:defRPr/>
            </a:lvl2pPr>
            <a:lvl3pPr marL="573511" indent="0" algn="ctr">
              <a:buNone/>
              <a:defRPr/>
            </a:lvl3pPr>
            <a:lvl4pPr marL="860265" indent="0" algn="ctr">
              <a:buNone/>
              <a:defRPr/>
            </a:lvl4pPr>
            <a:lvl5pPr marL="1147022" indent="0" algn="ctr">
              <a:buNone/>
              <a:defRPr/>
            </a:lvl5pPr>
            <a:lvl6pPr marL="1433778" indent="0" algn="ctr">
              <a:buNone/>
              <a:defRPr/>
            </a:lvl6pPr>
            <a:lvl7pPr marL="1720534" indent="0" algn="ctr">
              <a:buNone/>
              <a:defRPr/>
            </a:lvl7pPr>
            <a:lvl8pPr marL="2007290" indent="0" algn="ctr">
              <a:buNone/>
              <a:defRPr/>
            </a:lvl8pPr>
            <a:lvl9pPr marL="22940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DD68-F894-374F-98CD-D083CB22D9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0439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63BE5-878F-814E-B50D-4BF6E6DDC3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3384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3305106"/>
            <a:ext cx="7772176" cy="1021333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179964"/>
            <a:ext cx="7772176" cy="1125141"/>
          </a:xfrm>
        </p:spPr>
        <p:txBody>
          <a:bodyPr anchor="b"/>
          <a:lstStyle>
            <a:lvl1pPr marL="0" indent="0">
              <a:buNone/>
              <a:defRPr sz="1300"/>
            </a:lvl1pPr>
            <a:lvl2pPr marL="286756" indent="0">
              <a:buNone/>
              <a:defRPr sz="1100"/>
            </a:lvl2pPr>
            <a:lvl3pPr marL="573511" indent="0">
              <a:buNone/>
              <a:defRPr sz="1000"/>
            </a:lvl3pPr>
            <a:lvl4pPr marL="860265" indent="0">
              <a:buNone/>
              <a:defRPr sz="900"/>
            </a:lvl4pPr>
            <a:lvl5pPr marL="1147022" indent="0">
              <a:buNone/>
              <a:defRPr sz="900"/>
            </a:lvl5pPr>
            <a:lvl6pPr marL="1433778" indent="0">
              <a:buNone/>
              <a:defRPr sz="900"/>
            </a:lvl6pPr>
            <a:lvl7pPr marL="1720534" indent="0">
              <a:buNone/>
              <a:defRPr sz="900"/>
            </a:lvl7pPr>
            <a:lvl8pPr marL="2007290" indent="0">
              <a:buNone/>
              <a:defRPr sz="900"/>
            </a:lvl8pPr>
            <a:lvl9pPr marL="2294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C8160-3954-2A46-ACF3-F5E5B163E0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2664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305" y="569269"/>
            <a:ext cx="3830836" cy="40116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297" y="569269"/>
            <a:ext cx="3830836" cy="40116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ED04-F9DC-6547-A0C8-BFE268F2C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3363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05941"/>
            <a:ext cx="8228707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756" indent="0">
              <a:buNone/>
              <a:defRPr sz="1300" b="1"/>
            </a:lvl2pPr>
            <a:lvl3pPr marL="573511" indent="0">
              <a:buNone/>
              <a:defRPr sz="1100" b="1"/>
            </a:lvl3pPr>
            <a:lvl4pPr marL="860265" indent="0">
              <a:buNone/>
              <a:defRPr sz="1000" b="1"/>
            </a:lvl4pPr>
            <a:lvl5pPr marL="1147022" indent="0">
              <a:buNone/>
              <a:defRPr sz="1000" b="1"/>
            </a:lvl5pPr>
            <a:lvl6pPr marL="1433778" indent="0">
              <a:buNone/>
              <a:defRPr sz="1000" b="1"/>
            </a:lvl6pPr>
            <a:lvl7pPr marL="1720534" indent="0">
              <a:buNone/>
              <a:defRPr sz="1000" b="1"/>
            </a:lvl7pPr>
            <a:lvl8pPr marL="2007290" indent="0">
              <a:buNone/>
              <a:defRPr sz="1000" b="1"/>
            </a:lvl8pPr>
            <a:lvl9pPr marL="229404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1630786"/>
            <a:ext cx="4039568" cy="296354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9" y="1151093"/>
            <a:ext cx="4041799" cy="4796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6756" indent="0">
              <a:buNone/>
              <a:defRPr sz="1300" b="1"/>
            </a:lvl2pPr>
            <a:lvl3pPr marL="573511" indent="0">
              <a:buNone/>
              <a:defRPr sz="1100" b="1"/>
            </a:lvl3pPr>
            <a:lvl4pPr marL="860265" indent="0">
              <a:buNone/>
              <a:defRPr sz="1000" b="1"/>
            </a:lvl4pPr>
            <a:lvl5pPr marL="1147022" indent="0">
              <a:buNone/>
              <a:defRPr sz="1000" b="1"/>
            </a:lvl5pPr>
            <a:lvl6pPr marL="1433778" indent="0">
              <a:buNone/>
              <a:defRPr sz="1000" b="1"/>
            </a:lvl6pPr>
            <a:lvl7pPr marL="1720534" indent="0">
              <a:buNone/>
              <a:defRPr sz="1000" b="1"/>
            </a:lvl7pPr>
            <a:lvl8pPr marL="2007290" indent="0">
              <a:buNone/>
              <a:defRPr sz="1000" b="1"/>
            </a:lvl8pPr>
            <a:lvl9pPr marL="229404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9" y="1630786"/>
            <a:ext cx="4041799" cy="296354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83D48-1B94-8048-AA43-3BCDC957FB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108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E6E69-B218-7C42-8743-700C880D4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4647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BC2DD-0CF1-D545-B87A-1FEE5D6E7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73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27" indent="0">
              <a:buNone/>
              <a:defRPr sz="1800"/>
            </a:lvl2pPr>
            <a:lvl3pPr marL="913853" indent="0">
              <a:buNone/>
              <a:defRPr sz="1600"/>
            </a:lvl3pPr>
            <a:lvl4pPr marL="1370779" indent="0">
              <a:buNone/>
              <a:defRPr sz="1400"/>
            </a:lvl4pPr>
            <a:lvl5pPr marL="1827705" indent="0">
              <a:buNone/>
              <a:defRPr sz="1400"/>
            </a:lvl5pPr>
            <a:lvl6pPr marL="2284632" indent="0">
              <a:buNone/>
              <a:defRPr sz="1400"/>
            </a:lvl6pPr>
            <a:lvl7pPr marL="2741559" indent="0">
              <a:buNone/>
              <a:defRPr sz="1400"/>
            </a:lvl7pPr>
            <a:lvl8pPr marL="3198486" indent="0">
              <a:buNone/>
              <a:defRPr sz="1400"/>
            </a:lvl8pPr>
            <a:lvl9pPr marL="365541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41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5" y="205111"/>
            <a:ext cx="3008189" cy="871481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5" y="1076592"/>
            <a:ext cx="3008189" cy="3517739"/>
          </a:xfrm>
        </p:spPr>
        <p:txBody>
          <a:bodyPr/>
          <a:lstStyle>
            <a:lvl1pPr marL="0" indent="0">
              <a:buNone/>
              <a:defRPr sz="900"/>
            </a:lvl1pPr>
            <a:lvl2pPr marL="286756" indent="0">
              <a:buNone/>
              <a:defRPr sz="800"/>
            </a:lvl2pPr>
            <a:lvl3pPr marL="573511" indent="0">
              <a:buNone/>
              <a:defRPr sz="600"/>
            </a:lvl3pPr>
            <a:lvl4pPr marL="860265" indent="0">
              <a:buNone/>
              <a:defRPr sz="600"/>
            </a:lvl4pPr>
            <a:lvl5pPr marL="1147022" indent="0">
              <a:buNone/>
              <a:defRPr sz="600"/>
            </a:lvl5pPr>
            <a:lvl6pPr marL="1433778" indent="0">
              <a:buNone/>
              <a:defRPr sz="600"/>
            </a:lvl6pPr>
            <a:lvl7pPr marL="1720534" indent="0">
              <a:buNone/>
              <a:defRPr sz="600"/>
            </a:lvl7pPr>
            <a:lvl8pPr marL="2007290" indent="0">
              <a:buNone/>
              <a:defRPr sz="600"/>
            </a:lvl8pPr>
            <a:lvl9pPr marL="229404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B3266-51FB-FE4E-81F3-F16791B87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4840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3" y="3600619"/>
            <a:ext cx="5486177" cy="4252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3" y="459606"/>
            <a:ext cx="5486177" cy="3085765"/>
          </a:xfrm>
        </p:spPr>
        <p:txBody>
          <a:bodyPr/>
          <a:lstStyle>
            <a:lvl1pPr marL="0" indent="0">
              <a:buNone/>
              <a:defRPr sz="2000"/>
            </a:lvl1pPr>
            <a:lvl2pPr marL="286756" indent="0">
              <a:buNone/>
              <a:defRPr sz="1800"/>
            </a:lvl2pPr>
            <a:lvl3pPr marL="573511" indent="0">
              <a:buNone/>
              <a:defRPr sz="1500"/>
            </a:lvl3pPr>
            <a:lvl4pPr marL="860265" indent="0">
              <a:buNone/>
              <a:defRPr sz="1300"/>
            </a:lvl4pPr>
            <a:lvl5pPr marL="1147022" indent="0">
              <a:buNone/>
              <a:defRPr sz="1300"/>
            </a:lvl5pPr>
            <a:lvl6pPr marL="1433778" indent="0">
              <a:buNone/>
              <a:defRPr sz="1300"/>
            </a:lvl6pPr>
            <a:lvl7pPr marL="1720534" indent="0">
              <a:buNone/>
              <a:defRPr sz="1300"/>
            </a:lvl7pPr>
            <a:lvl8pPr marL="2007290" indent="0">
              <a:buNone/>
              <a:defRPr sz="1300"/>
            </a:lvl8pPr>
            <a:lvl9pPr marL="2294045" indent="0">
              <a:buNone/>
              <a:defRPr sz="13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3" y="4025900"/>
            <a:ext cx="5486177" cy="603591"/>
          </a:xfrm>
        </p:spPr>
        <p:txBody>
          <a:bodyPr/>
          <a:lstStyle>
            <a:lvl1pPr marL="0" indent="0">
              <a:buNone/>
              <a:defRPr sz="900"/>
            </a:lvl1pPr>
            <a:lvl2pPr marL="286756" indent="0">
              <a:buNone/>
              <a:defRPr sz="800"/>
            </a:lvl2pPr>
            <a:lvl3pPr marL="573511" indent="0">
              <a:buNone/>
              <a:defRPr sz="600"/>
            </a:lvl3pPr>
            <a:lvl4pPr marL="860265" indent="0">
              <a:buNone/>
              <a:defRPr sz="600"/>
            </a:lvl4pPr>
            <a:lvl5pPr marL="1147022" indent="0">
              <a:buNone/>
              <a:defRPr sz="600"/>
            </a:lvl5pPr>
            <a:lvl6pPr marL="1433778" indent="0">
              <a:buNone/>
              <a:defRPr sz="600"/>
            </a:lvl6pPr>
            <a:lvl7pPr marL="1720534" indent="0">
              <a:buNone/>
              <a:defRPr sz="600"/>
            </a:lvl7pPr>
            <a:lvl8pPr marL="2007290" indent="0">
              <a:buNone/>
              <a:defRPr sz="600"/>
            </a:lvl8pPr>
            <a:lvl9pPr marL="229404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0E726-02C3-764B-9C1E-97BB973D97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5142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85FA-826A-DF49-BE40-25CC75E08B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1147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9931" y="26795"/>
            <a:ext cx="1942207" cy="455414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309" y="26795"/>
            <a:ext cx="5719465" cy="45541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ECD9E-A6A8-D34A-8CBA-8D4775AAA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9302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585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585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1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3" indent="0">
              <a:buNone/>
              <a:defRPr sz="1800" b="1"/>
            </a:lvl3pPr>
            <a:lvl4pPr marL="1370779" indent="0">
              <a:buNone/>
              <a:defRPr sz="1600" b="1"/>
            </a:lvl4pPr>
            <a:lvl5pPr marL="1827705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59" indent="0">
              <a:buNone/>
              <a:defRPr sz="1600" b="1"/>
            </a:lvl7pPr>
            <a:lvl8pPr marL="3198486" indent="0">
              <a:buNone/>
              <a:defRPr sz="1600" b="1"/>
            </a:lvl8pPr>
            <a:lvl9pPr marL="365541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3" indent="0">
              <a:buNone/>
              <a:defRPr sz="1800" b="1"/>
            </a:lvl3pPr>
            <a:lvl4pPr marL="1370779" indent="0">
              <a:buNone/>
              <a:defRPr sz="1600" b="1"/>
            </a:lvl4pPr>
            <a:lvl5pPr marL="1827705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59" indent="0">
              <a:buNone/>
              <a:defRPr sz="1600" b="1"/>
            </a:lvl7pPr>
            <a:lvl8pPr marL="3198486" indent="0">
              <a:buNone/>
              <a:defRPr sz="1600" b="1"/>
            </a:lvl8pPr>
            <a:lvl9pPr marL="365541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1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590800" y="4808538"/>
            <a:ext cx="4267200" cy="201612"/>
          </a:xfrm>
        </p:spPr>
        <p:txBody>
          <a:bodyPr/>
          <a:lstStyle>
            <a:lvl1pPr algn="ctr">
              <a:defRPr sz="1200" b="1" dirty="0">
                <a:solidFill>
                  <a:schemeClr val="accent2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4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7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3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3" indent="0">
              <a:buNone/>
              <a:defRPr sz="1000"/>
            </a:lvl3pPr>
            <a:lvl4pPr marL="1370779" indent="0">
              <a:buNone/>
              <a:defRPr sz="900"/>
            </a:lvl4pPr>
            <a:lvl5pPr marL="1827705" indent="0">
              <a:buNone/>
              <a:defRPr sz="900"/>
            </a:lvl5pPr>
            <a:lvl6pPr marL="2284632" indent="0">
              <a:buNone/>
              <a:defRPr sz="900"/>
            </a:lvl6pPr>
            <a:lvl7pPr marL="2741559" indent="0">
              <a:buNone/>
              <a:defRPr sz="900"/>
            </a:lvl7pPr>
            <a:lvl8pPr marL="3198486" indent="0">
              <a:buNone/>
              <a:defRPr sz="900"/>
            </a:lvl8pPr>
            <a:lvl9pPr marL="365541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2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53" indent="0">
              <a:buNone/>
              <a:defRPr sz="2400"/>
            </a:lvl3pPr>
            <a:lvl4pPr marL="1370779" indent="0">
              <a:buNone/>
              <a:defRPr sz="2000"/>
            </a:lvl4pPr>
            <a:lvl5pPr marL="1827705" indent="0">
              <a:buNone/>
              <a:defRPr sz="2000"/>
            </a:lvl5pPr>
            <a:lvl6pPr marL="2284632" indent="0">
              <a:buNone/>
              <a:defRPr sz="2000"/>
            </a:lvl6pPr>
            <a:lvl7pPr marL="2741559" indent="0">
              <a:buNone/>
              <a:defRPr sz="2000"/>
            </a:lvl7pPr>
            <a:lvl8pPr marL="3198486" indent="0">
              <a:buNone/>
              <a:defRPr sz="2000"/>
            </a:lvl8pPr>
            <a:lvl9pPr marL="3655412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3" indent="0">
              <a:buNone/>
              <a:defRPr sz="1000"/>
            </a:lvl3pPr>
            <a:lvl4pPr marL="1370779" indent="0">
              <a:buNone/>
              <a:defRPr sz="900"/>
            </a:lvl4pPr>
            <a:lvl5pPr marL="1827705" indent="0">
              <a:buNone/>
              <a:defRPr sz="900"/>
            </a:lvl5pPr>
            <a:lvl6pPr marL="2284632" indent="0">
              <a:buNone/>
              <a:defRPr sz="900"/>
            </a:lvl6pPr>
            <a:lvl7pPr marL="2741559" indent="0">
              <a:buNone/>
              <a:defRPr sz="900"/>
            </a:lvl7pPr>
            <a:lvl8pPr marL="3198486" indent="0">
              <a:buNone/>
              <a:defRPr sz="900"/>
            </a:lvl8pPr>
            <a:lvl9pPr marL="365541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External Advisory Board Meeting – </a:t>
            </a:r>
            <a:r>
              <a:rPr lang="en-US" smtClean="0"/>
              <a:t>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71450"/>
            <a:ext cx="716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6" tIns="45693" rIns="91386" bIns="4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8585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4808538"/>
            <a:ext cx="43434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>
            <a:lvl1pPr algn="ctr">
              <a:defRPr sz="1200" b="1" dirty="0">
                <a:solidFill>
                  <a:schemeClr val="accent2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External Advisory Board Meeting – March 12 – 14, 2014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6200" y="4857758"/>
            <a:ext cx="2286000" cy="2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6" tIns="45693" rIns="91386" bIns="4569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800000"/>
                </a:solidFill>
                <a:latin typeface="Arial" charset="0"/>
              </a:rPr>
              <a:t>The National Science Foundation</a:t>
            </a:r>
          </a:p>
        </p:txBody>
      </p:sp>
      <p:pic>
        <p:nvPicPr>
          <p:cNvPr id="1030" name="Picture 3" descr="KICP2_wGrey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" y="57150"/>
            <a:ext cx="108813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 descr="nsf1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76758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TKF logo orig big cmyk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57751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Helvetica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6927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charset="0"/>
        </a:defRPr>
      </a:lvl6pPr>
      <a:lvl7pPr marL="913853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charset="0"/>
        </a:defRPr>
      </a:lvl7pPr>
      <a:lvl8pPr marL="1370779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charset="0"/>
        </a:defRPr>
      </a:lvl8pPr>
      <a:lvl9pPr marL="1827705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charset="0"/>
        </a:defRPr>
      </a:lvl9pPr>
    </p:titleStyle>
    <p:bodyStyle>
      <a:lvl1pPr marL="342695" indent="-34269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Helvetica"/>
          <a:ea typeface="ＭＳ Ｐゴシック" charset="-128"/>
          <a:cs typeface="ＭＳ Ｐゴシック" charset="-128"/>
        </a:defRPr>
      </a:lvl1pPr>
      <a:lvl2pPr marL="742506" indent="-285579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Helvetica"/>
          <a:ea typeface="ＭＳ Ｐゴシック" charset="-128"/>
        </a:defRPr>
      </a:lvl2pPr>
      <a:lvl3pPr marL="1142316" indent="-22846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</a:defRPr>
      </a:lvl3pPr>
      <a:lvl4pPr marL="1599243" indent="-22846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charset="-128"/>
        </a:defRPr>
      </a:lvl4pPr>
      <a:lvl5pPr marL="2056170" indent="-228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/>
          <a:ea typeface="ＭＳ Ｐゴシック" charset="-128"/>
        </a:defRPr>
      </a:lvl5pPr>
      <a:lvl6pPr marL="2513097" indent="-228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0023" indent="-228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948" indent="-228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3876" indent="-228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3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9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5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9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6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1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7" y="2652123"/>
            <a:ext cx="7358063" cy="59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1863" tIns="31863" rIns="31863" bIns="31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77" y="863949"/>
            <a:ext cx="7358063" cy="174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1863" tIns="31863" rIns="31863" bIns="3186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86756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73511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860265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147022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15066" indent="-215066" algn="ctr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65978" indent="-179222" algn="ctr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16889" indent="-143377" algn="ctr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3645" indent="-143377" algn="ctr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90399" indent="-143377" algn="ctr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6756" algn="ctr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573511" algn="ctr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860265" algn="ctr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147022" algn="ctr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756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511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265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022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3778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0534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7290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4045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4469" y="26795"/>
            <a:ext cx="6170414" cy="51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1863" tIns="31863" rIns="68114" bIns="318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3305" y="569269"/>
            <a:ext cx="7768828" cy="40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1863" tIns="31863" rIns="68114" bIns="31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90165" y="4875615"/>
            <a:ext cx="248915" cy="19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57350" tIns="28675" rIns="57350" bIns="28675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solidFill>
                  <a:schemeClr val="tx1"/>
                </a:solidFill>
                <a:latin typeface="Trebuchet MS" charset="0"/>
                <a:ea typeface="ＭＳ Ｐゴシック" charset="0"/>
                <a:cs typeface="Trebuchet MS" charset="0"/>
                <a:sym typeface="Trebuchet MS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FA4C7BE4-11B2-434D-89E9-23BBC9574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xmlns:p14="http://schemas.microsoft.com/office/powerpoint/2010/main"/>
  <p:hf hdr="0" ftr="0" dt="0"/>
  <p:txStyles>
    <p:titleStyle>
      <a:lvl1pPr marL="3982" indent="-3982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+mj-lt"/>
          <a:ea typeface="+mj-ea"/>
          <a:cs typeface="+mj-cs"/>
          <a:sym typeface="Helvetica Neue Light" charset="0"/>
        </a:defRPr>
      </a:lvl1pPr>
      <a:lvl2pPr marL="3982" indent="-3982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marL="3982" indent="-3982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marL="3982" indent="-3982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marL="3982" indent="-3982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290738" algn="ctr" rtl="0" fontAlgn="base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577495" algn="ctr" rtl="0" fontAlgn="base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864251" algn="ctr" rtl="0" fontAlgn="base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151005" algn="ctr" rtl="0" fontAlgn="base">
        <a:spcBef>
          <a:spcPct val="0"/>
        </a:spcBef>
        <a:spcAft>
          <a:spcPct val="0"/>
        </a:spcAft>
        <a:defRPr sz="3100">
          <a:solidFill>
            <a:srgbClr val="800000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44374" indent="-119481" algn="l" rtl="0" eaLnBrk="0" fontAlgn="base" hangingPunct="0">
        <a:lnSpc>
          <a:spcPct val="90000"/>
        </a:lnSpc>
        <a:spcBef>
          <a:spcPts val="690"/>
        </a:spcBef>
        <a:spcAft>
          <a:spcPct val="0"/>
        </a:spcAft>
        <a:buClr>
          <a:srgbClr val="001F67"/>
        </a:buClr>
        <a:buSzPct val="100000"/>
        <a:buFont typeface="Gill Sans" charset="0"/>
        <a:buChar char="•"/>
        <a:defRPr sz="2100">
          <a:solidFill>
            <a:srgbClr val="001F67"/>
          </a:solidFill>
          <a:latin typeface="+mn-lt"/>
          <a:ea typeface="+mn-ea"/>
          <a:cs typeface="+mn-cs"/>
          <a:sym typeface="Gill Sans" charset="0"/>
        </a:defRPr>
      </a:lvl1pPr>
      <a:lvl2pPr marL="371389" indent="-163294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Clr>
          <a:srgbClr val="000000"/>
        </a:buClr>
        <a:buSzPct val="100000"/>
        <a:buFont typeface="Gill Sans" charset="0"/>
        <a:buChar char="–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502820" indent="-95585" algn="l" rtl="0" eaLnBrk="0" fontAlgn="base" hangingPunct="0">
        <a:spcBef>
          <a:spcPts val="502"/>
        </a:spcBef>
        <a:spcAft>
          <a:spcPct val="0"/>
        </a:spcAft>
        <a:buClr>
          <a:srgbClr val="000000"/>
        </a:buClr>
        <a:buSzPct val="100000"/>
        <a:buFont typeface="Gill Sans" charset="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96675" indent="-143377" algn="l" rtl="0" eaLnBrk="0" fontAlgn="base" hangingPunct="0">
        <a:spcBef>
          <a:spcPts val="439"/>
        </a:spcBef>
        <a:spcAft>
          <a:spcPct val="0"/>
        </a:spcAft>
        <a:buSzPct val="100000"/>
        <a:buFont typeface="Gill Sans" charset="0"/>
        <a:buChar char="–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83431" indent="-143377" algn="l" rtl="0" eaLnBrk="0" fontAlgn="base" hangingPunct="0">
        <a:spcBef>
          <a:spcPts val="439"/>
        </a:spcBef>
        <a:spcAft>
          <a:spcPct val="0"/>
        </a:spcAft>
        <a:buSzPct val="100000"/>
        <a:buFont typeface="Gill Sans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570185" indent="-143377" algn="l" rtl="0" fontAlgn="base">
        <a:spcBef>
          <a:spcPts val="439"/>
        </a:spcBef>
        <a:spcAft>
          <a:spcPct val="0"/>
        </a:spcAft>
        <a:buSzPct val="100000"/>
        <a:buFont typeface="Gill Sans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856942" indent="-143377" algn="l" rtl="0" fontAlgn="base">
        <a:spcBef>
          <a:spcPts val="439"/>
        </a:spcBef>
        <a:spcAft>
          <a:spcPct val="0"/>
        </a:spcAft>
        <a:buSzPct val="100000"/>
        <a:buFont typeface="Gill Sans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143697" indent="-143377" algn="l" rtl="0" fontAlgn="base">
        <a:spcBef>
          <a:spcPts val="439"/>
        </a:spcBef>
        <a:spcAft>
          <a:spcPct val="0"/>
        </a:spcAft>
        <a:buSzPct val="100000"/>
        <a:buFont typeface="Gill Sans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430453" indent="-143377" algn="l" rtl="0" fontAlgn="base">
        <a:spcBef>
          <a:spcPts val="439"/>
        </a:spcBef>
        <a:spcAft>
          <a:spcPct val="0"/>
        </a:spcAft>
        <a:buSzPct val="100000"/>
        <a:buFont typeface="Gill Sans" charset="0"/>
        <a:buChar char="»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6756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3511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0265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022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3778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0534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7290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4045" algn="l" defTabSz="28675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>
          <a:xfrm>
            <a:off x="685800" y="133358"/>
            <a:ext cx="7772400" cy="1101725"/>
          </a:xfrm>
        </p:spPr>
        <p:txBody>
          <a:bodyPr/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Dark Energy MA</a:t>
            </a:r>
            <a:b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Leaders: Josh </a:t>
            </a:r>
            <a:r>
              <a:rPr lang="en-US" sz="2800" dirty="0" err="1">
                <a:latin typeface="Helvetica" charset="0"/>
                <a:ea typeface="ＭＳ Ｐゴシック" charset="0"/>
                <a:cs typeface="ＭＳ Ｐゴシック" charset="0"/>
              </a:rPr>
              <a:t>Frieman</a:t>
            </a: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 &amp; Wayne Hu</a:t>
            </a:r>
          </a:p>
        </p:txBody>
      </p:sp>
      <p:sp>
        <p:nvSpPr>
          <p:cNvPr id="24578" name="Subtitle 2"/>
          <p:cNvSpPr>
            <a:spLocks noGrp="1"/>
          </p:cNvSpPr>
          <p:nvPr>
            <p:ph type="subTitle" idx="1"/>
          </p:nvPr>
        </p:nvSpPr>
        <p:spPr>
          <a:xfrm>
            <a:off x="533400" y="1352550"/>
            <a:ext cx="8077200" cy="2286000"/>
          </a:xfrm>
        </p:spPr>
        <p:txBody>
          <a:bodyPr/>
          <a:lstStyle/>
          <a:p>
            <a:pPr algn="l"/>
            <a:r>
              <a:rPr lang="en-US" sz="2400" b="1" u="sng" dirty="0">
                <a:solidFill>
                  <a:schemeClr val="tx1"/>
                </a:solidFill>
              </a:rPr>
              <a:t>Goal: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/>
              <a:t>To address whether or not cosmic acceleration requires a modification of </a:t>
            </a:r>
            <a:r>
              <a:rPr lang="en-US" sz="2400" dirty="0" smtClean="0"/>
              <a:t>Einstein’s </a:t>
            </a:r>
            <a:r>
              <a:rPr lang="en-US" sz="2400" dirty="0"/>
              <a:t>General Relativity, and if not, to probe the nature of the dark energy that is driving acceleration and that makes up </a:t>
            </a:r>
            <a:r>
              <a:rPr lang="en-US" sz="2400" dirty="0"/>
              <a:t>70% </a:t>
            </a:r>
            <a:r>
              <a:rPr lang="en-US" sz="2400" dirty="0"/>
              <a:t>of the universe</a:t>
            </a:r>
            <a:r>
              <a:rPr lang="en-US" sz="2400" dirty="0" smtClean="0"/>
              <a:t>.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b="1" u="sng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Activities: 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SPT SZ Survey, DES, Theory; Joint Analysis Hub (SPT-DES), Supernova Hub (SDSS, DES, LSST)</a:t>
            </a:r>
            <a:endParaRPr lang="en-US" sz="2400" b="1" u="sng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506" indent="-28557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316" indent="-2284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243" indent="-2284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6170" indent="-2284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3097" indent="-228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0023" indent="-228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6948" indent="-228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3876" indent="-228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accent2"/>
                </a:solidFill>
                <a:latin typeface="Helvetica" charset="0"/>
              </a:rPr>
              <a:t>External Advisory Board Meeting – March 12 – 14,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11308" r="25459" b="17459"/>
          <a:stretch>
            <a:fillRect/>
          </a:stretch>
        </p:blipFill>
        <p:spPr bwMode="auto">
          <a:xfrm>
            <a:off x="0" y="1044418"/>
            <a:ext cx="4430361" cy="409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152400" y="4705350"/>
            <a:ext cx="1225752" cy="2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20 x 20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arcmin</a:t>
            </a:r>
            <a:endParaRPr lang="en-US" sz="1400" dirty="0">
              <a:solidFill>
                <a:srgbClr val="000000"/>
              </a:solidFill>
              <a:latin typeface="Helvetica" charset="0"/>
              <a:cs typeface="ヒラギノ角ゴ ProN W3" charset="0"/>
              <a:sym typeface="Helvetica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258970" y="1299270"/>
            <a:ext cx="1818275" cy="4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SPT-SZ Image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SPT-CL J2248.7-4431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11683380" y="5959730"/>
            <a:ext cx="1260202" cy="1207182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rot="10800000" flipH="1">
            <a:off x="11680041" y="4466243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rot="10800000" flipH="1">
            <a:off x="12456924" y="4807802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87586" y="74861"/>
            <a:ext cx="7554516" cy="515689"/>
          </a:xfrm>
        </p:spPr>
        <p:txBody>
          <a:bodyPr rIns="36244" anchor="ctr"/>
          <a:lstStyle/>
          <a:p>
            <a:pPr marL="35838" eaLnBrk="1" hangingPunct="1">
              <a:defRPr/>
            </a:pPr>
            <a:r>
              <a:rPr lang="en-US" sz="3600" dirty="0" smtClean="0">
                <a:solidFill>
                  <a:srgbClr val="800000"/>
                </a:solidFill>
                <a:latin typeface="Helvetica Neue" charset="0"/>
                <a:cs typeface="Helvetica Neue" charset="0"/>
                <a:sym typeface="Helvetica Neue" charset="0"/>
              </a:rPr>
              <a:t>DES-SPT Joint Analysis Hub</a:t>
            </a:r>
            <a:endParaRPr lang="en-US" sz="3600" dirty="0">
              <a:solidFill>
                <a:srgbClr val="800000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2" name="Picture 1" descr="CL-zoom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11708"/>
          <a:stretch/>
        </p:blipFill>
        <p:spPr>
          <a:xfrm>
            <a:off x="4495800" y="1123950"/>
            <a:ext cx="42672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22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11308" r="25459" b="17459"/>
          <a:stretch>
            <a:fillRect/>
          </a:stretch>
        </p:blipFill>
        <p:spPr bwMode="auto">
          <a:xfrm>
            <a:off x="0" y="1044418"/>
            <a:ext cx="4430361" cy="409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152400" y="4705350"/>
            <a:ext cx="1225752" cy="2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20 x 20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arcmin</a:t>
            </a:r>
            <a:endParaRPr lang="en-US" sz="1400" dirty="0">
              <a:solidFill>
                <a:srgbClr val="000000"/>
              </a:solidFill>
              <a:latin typeface="Helvetica" charset="0"/>
              <a:cs typeface="ヒラギノ角ゴ ProN W3" charset="0"/>
              <a:sym typeface="Helvetica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258970" y="1299270"/>
            <a:ext cx="1818275" cy="4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SPT-SZ Image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SPT-CL J2248.7-4431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11683380" y="5959730"/>
            <a:ext cx="1260202" cy="1207182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rot="10800000" flipH="1">
            <a:off x="11680041" y="4466243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rot="10800000" flipH="1">
            <a:off x="12456924" y="4807802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87586" y="74861"/>
            <a:ext cx="7554516" cy="515689"/>
          </a:xfrm>
        </p:spPr>
        <p:txBody>
          <a:bodyPr rIns="36244" anchor="ctr"/>
          <a:lstStyle/>
          <a:p>
            <a:pPr marL="35838" eaLnBrk="1" hangingPunct="1">
              <a:defRPr/>
            </a:pPr>
            <a:r>
              <a:rPr lang="en-US" sz="3600" dirty="0" smtClean="0">
                <a:solidFill>
                  <a:srgbClr val="800000"/>
                </a:solidFill>
                <a:latin typeface="Helvetica Neue" charset="0"/>
                <a:cs typeface="Helvetica Neue" charset="0"/>
                <a:sym typeface="Helvetica Neue" charset="0"/>
              </a:rPr>
              <a:t>DES-SPT Joint Analysis Hub</a:t>
            </a:r>
            <a:endParaRPr lang="en-US" sz="3600" dirty="0">
              <a:solidFill>
                <a:srgbClr val="800000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75" y="1571030"/>
            <a:ext cx="4504725" cy="31343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/>
          </p:cNvSpPr>
          <p:nvPr/>
        </p:nvSpPr>
        <p:spPr bwMode="auto">
          <a:xfrm>
            <a:off x="1752600" y="2945309"/>
            <a:ext cx="838200" cy="54084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590800" y="1581150"/>
            <a:ext cx="1905000" cy="137160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590800" y="3486150"/>
            <a:ext cx="1905000" cy="121920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41504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4F813-57F8-DA4C-881F-A385425E18B5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28750"/>
            <a:ext cx="4983965" cy="37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/>
          </p:cNvSpPr>
          <p:nvPr/>
        </p:nvSpPr>
        <p:spPr bwMode="auto">
          <a:xfrm>
            <a:off x="4020401" y="1352550"/>
            <a:ext cx="16945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2100" dirty="0">
                <a:solidFill>
                  <a:srgbClr val="000000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4" name="Rectangle 3"/>
          <p:cNvSpPr>
            <a:spLocks/>
          </p:cNvSpPr>
          <p:nvPr/>
        </p:nvSpPr>
        <p:spPr bwMode="auto">
          <a:xfrm>
            <a:off x="3352800" y="2190750"/>
            <a:ext cx="1293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0000FF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low-</a:t>
            </a:r>
            <a:r>
              <a:rPr lang="en-US" sz="1600" dirty="0">
                <a:solidFill>
                  <a:srgbClr val="0000FF"/>
                </a:solidFill>
                <a:latin typeface="Cambria Math" charset="0"/>
                <a:cs typeface="ヒラギノ角ゴ ProN W3" charset="0"/>
                <a:sym typeface="Cambria Math" charset="0"/>
              </a:rPr>
              <a:t>𝜆 (20-50)</a:t>
            </a:r>
          </a:p>
        </p:txBody>
      </p:sp>
      <p:sp>
        <p:nvSpPr>
          <p:cNvPr id="35845" name="Rectangle 4"/>
          <p:cNvSpPr>
            <a:spLocks/>
          </p:cNvSpPr>
          <p:nvPr/>
        </p:nvSpPr>
        <p:spPr bwMode="auto">
          <a:xfrm>
            <a:off x="3591193" y="2800350"/>
            <a:ext cx="13618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2B4714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med-</a:t>
            </a:r>
            <a:r>
              <a:rPr lang="en-US" sz="1600" dirty="0">
                <a:solidFill>
                  <a:srgbClr val="2B4714"/>
                </a:solidFill>
                <a:latin typeface="Cambria Math" charset="0"/>
                <a:cs typeface="ヒラギノ角ゴ ProN W3" charset="0"/>
                <a:sym typeface="Cambria Math" charset="0"/>
              </a:rPr>
              <a:t>𝜆 (50-70)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35" y="4019550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000000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solidFill>
                  <a:srgbClr val="000000"/>
                </a:solidFill>
                <a:latin typeface="Cambria Math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407194" y="514350"/>
            <a:ext cx="8965406" cy="105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Stack </a:t>
            </a:r>
            <a:r>
              <a:rPr lang="en-US" sz="2000" dirty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SPT-SZ data on 602 DES-selected </a:t>
            </a:r>
            <a:r>
              <a:rPr lang="en-US" sz="20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clusters over 150 </a:t>
            </a:r>
            <a:r>
              <a:rPr lang="en-US" sz="2000" dirty="0" err="1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sq</a:t>
            </a:r>
            <a:r>
              <a:rPr lang="en-US" sz="20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deg</a:t>
            </a:r>
            <a:r>
              <a:rPr lang="en-US" sz="20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 </a:t>
            </a:r>
          </a:p>
          <a:p>
            <a:pPr marL="378738" indent="-342900">
              <a:buFont typeface="Arial"/>
              <a:buChar char="•"/>
            </a:pPr>
            <a:r>
              <a:rPr lang="en-US" sz="19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220 </a:t>
            </a:r>
            <a:r>
              <a:rPr lang="en-US" sz="1900" dirty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GHz flux implies dusty sources are &lt;3% of SZ signal at 150 GHz for </a:t>
            </a:r>
            <a:r>
              <a:rPr lang="en-US" sz="19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richness </a:t>
            </a:r>
            <a:r>
              <a:rPr lang="en-US" sz="1900" dirty="0" smtClean="0">
                <a:solidFill>
                  <a:schemeClr val="accent2"/>
                </a:solidFill>
                <a:latin typeface="Cambria Math" charset="0"/>
                <a:cs typeface="ヒラギノ角ゴ ProN W3" charset="0"/>
                <a:sym typeface="Cambria Math" charset="0"/>
              </a:rPr>
              <a:t>𝜆 </a:t>
            </a:r>
            <a:r>
              <a:rPr lang="en-US" sz="1900" dirty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&gt; 20 (cluster mass &gt; ~</a:t>
            </a:r>
            <a:r>
              <a:rPr lang="en-US" sz="19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10</a:t>
            </a:r>
            <a:r>
              <a:rPr lang="en-US" sz="1900" baseline="300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14</a:t>
            </a:r>
            <a:r>
              <a:rPr lang="en-US" sz="1900" dirty="0" smtClean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 </a:t>
            </a:r>
            <a:r>
              <a:rPr lang="en-US" sz="1900" dirty="0" err="1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Msun</a:t>
            </a:r>
            <a:r>
              <a:rPr lang="en-US" sz="1900" dirty="0">
                <a:solidFill>
                  <a:schemeClr val="accent2"/>
                </a:solidFill>
                <a:latin typeface="Helvetica" charset="0"/>
                <a:cs typeface="ヒラギノ角ゴ ProN W3" charset="0"/>
                <a:sym typeface="Helvetica" charset="0"/>
              </a:rPr>
              <a:t>)</a:t>
            </a:r>
          </a:p>
        </p:txBody>
      </p:sp>
      <p:sp>
        <p:nvSpPr>
          <p:cNvPr id="35848" name="Rectangle 7"/>
          <p:cNvSpPr>
            <a:spLocks/>
          </p:cNvSpPr>
          <p:nvPr/>
        </p:nvSpPr>
        <p:spPr bwMode="auto">
          <a:xfrm rot="16200000">
            <a:off x="410971" y="3044063"/>
            <a:ext cx="2562425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CMB Decrement (</a:t>
            </a:r>
            <a:r>
              <a:rPr lang="en-US" sz="2000">
                <a:solidFill>
                  <a:srgbClr val="000000"/>
                </a:solidFill>
                <a:latin typeface="Cambria Math" charset="0"/>
                <a:cs typeface="ヒラギノ角ゴ ProN W3" charset="0"/>
                <a:sym typeface="Cambria Math" charset="0"/>
              </a:rPr>
              <a:t>𝜇</a:t>
            </a:r>
            <a:r>
              <a:rPr lang="en-US" sz="2000">
                <a:solidFill>
                  <a:srgbClr val="000000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K)</a:t>
            </a:r>
          </a:p>
        </p:txBody>
      </p:sp>
      <p:sp>
        <p:nvSpPr>
          <p:cNvPr id="35849" name="Rectangle 8"/>
          <p:cNvSpPr>
            <a:spLocks/>
          </p:cNvSpPr>
          <p:nvPr/>
        </p:nvSpPr>
        <p:spPr bwMode="auto">
          <a:xfrm>
            <a:off x="3865029" y="4781550"/>
            <a:ext cx="1926171" cy="292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900" dirty="0">
                <a:solidFill>
                  <a:srgbClr val="000000"/>
                </a:solidFill>
                <a:latin typeface="Century Schoolbook" charset="0"/>
                <a:cs typeface="ヒラギノ角ゴ ProN W3" charset="0"/>
                <a:sym typeface="Century Schoolbook" charset="0"/>
              </a:rPr>
              <a:t>Frequency (GHz)</a:t>
            </a: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751284" y="26796"/>
            <a:ext cx="7554516" cy="5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200" dirty="0" smtClean="0">
                <a:solidFill>
                  <a:srgbClr val="800000"/>
                </a:solidFill>
                <a:latin typeface="Helvetica Neue" charset="0"/>
                <a:cs typeface="ヒラギノ角ゴ ProN W3" charset="0"/>
                <a:sym typeface="Helvetica Neue" charset="0"/>
              </a:rPr>
              <a:t>DES-SPT Joint Analysis Hub</a:t>
            </a:r>
            <a:endParaRPr lang="en-US" sz="3200" dirty="0">
              <a:solidFill>
                <a:srgbClr val="800000"/>
              </a:solidFill>
              <a:latin typeface="Helvetica Neue" charset="0"/>
              <a:cs typeface="ヒラギノ角ゴ ProN W3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SCMBcorr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1550"/>
            <a:ext cx="3723534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9050"/>
            <a:ext cx="7924800" cy="685800"/>
          </a:xfrm>
        </p:spPr>
        <p:txBody>
          <a:bodyPr/>
          <a:lstStyle/>
          <a:p>
            <a:r>
              <a:rPr lang="en-US" sz="3600" dirty="0" smtClean="0"/>
              <a:t>DES-SPT Joint Analysis Hub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2350"/>
            <a:ext cx="3124200" cy="1524000"/>
          </a:xfrm>
        </p:spPr>
        <p:txBody>
          <a:bodyPr/>
          <a:lstStyle/>
          <a:p>
            <a:r>
              <a:rPr lang="en-US" sz="2000" dirty="0" smtClean="0"/>
              <a:t>DES galaxies responsible for some of the lensing of the CMB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5" name="Picture 4" descr="gal-kappa-SVA1-g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71550"/>
            <a:ext cx="2804824" cy="369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1065"/>
          <a:stretch/>
        </p:blipFill>
        <p:spPr>
          <a:xfrm>
            <a:off x="6324600" y="1407467"/>
            <a:ext cx="2819400" cy="31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57150"/>
            <a:ext cx="7162800" cy="685800"/>
          </a:xfrm>
        </p:spPr>
        <p:txBody>
          <a:bodyPr/>
          <a:lstStyle/>
          <a:p>
            <a:r>
              <a:rPr lang="en-US" sz="3600" dirty="0" smtClean="0"/>
              <a:t>Supernova Hub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57350"/>
            <a:ext cx="5562600" cy="3429000"/>
          </a:xfrm>
        </p:spPr>
        <p:txBody>
          <a:bodyPr/>
          <a:lstStyle/>
          <a:p>
            <a:r>
              <a:rPr lang="en-US" sz="2000" dirty="0" smtClean="0"/>
              <a:t>Joint analysis (JLA) of SDSS+SNLS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(4 papers), leading to tightest constraints on </a:t>
            </a:r>
          </a:p>
          <a:p>
            <a:pPr marL="0" indent="0">
              <a:buNone/>
            </a:pPr>
            <a:r>
              <a:rPr lang="en-US" sz="2000" i="1" dirty="0"/>
              <a:t> </a:t>
            </a:r>
            <a:r>
              <a:rPr lang="en-US" sz="2000" i="1" dirty="0" smtClean="0"/>
              <a:t>    w </a:t>
            </a:r>
            <a:r>
              <a:rPr lang="en-US" sz="2000" dirty="0" smtClean="0"/>
              <a:t>to date (</a:t>
            </a:r>
            <a:r>
              <a:rPr lang="en-US" sz="2000" dirty="0" err="1" smtClean="0"/>
              <a:t>arXiv</a:t>
            </a:r>
            <a:r>
              <a:rPr lang="en-US" sz="2000" dirty="0" smtClean="0"/>
              <a:t>: 1401.4064)</a:t>
            </a:r>
          </a:p>
          <a:p>
            <a:r>
              <a:rPr lang="en-US" sz="2000" dirty="0" smtClean="0"/>
              <a:t>DES SN operations (GPS monitoring PWV)</a:t>
            </a:r>
          </a:p>
          <a:p>
            <a:r>
              <a:rPr lang="en-US" sz="2000" dirty="0" smtClean="0"/>
              <a:t>Hosting multiple working meetings of JLA and of DES SN groups </a:t>
            </a:r>
          </a:p>
          <a:p>
            <a:r>
              <a:rPr lang="en-US" sz="2000" dirty="0" smtClean="0"/>
              <a:t>Simulations of LSST SN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5" name="Picture 4" descr="f15_AA_2014_234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3350"/>
            <a:ext cx="3581400" cy="2420471"/>
          </a:xfrm>
          <a:prstGeom prst="rect">
            <a:avLst/>
          </a:prstGeom>
        </p:spPr>
      </p:pic>
      <p:pic>
        <p:nvPicPr>
          <p:cNvPr id="6" name="Picture 5" descr="f16_AA_2014_234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72" y="2647950"/>
            <a:ext cx="362272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162800" cy="685800"/>
          </a:xfrm>
        </p:spPr>
        <p:txBody>
          <a:bodyPr/>
          <a:lstStyle/>
          <a:p>
            <a:r>
              <a:rPr lang="en-US" sz="3600" dirty="0" smtClean="0"/>
              <a:t>Theory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95350"/>
            <a:ext cx="7772400" cy="4114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f(R),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galileon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massive gravity models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Nonlinear screening mechanisms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N-body simulations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Nonlinear self interactions</a:t>
            </a:r>
          </a:p>
          <a:p>
            <a:pPr lvl="3"/>
            <a:r>
              <a:rPr lang="en-US" sz="1600" dirty="0">
                <a:latin typeface="Arial" charset="0"/>
                <a:ea typeface="ＭＳ Ｐゴシック" charset="0"/>
              </a:rPr>
              <a:t>Apparent equivalence principle violation</a:t>
            </a:r>
          </a:p>
          <a:p>
            <a:pPr lvl="3"/>
            <a:r>
              <a:rPr lang="en-US" sz="1600" dirty="0">
                <a:latin typeface="Arial" charset="0"/>
                <a:ea typeface="ＭＳ Ｐゴシック" charset="0"/>
              </a:rPr>
              <a:t>Strong coupling scale of chameleon screening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Self-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accelerating massive </a:t>
            </a:r>
            <a:r>
              <a:rPr lang="en-US" sz="1800" dirty="0">
                <a:latin typeface="Arial" charset="0"/>
                <a:ea typeface="ＭＳ Ｐゴシック" charset="0"/>
              </a:rPr>
              <a:t>and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bi gravity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Super sampling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effects (impact of modes larger than survey)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Covariance </a:t>
            </a:r>
            <a:r>
              <a:rPr lang="en-US" sz="1800" dirty="0">
                <a:latin typeface="Arial" charset="0"/>
                <a:ea typeface="ＭＳ Ｐゴシック" charset="0"/>
              </a:rPr>
              <a:t>of dark energy observables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Bias and recovery of dark energy parameters </a:t>
            </a:r>
          </a:p>
          <a:p>
            <a:r>
              <a:rPr lang="en-US" sz="2000" dirty="0">
                <a:latin typeface="Arial" charset="0"/>
                <a:ea typeface="ＭＳ Ｐゴシック" charset="0"/>
              </a:rPr>
              <a:t>New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probes of Modified Gravity 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Voids, solar system tests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1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7150"/>
            <a:ext cx="7162800" cy="685800"/>
          </a:xfrm>
        </p:spPr>
        <p:txBody>
          <a:bodyPr/>
          <a:lstStyle/>
          <a:p>
            <a:r>
              <a:rPr lang="en-US" sz="2800" dirty="0" smtClean="0"/>
              <a:t>Dark Energy MA Accomplishments &amp; 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305800" cy="342900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1800" u="sng" dirty="0" smtClean="0">
                <a:solidFill>
                  <a:schemeClr val="tx2"/>
                </a:solidFill>
              </a:rPr>
              <a:t>Accomplishments: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accent2"/>
                </a:solidFill>
              </a:rPr>
              <a:t>SPT</a:t>
            </a:r>
            <a:r>
              <a:rPr lang="en-US" sz="1600" dirty="0">
                <a:solidFill>
                  <a:schemeClr val="accent2"/>
                </a:solidFill>
              </a:rPr>
              <a:t>-SZ Cluster Constraints on Dark Energy plus Detection (and Cross-Correlation with Galaxy Surveys) of CMB Lensing, with results from full 2500 </a:t>
            </a:r>
            <a:r>
              <a:rPr lang="en-US" sz="1600" dirty="0" err="1" smtClean="0">
                <a:solidFill>
                  <a:schemeClr val="accent2"/>
                </a:solidFill>
              </a:rPr>
              <a:t>sq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deg</a:t>
            </a:r>
            <a:r>
              <a:rPr lang="en-US" sz="1600" dirty="0" smtClean="0">
                <a:solidFill>
                  <a:schemeClr val="accent2"/>
                </a:solidFill>
              </a:rPr>
              <a:t> survey </a:t>
            </a:r>
            <a:r>
              <a:rPr lang="en-US" sz="1600" dirty="0">
                <a:solidFill>
                  <a:schemeClr val="accent2"/>
                </a:solidFill>
              </a:rPr>
              <a:t>coming this year.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accent2"/>
                </a:solidFill>
              </a:rPr>
              <a:t>Start of DES survey, demonstrated </a:t>
            </a:r>
            <a:r>
              <a:rPr lang="en-US" sz="1600" dirty="0">
                <a:solidFill>
                  <a:schemeClr val="accent2"/>
                </a:solidFill>
              </a:rPr>
              <a:t>discovery of high-z supernovae, high-redshift clusters, weak lensing, and galaxy </a:t>
            </a:r>
            <a:r>
              <a:rPr lang="en-US" sz="1600" dirty="0" smtClean="0">
                <a:solidFill>
                  <a:schemeClr val="accent2"/>
                </a:solidFill>
              </a:rPr>
              <a:t>clustering, first science results this year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accent2"/>
                </a:solidFill>
              </a:rPr>
              <a:t>World-leading constraints on DE from SDSS+SNLS Supernovae</a:t>
            </a:r>
            <a:endParaRPr lang="en-US" sz="1600" dirty="0">
              <a:solidFill>
                <a:schemeClr val="accent2"/>
              </a:solidFill>
            </a:endParaRP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</a:rPr>
              <a:t>Studies of and Predictions from Modified Gravity Theories of Cosmic Acceleration (Massive Gravity, </a:t>
            </a:r>
            <a:r>
              <a:rPr lang="en-US" sz="1600" dirty="0" err="1">
                <a:solidFill>
                  <a:schemeClr val="accent2"/>
                </a:solidFill>
              </a:rPr>
              <a:t>Galileons</a:t>
            </a:r>
            <a:r>
              <a:rPr lang="en-US" sz="1600" dirty="0">
                <a:solidFill>
                  <a:schemeClr val="accent2"/>
                </a:solidFill>
              </a:rPr>
              <a:t>, </a:t>
            </a:r>
            <a:r>
              <a:rPr lang="en-US" sz="1600" dirty="0" err="1">
                <a:solidFill>
                  <a:schemeClr val="accent2"/>
                </a:solidFill>
              </a:rPr>
              <a:t>Brane</a:t>
            </a:r>
            <a:r>
              <a:rPr lang="en-US" sz="1600" dirty="0">
                <a:solidFill>
                  <a:schemeClr val="accent2"/>
                </a:solidFill>
              </a:rPr>
              <a:t> worlds, non-local gravity models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</a:p>
          <a:p>
            <a:pPr>
              <a:buFont typeface="Arial"/>
              <a:buChar char="•"/>
              <a:defRPr/>
            </a:pPr>
            <a:r>
              <a:rPr lang="en-US" sz="1800" u="sng" dirty="0" smtClean="0">
                <a:solidFill>
                  <a:schemeClr val="tx1"/>
                </a:solidFill>
              </a:rPr>
              <a:t>Goals: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</a:rPr>
              <a:t>Joint DES-SPT Analysis results: stacked SPT clusters, cross-correlations   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</a:rPr>
              <a:t>First DE Results from </a:t>
            </a:r>
            <a:r>
              <a:rPr lang="en-US" sz="1600" dirty="0" smtClean="0">
                <a:solidFill>
                  <a:schemeClr val="accent2"/>
                </a:solidFill>
              </a:rPr>
              <a:t>DES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accent2"/>
                </a:solidFill>
              </a:rPr>
              <a:t>SPT-3G Clusters with improved DE constraints</a:t>
            </a:r>
            <a:endParaRPr lang="en-US" sz="1600" dirty="0">
              <a:solidFill>
                <a:schemeClr val="accent2"/>
              </a:solidFill>
            </a:endParaRPr>
          </a:p>
          <a:p>
            <a:pPr lvl="1">
              <a:buFont typeface="Arial"/>
              <a:buChar char="•"/>
              <a:defRPr/>
            </a:pPr>
            <a:endParaRPr lang="en-US" sz="16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1450"/>
            <a:ext cx="7162800" cy="685800"/>
          </a:xfrm>
        </p:spPr>
        <p:txBody>
          <a:bodyPr/>
          <a:lstStyle/>
          <a:p>
            <a:r>
              <a:rPr lang="en-US" sz="3600" dirty="0"/>
              <a:t>Dark Energy People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763000" cy="3429000"/>
          </a:xfrm>
        </p:spPr>
        <p:txBody>
          <a:bodyPr/>
          <a:lstStyle/>
          <a:p>
            <a:pPr marL="214178" indent="-214178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Faculty: </a:t>
            </a:r>
            <a:r>
              <a:rPr lang="en-US" sz="2000" dirty="0" smtClean="0"/>
              <a:t>Benson, Frieman</a:t>
            </a:r>
            <a:r>
              <a:rPr lang="en-US" sz="2000" dirty="0"/>
              <a:t>, Hu, </a:t>
            </a:r>
            <a:r>
              <a:rPr lang="en-US" sz="2000" dirty="0" err="1"/>
              <a:t>Carlstrom</a:t>
            </a:r>
            <a:r>
              <a:rPr lang="en-US" sz="2000" dirty="0"/>
              <a:t>, Chang, </a:t>
            </a:r>
            <a:r>
              <a:rPr lang="en-US" sz="2000" dirty="0" err="1"/>
              <a:t>Dodelson</a:t>
            </a:r>
            <a:r>
              <a:rPr lang="en-US" sz="2000" dirty="0"/>
              <a:t>, </a:t>
            </a:r>
            <a:r>
              <a:rPr lang="en-US" sz="2000" dirty="0" err="1"/>
              <a:t>Gladders</a:t>
            </a:r>
            <a:r>
              <a:rPr lang="en-US" sz="2000" dirty="0"/>
              <a:t>, </a:t>
            </a:r>
            <a:r>
              <a:rPr lang="en-US" sz="2000" dirty="0" err="1"/>
              <a:t>Habib</a:t>
            </a:r>
            <a:r>
              <a:rPr lang="en-US" sz="2000" dirty="0"/>
              <a:t>, </a:t>
            </a:r>
            <a:r>
              <a:rPr lang="en-US" sz="2000" dirty="0" err="1"/>
              <a:t>Heitmann</a:t>
            </a:r>
            <a:r>
              <a:rPr lang="en-US" sz="2000" dirty="0"/>
              <a:t>, </a:t>
            </a:r>
            <a:r>
              <a:rPr lang="en-US" sz="2000" dirty="0" err="1"/>
              <a:t>Holz</a:t>
            </a:r>
            <a:r>
              <a:rPr lang="en-US" sz="2000" dirty="0"/>
              <a:t>, </a:t>
            </a:r>
            <a:r>
              <a:rPr lang="en-US" sz="2000" dirty="0" err="1"/>
              <a:t>Kravtsov</a:t>
            </a:r>
            <a:r>
              <a:rPr lang="en-US" sz="2000" dirty="0"/>
              <a:t>, Meyer, Turner</a:t>
            </a:r>
          </a:p>
          <a:p>
            <a:pPr marL="214178" indent="-214178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Senior: </a:t>
            </a:r>
            <a:r>
              <a:rPr lang="en-US" sz="2000" dirty="0" smtClean="0"/>
              <a:t>Tom </a:t>
            </a:r>
            <a:r>
              <a:rPr lang="en-US" sz="2000" dirty="0"/>
              <a:t>Crawford, Rick Kessler, Erik Leitch, Kathryn Schaffer</a:t>
            </a:r>
          </a:p>
          <a:p>
            <a:pPr marL="214178" indent="-214178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Fellows &amp; Associate Fellows: </a:t>
            </a:r>
            <a:r>
              <a:rPr lang="en-US" sz="2000" dirty="0" err="1"/>
              <a:t>Suman</a:t>
            </a:r>
            <a:r>
              <a:rPr lang="en-US" sz="2000" dirty="0"/>
              <a:t> Bhattacharya*, Keith </a:t>
            </a:r>
            <a:r>
              <a:rPr lang="en-US" sz="2000" dirty="0" err="1"/>
              <a:t>Bechtol</a:t>
            </a:r>
            <a:r>
              <a:rPr lang="en-US" sz="2000" dirty="0"/>
              <a:t>, Jason </a:t>
            </a:r>
            <a:r>
              <a:rPr lang="en-US" sz="2000" dirty="0" err="1"/>
              <a:t>Gallicchio</a:t>
            </a:r>
            <a:r>
              <a:rPr lang="en-US" sz="2000" dirty="0"/>
              <a:t>, Will High*, Stephen Hoover, Elise Jennings, Ryan </a:t>
            </a:r>
            <a:r>
              <a:rPr lang="en-US" sz="2000" dirty="0" err="1"/>
              <a:t>Keisler</a:t>
            </a:r>
            <a:r>
              <a:rPr lang="en-US" sz="2000" dirty="0"/>
              <a:t>*, Adam </a:t>
            </a:r>
            <a:r>
              <a:rPr lang="en-US" sz="2000" dirty="0" err="1"/>
              <a:t>Mantz</a:t>
            </a:r>
            <a:r>
              <a:rPr lang="en-US" sz="2000" dirty="0"/>
              <a:t>, Jared </a:t>
            </a:r>
            <a:r>
              <a:rPr lang="en-US" sz="2000" dirty="0" err="1"/>
              <a:t>Mehl</a:t>
            </a:r>
            <a:r>
              <a:rPr lang="en-US" sz="2000" dirty="0"/>
              <a:t>*,Tom </a:t>
            </a:r>
            <a:r>
              <a:rPr lang="en-US" sz="2000" dirty="0" err="1"/>
              <a:t>Plagge</a:t>
            </a:r>
            <a:r>
              <a:rPr lang="en-US" sz="2000" dirty="0"/>
              <a:t>*, Reina Reyes*, Chris Sheehy</a:t>
            </a:r>
          </a:p>
          <a:p>
            <a:pPr marL="214178" indent="-214178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</a:rPr>
              <a:t>Graduate Students: </a:t>
            </a:r>
            <a:r>
              <a:rPr lang="en-US" sz="2000" dirty="0" err="1"/>
              <a:t>Zubair</a:t>
            </a:r>
            <a:r>
              <a:rPr lang="en-US" sz="2000" dirty="0"/>
              <a:t> Abdulla, Eric Baxter, Matt Becker*, Lindsey </a:t>
            </a:r>
            <a:r>
              <a:rPr lang="en-US" sz="2000" dirty="0" err="1"/>
              <a:t>Bleem</a:t>
            </a:r>
            <a:r>
              <a:rPr lang="en-US" sz="2000" dirty="0"/>
              <a:t>*, Ross </a:t>
            </a:r>
            <a:r>
              <a:rPr lang="en-US" sz="2000" dirty="0" err="1"/>
              <a:t>Cawthorn</a:t>
            </a:r>
            <a:r>
              <a:rPr lang="en-US" sz="2000" dirty="0"/>
              <a:t>, Abby Crites*, </a:t>
            </a:r>
            <a:r>
              <a:rPr lang="en-US" sz="2000" dirty="0" err="1"/>
              <a:t>Benedikt</a:t>
            </a:r>
            <a:r>
              <a:rPr lang="en-US" sz="2000" dirty="0"/>
              <a:t> </a:t>
            </a:r>
            <a:r>
              <a:rPr lang="en-US" sz="2000" dirty="0" err="1"/>
              <a:t>Diemer</a:t>
            </a:r>
            <a:r>
              <a:rPr lang="en-US" sz="2000" dirty="0"/>
              <a:t>, Daniel </a:t>
            </a:r>
            <a:r>
              <a:rPr lang="en-US" sz="2000" dirty="0" err="1"/>
              <a:t>Dutcher</a:t>
            </a:r>
            <a:r>
              <a:rPr lang="en-US" sz="2000" dirty="0"/>
              <a:t>, Chris Greer*, Jennifer </a:t>
            </a:r>
            <a:r>
              <a:rPr lang="en-US" sz="2000" dirty="0" err="1"/>
              <a:t>Helsby</a:t>
            </a:r>
            <a:r>
              <a:rPr lang="en-US" sz="2000" dirty="0"/>
              <a:t>, Yin Li, James </a:t>
            </a:r>
            <a:r>
              <a:rPr lang="en-US" sz="2000" dirty="0" err="1"/>
              <a:t>McElveen</a:t>
            </a:r>
            <a:r>
              <a:rPr lang="en-US" sz="2000" dirty="0"/>
              <a:t>, Alessandro </a:t>
            </a:r>
            <a:r>
              <a:rPr lang="en-US" sz="2000" dirty="0" err="1"/>
              <a:t>Manzotti</a:t>
            </a:r>
            <a:r>
              <a:rPr lang="en-US" sz="2000" dirty="0"/>
              <a:t>, </a:t>
            </a:r>
            <a:r>
              <a:rPr lang="en-US" sz="2000" dirty="0" err="1"/>
              <a:t>Vinicius</a:t>
            </a:r>
            <a:r>
              <a:rPr lang="en-US" sz="2000" dirty="0"/>
              <a:t> Miranda, Monica </a:t>
            </a:r>
            <a:r>
              <a:rPr lang="en-US" sz="2000" dirty="0" err="1"/>
              <a:t>Mocanu</a:t>
            </a:r>
            <a:r>
              <a:rPr lang="en-US" sz="2000" dirty="0"/>
              <a:t>, </a:t>
            </a:r>
            <a:r>
              <a:rPr lang="en-US" sz="2000" dirty="0" err="1"/>
              <a:t>Pavel</a:t>
            </a:r>
            <a:r>
              <a:rPr lang="en-US" sz="2000" dirty="0"/>
              <a:t> </a:t>
            </a:r>
            <a:r>
              <a:rPr lang="en-US" sz="2000" dirty="0" err="1"/>
              <a:t>Motloch</a:t>
            </a:r>
            <a:r>
              <a:rPr lang="en-US" sz="2000" dirty="0"/>
              <a:t>, Tyler </a:t>
            </a:r>
            <a:r>
              <a:rPr lang="en-US" sz="2000" dirty="0" err="1"/>
              <a:t>Natoli</a:t>
            </a:r>
            <a:r>
              <a:rPr lang="en-US" sz="2000" dirty="0"/>
              <a:t>, </a:t>
            </a:r>
            <a:r>
              <a:rPr lang="en-US" sz="2000" dirty="0" err="1"/>
              <a:t>Zhaodi</a:t>
            </a:r>
            <a:r>
              <a:rPr lang="en-US" sz="2000" dirty="0"/>
              <a:t> Pan, </a:t>
            </a:r>
            <a:r>
              <a:rPr lang="en-US" sz="2000" dirty="0" err="1"/>
              <a:t>Youngsoo</a:t>
            </a:r>
            <a:r>
              <a:rPr lang="en-US" sz="2000" dirty="0"/>
              <a:t> Park, Kyle Story, Alan </a:t>
            </a:r>
            <a:r>
              <a:rPr lang="en-US" sz="2000" dirty="0" err="1"/>
              <a:t>Zablocki</a:t>
            </a:r>
            <a:r>
              <a:rPr lang="en-US" sz="2000" dirty="0"/>
              <a:t>, Kat Ziegler</a:t>
            </a:r>
          </a:p>
          <a:p>
            <a:pPr marL="214178" indent="-214178">
              <a:lnSpc>
                <a:spcPct val="80000"/>
              </a:lnSpc>
            </a:pPr>
            <a:r>
              <a:rPr lang="en-US" sz="2000" dirty="0"/>
              <a:t>*departed KICP in the last year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96094"/>
            <a:ext cx="3657601" cy="286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228600" y="60278"/>
            <a:ext cx="8781883" cy="5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 algn="ctr"/>
            <a:r>
              <a:rPr lang="en-US" sz="32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SPT-SZ 2500 deg</a:t>
            </a:r>
            <a:r>
              <a:rPr lang="en-US" sz="3200" baseline="320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2</a:t>
            </a:r>
            <a:r>
              <a:rPr lang="en-US" sz="32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 Cluster Survey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457200" y="3384352"/>
            <a:ext cx="8570824" cy="147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800" i="1" dirty="0">
                <a:latin typeface="Helvetica" charset="0"/>
                <a:sym typeface="Helvetica" charset="0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524 clusters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detected at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S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/N &gt;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4.5, with redshifts; </a:t>
            </a:r>
            <a:r>
              <a:rPr lang="en-US" sz="1800" b="1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75% are </a:t>
            </a:r>
            <a:r>
              <a:rPr lang="en-US" sz="1800" b="1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new discoveries!</a:t>
            </a:r>
            <a:endParaRPr lang="en-US" sz="1800" dirty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35873">
              <a:spcBef>
                <a:spcPts val="251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Cosmological constraints from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SPT</a:t>
            </a:r>
            <a:r>
              <a:rPr lang="en-US" sz="1800" baseline="-60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CL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: ~3x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fewer clusters than predicted by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Planck</a:t>
            </a:r>
            <a:endParaRPr lang="en-US" sz="1800" dirty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35873">
              <a:spcBef>
                <a:spcPts val="251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First SZ-discovered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cluster in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2008 (SPT, </a:t>
            </a:r>
            <a:r>
              <a:rPr lang="en-US" sz="1800" dirty="0" err="1">
                <a:solidFill>
                  <a:schemeClr val="accent2"/>
                </a:solidFill>
                <a:latin typeface="Helvetica" charset="0"/>
                <a:sym typeface="Helvetica" charset="0"/>
              </a:rPr>
              <a:t>Staniszewski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et al);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now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over 1300 SZ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-</a:t>
            </a:r>
          </a:p>
          <a:p>
            <a:pPr marL="35873">
              <a:spcBef>
                <a:spcPts val="251"/>
              </a:spcBef>
              <a:buClr>
                <a:srgbClr val="000000"/>
              </a:buClr>
              <a:buSzPct val="125000"/>
            </a:pP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  identified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clusters from Planck + SPT!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50772"/>
            <a:ext cx="4267200" cy="295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/>
          </p:cNvSpPr>
          <p:nvPr/>
        </p:nvSpPr>
        <p:spPr bwMode="auto">
          <a:xfrm>
            <a:off x="7186901" y="999351"/>
            <a:ext cx="13425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800" b="1" i="1" dirty="0">
                <a:latin typeface="Helvetica" charset="0"/>
                <a:sym typeface="Helvetica" charset="0"/>
              </a:rPr>
              <a:t>Preliminary</a:t>
            </a:r>
            <a:r>
              <a:rPr lang="en-US" sz="1800" i="1" dirty="0">
                <a:latin typeface="Helvetica" charset="0"/>
                <a:sym typeface="Helvetic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46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339332" y="60278"/>
            <a:ext cx="8545711" cy="5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 algn="ctr"/>
            <a:r>
              <a:rPr lang="en-US" sz="28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SPT-SZ 2500 deg</a:t>
            </a:r>
            <a:r>
              <a:rPr lang="en-US" sz="2800" baseline="320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2</a:t>
            </a:r>
            <a:r>
              <a:rPr lang="en-US" sz="2800" dirty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 CMB Lensing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28235" r="6372" b="31764"/>
          <a:stretch>
            <a:fillRect/>
          </a:stretch>
        </p:blipFill>
        <p:spPr bwMode="auto">
          <a:xfrm>
            <a:off x="500063" y="724993"/>
            <a:ext cx="3767137" cy="173458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95550"/>
            <a:ext cx="4191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743200" y="3790950"/>
            <a:ext cx="13064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b="1" i="1" dirty="0">
                <a:latin typeface="Helvetica" charset="0"/>
                <a:sym typeface="Helvetica" charset="0"/>
              </a:rPr>
              <a:t>Preliminary</a:t>
            </a:r>
            <a:r>
              <a:rPr lang="en-US" sz="1800" i="1" dirty="0">
                <a:latin typeface="Helvetica" charset="0"/>
                <a:sym typeface="Helvetica" charset="0"/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"/>
          <a:stretch>
            <a:fillRect/>
          </a:stretch>
        </p:blipFill>
        <p:spPr bwMode="auto">
          <a:xfrm>
            <a:off x="4981650" y="776808"/>
            <a:ext cx="1876350" cy="164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/>
          </p:cNvSpPr>
          <p:nvPr/>
        </p:nvSpPr>
        <p:spPr bwMode="auto">
          <a:xfrm>
            <a:off x="4419600" y="2366367"/>
            <a:ext cx="4572000" cy="249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CMB lensing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map constrains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linear bias of:</a:t>
            </a:r>
          </a:p>
          <a:p>
            <a:pPr marL="322857" lvl="1"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</a:t>
            </a:r>
            <a:r>
              <a:rPr lang="en-US" sz="1300" i="1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Herschel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cosmic infrared background; </a:t>
            </a:r>
            <a:r>
              <a:rPr lang="en-US" sz="13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9</a:t>
            </a:r>
            <a:r>
              <a:rPr lang="en-US" sz="1300" dirty="0" smtClean="0">
                <a:solidFill>
                  <a:schemeClr val="accent2"/>
                </a:solidFill>
                <a:latin typeface="Symbol" charset="0"/>
                <a:sym typeface="Symbol" charset="0"/>
              </a:rPr>
              <a:t>σ 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detection </a:t>
            </a:r>
            <a:endParaRPr lang="en-US" sz="1300" dirty="0" smtClean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322857" lvl="1">
              <a:buClr>
                <a:srgbClr val="000000"/>
              </a:buClr>
              <a:buSzPct val="125000"/>
            </a:pP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</a:t>
            </a:r>
            <a:r>
              <a:rPr lang="en-US" sz="13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  (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Holder et al. 2013)</a:t>
            </a:r>
          </a:p>
          <a:p>
            <a:pPr marL="322857" lvl="1"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WISE quasar catalog; </a:t>
            </a:r>
            <a:r>
              <a:rPr lang="en-US" sz="13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7</a:t>
            </a:r>
            <a:r>
              <a:rPr lang="en-US" sz="1300" dirty="0" smtClean="0">
                <a:solidFill>
                  <a:schemeClr val="accent2"/>
                </a:solidFill>
                <a:latin typeface="Symbol" charset="0"/>
                <a:sym typeface="Symbol" charset="0"/>
              </a:rPr>
              <a:t>σ 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detection (</a:t>
            </a:r>
            <a:r>
              <a:rPr lang="en-US" sz="1300" dirty="0" err="1">
                <a:solidFill>
                  <a:schemeClr val="accent2"/>
                </a:solidFill>
                <a:latin typeface="Helvetica" charset="0"/>
                <a:sym typeface="Helvetica" charset="0"/>
              </a:rPr>
              <a:t>Geach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et al. 2013)</a:t>
            </a:r>
          </a:p>
          <a:p>
            <a:pPr marL="35873">
              <a:spcBef>
                <a:spcPts val="251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20</a:t>
            </a:r>
            <a:r>
              <a:rPr lang="en-US" sz="1800" dirty="0" smtClean="0">
                <a:solidFill>
                  <a:schemeClr val="accent2"/>
                </a:solidFill>
                <a:latin typeface="Symbol" charset="0"/>
                <a:sym typeface="Symbol" charset="0"/>
              </a:rPr>
              <a:t>σ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detection of CMB lensing power </a:t>
            </a:r>
            <a:endParaRPr lang="en-US" sz="1800" dirty="0" smtClean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35873">
              <a:spcBef>
                <a:spcPts val="251"/>
              </a:spcBef>
              <a:buClr>
                <a:srgbClr val="000000"/>
              </a:buClr>
              <a:buSzPct val="125000"/>
            </a:pPr>
            <a:r>
              <a:rPr lang="en-US" sz="18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  spectrum</a:t>
            </a:r>
            <a:endParaRPr lang="en-US" sz="1800" dirty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322857" lvl="1">
              <a:spcBef>
                <a:spcPts val="251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improves on previous SPT result by </a:t>
            </a:r>
            <a:r>
              <a:rPr lang="en-US" sz="13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factor 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of ~4</a:t>
            </a:r>
          </a:p>
          <a:p>
            <a:pPr marL="322857" lvl="1">
              <a:spcBef>
                <a:spcPts val="251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 best-measurement of lensing </a:t>
            </a:r>
            <a:r>
              <a:rPr lang="en-US" sz="13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spectrum at</a:t>
            </a:r>
            <a:r>
              <a:rPr lang="en-US" sz="1300" dirty="0" smtClean="0">
                <a:solidFill>
                  <a:schemeClr val="accent2"/>
                </a:solidFill>
                <a:latin typeface="Brush Script MT Italic"/>
                <a:cs typeface="Brush Script MT Italic"/>
                <a:sym typeface="Helvetica" charset="0"/>
              </a:rPr>
              <a:t> l </a:t>
            </a:r>
            <a:r>
              <a:rPr lang="en-US" sz="13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&gt; 400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7086600" y="127635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/>
            <a:r>
              <a:rPr lang="en-US" sz="1400" dirty="0">
                <a:latin typeface="Helvetica" charset="0"/>
                <a:sym typeface="Helvetica" charset="0"/>
              </a:rPr>
              <a:t>100 </a:t>
            </a:r>
            <a:r>
              <a:rPr lang="en-US" sz="1400" dirty="0" smtClean="0">
                <a:latin typeface="Helvetica" charset="0"/>
                <a:sym typeface="Helvetica" charset="0"/>
              </a:rPr>
              <a:t>deg</a:t>
            </a:r>
            <a:r>
              <a:rPr lang="en-US" sz="1400" baseline="32000" dirty="0" smtClean="0">
                <a:latin typeface="Helvetica" charset="0"/>
                <a:sym typeface="Helvetica" charset="0"/>
              </a:rPr>
              <a:t>2 </a:t>
            </a:r>
          </a:p>
          <a:p>
            <a:pPr marL="35873"/>
            <a:r>
              <a:rPr lang="en-US" sz="1400" dirty="0" smtClean="0">
                <a:latin typeface="Helvetica" charset="0"/>
                <a:sym typeface="Helvetica" charset="0"/>
              </a:rPr>
              <a:t>SPT x Herschel</a:t>
            </a:r>
            <a:endParaRPr lang="en-US" sz="1400" baseline="32000" dirty="0">
              <a:latin typeface="Helvetica" charset="0"/>
              <a:sym typeface="Helvetica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3106341" y="2190750"/>
            <a:ext cx="1160859" cy="2477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80" bIns="0" anchor="ctr"/>
          <a:lstStyle/>
          <a:p>
            <a:pPr marL="35873" algn="r"/>
            <a:r>
              <a:rPr lang="en-US" sz="1500" dirty="0">
                <a:latin typeface="Helvetica" charset="0"/>
                <a:sym typeface="Helvetica" charset="0"/>
              </a:rPr>
              <a:t>2500 deg</a:t>
            </a:r>
            <a:r>
              <a:rPr lang="en-US" sz="1500" baseline="32000" dirty="0">
                <a:latin typeface="Helvetica" charset="0"/>
                <a:sym typeface="Helvetica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9355" y="709196"/>
            <a:ext cx="134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CMB lensing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1658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162800" cy="685800"/>
          </a:xfrm>
        </p:spPr>
        <p:txBody>
          <a:bodyPr/>
          <a:lstStyle/>
          <a:p>
            <a:r>
              <a:rPr lang="en-US" sz="3200" dirty="0" smtClean="0"/>
              <a:t>Future: SPT-3G and CMB-S4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95" y="830463"/>
            <a:ext cx="4686895" cy="37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4822031" y="2381399"/>
            <a:ext cx="4125516" cy="23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Deep CMB data </a:t>
            </a:r>
            <a:r>
              <a:rPr lang="en-US" sz="20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enables </a:t>
            </a:r>
            <a:r>
              <a:rPr lang="en-US" sz="20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CMB cluster lensing as a competitive mass calibration tool for cluster </a:t>
            </a:r>
            <a:r>
              <a:rPr lang="en-US" sz="2000" dirty="0" smtClean="0">
                <a:solidFill>
                  <a:schemeClr val="accent2"/>
                </a:solidFill>
                <a:latin typeface="Helvetica" charset="0"/>
                <a:sym typeface="Helvetica" charset="0"/>
              </a:rPr>
              <a:t>DE:</a:t>
            </a:r>
            <a:endParaRPr lang="en-US" sz="2000" dirty="0">
              <a:solidFill>
                <a:schemeClr val="accent2"/>
              </a:solidFill>
              <a:latin typeface="Helvetica" charset="0"/>
              <a:sym typeface="Helvetica" charset="0"/>
            </a:endParaRPr>
          </a:p>
          <a:p>
            <a:pPr marL="430477" lvl="1">
              <a:spcBef>
                <a:spcPts val="565"/>
              </a:spcBef>
            </a:pPr>
            <a:r>
              <a:rPr lang="en-US" sz="2000" dirty="0">
                <a:latin typeface="Helvetica" charset="0"/>
                <a:sym typeface="Helvetica" charset="0"/>
              </a:rPr>
              <a:t>SPT-3G:  </a:t>
            </a:r>
            <a:r>
              <a:rPr lang="en-US" sz="2000" dirty="0">
                <a:latin typeface="STIXGeneral-Regular" charset="0"/>
                <a:sym typeface="STIXGeneral-Regular" charset="0"/>
              </a:rPr>
              <a:t>𝝈</a:t>
            </a:r>
            <a:r>
              <a:rPr lang="en-US" sz="2000" i="1" dirty="0">
                <a:latin typeface="Helvetica" charset="0"/>
                <a:sym typeface="Helvetica" charset="0"/>
              </a:rPr>
              <a:t>(M) ~ 3%</a:t>
            </a:r>
          </a:p>
          <a:p>
            <a:pPr marL="430477" lvl="1">
              <a:lnSpc>
                <a:spcPct val="80000"/>
              </a:lnSpc>
            </a:pPr>
            <a:r>
              <a:rPr lang="en-US" sz="2000" dirty="0">
                <a:latin typeface="Helvetica" charset="0"/>
                <a:sym typeface="Helvetica" charset="0"/>
              </a:rPr>
              <a:t>CMB-S4: </a:t>
            </a:r>
            <a:r>
              <a:rPr lang="en-US" sz="2000" dirty="0">
                <a:latin typeface="STIXGeneral-Regular" charset="0"/>
                <a:sym typeface="STIXGeneral-Regular" charset="0"/>
              </a:rPr>
              <a:t>𝝈</a:t>
            </a:r>
            <a:r>
              <a:rPr lang="en-US" sz="2000" i="1" dirty="0">
                <a:latin typeface="Helvetica" charset="0"/>
                <a:sym typeface="Helvetica" charset="0"/>
              </a:rPr>
              <a:t>(M) &lt; </a:t>
            </a:r>
            <a:r>
              <a:rPr lang="en-US" sz="2000" i="1" dirty="0" smtClean="0">
                <a:latin typeface="Helvetica" charset="0"/>
                <a:sym typeface="Helvetica" charset="0"/>
              </a:rPr>
              <a:t>0.1</a:t>
            </a:r>
            <a:r>
              <a:rPr lang="en-US" sz="2000" i="1" dirty="0">
                <a:latin typeface="Helvetica" charset="0"/>
                <a:sym typeface="Helvetica" charset="0"/>
              </a:rPr>
              <a:t>%</a:t>
            </a:r>
          </a:p>
          <a:p>
            <a:pPr>
              <a:spcBef>
                <a:spcPts val="753"/>
              </a:spcBef>
            </a:pPr>
            <a:r>
              <a:rPr lang="en-US" sz="20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Especially promising tool for cluster masses at </a:t>
            </a:r>
            <a:r>
              <a:rPr lang="en-US" sz="2000" i="1" dirty="0">
                <a:solidFill>
                  <a:schemeClr val="accent2"/>
                </a:solidFill>
                <a:latin typeface="Century Schoolbook" charset="0"/>
                <a:sym typeface="Century Schoolbook" charset="0"/>
              </a:rPr>
              <a:t>z &gt; 1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4744641" y="789980"/>
            <a:ext cx="401835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000" dirty="0">
                <a:solidFill>
                  <a:schemeClr val="accent2"/>
                </a:solidFill>
                <a:latin typeface="Helvetica" charset="0"/>
                <a:sym typeface="Helvetica" charset="0"/>
              </a:rPr>
              <a:t>Cluster counts scale roughly as number of CMB detectors:</a:t>
            </a:r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4267200" y="1416397"/>
            <a:ext cx="4429125" cy="85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2000" dirty="0">
                <a:latin typeface="Helvetica" charset="0"/>
                <a:sym typeface="Helvetica" charset="0"/>
              </a:rPr>
              <a:t>SPT-SZ/pol:          </a:t>
            </a:r>
            <a:r>
              <a:rPr lang="en-US" sz="2000" i="1" dirty="0" err="1">
                <a:latin typeface="Century Schoolbook" charset="0"/>
                <a:sym typeface="Century Schoolbook" charset="0"/>
              </a:rPr>
              <a:t>N</a:t>
            </a:r>
            <a:r>
              <a:rPr lang="en-US" sz="2000" baseline="-6000" dirty="0" err="1">
                <a:latin typeface="Century Schoolbook" charset="0"/>
                <a:sym typeface="Century Schoolbook" charset="0"/>
              </a:rPr>
              <a:t>clust</a:t>
            </a:r>
            <a:r>
              <a:rPr lang="en-US" sz="2000" baseline="-6000" dirty="0">
                <a:latin typeface="Century Schoolbook" charset="0"/>
                <a:sym typeface="Century Schoolbook" charset="0"/>
              </a:rPr>
              <a:t> </a:t>
            </a:r>
            <a:r>
              <a:rPr lang="en-US" sz="2000" dirty="0">
                <a:latin typeface="Helvetica" charset="0"/>
                <a:sym typeface="Helvetica" charset="0"/>
              </a:rPr>
              <a:t>~ 1,000</a:t>
            </a:r>
          </a:p>
          <a:p>
            <a:pPr algn="r"/>
            <a:r>
              <a:rPr lang="en-US" sz="2000" dirty="0">
                <a:latin typeface="Helvetica" charset="0"/>
                <a:sym typeface="Helvetica" charset="0"/>
              </a:rPr>
              <a:t> SPT-3G:       </a:t>
            </a:r>
            <a:r>
              <a:rPr lang="en-US" sz="2000" i="1" dirty="0" err="1">
                <a:latin typeface="Century Schoolbook" charset="0"/>
                <a:sym typeface="Century Schoolbook" charset="0"/>
              </a:rPr>
              <a:t>N</a:t>
            </a:r>
            <a:r>
              <a:rPr lang="en-US" sz="2000" baseline="-6000" dirty="0" err="1">
                <a:latin typeface="Century Schoolbook" charset="0"/>
                <a:sym typeface="Century Schoolbook" charset="0"/>
              </a:rPr>
              <a:t>clust</a:t>
            </a:r>
            <a:r>
              <a:rPr lang="en-US" sz="2000" dirty="0">
                <a:latin typeface="Helvetica" charset="0"/>
                <a:sym typeface="Helvetica" charset="0"/>
              </a:rPr>
              <a:t> ~ 10,000</a:t>
            </a:r>
          </a:p>
          <a:p>
            <a:pPr algn="r"/>
            <a:r>
              <a:rPr lang="en-US" sz="2000" dirty="0">
                <a:latin typeface="Helvetica" charset="0"/>
                <a:sym typeface="Helvetica" charset="0"/>
              </a:rPr>
              <a:t>CMB-S4:  </a:t>
            </a:r>
            <a:r>
              <a:rPr lang="en-US" sz="2000" i="1" dirty="0" err="1">
                <a:latin typeface="Century Schoolbook" charset="0"/>
                <a:sym typeface="Century Schoolbook" charset="0"/>
              </a:rPr>
              <a:t>N</a:t>
            </a:r>
            <a:r>
              <a:rPr lang="en-US" sz="2000" baseline="-6000" dirty="0" err="1">
                <a:latin typeface="Century Schoolbook" charset="0"/>
                <a:sym typeface="Century Schoolbook" charset="0"/>
              </a:rPr>
              <a:t>clust</a:t>
            </a:r>
            <a:r>
              <a:rPr lang="en-US" sz="2000" baseline="-6000" dirty="0">
                <a:latin typeface="Century Schoolbook" charset="0"/>
                <a:sym typeface="Century Schoolbook" charset="0"/>
              </a:rPr>
              <a:t> </a:t>
            </a:r>
            <a:r>
              <a:rPr lang="en-US" sz="2000" dirty="0">
                <a:latin typeface="Helvetica" charset="0"/>
                <a:sym typeface="Helvetica" charset="0"/>
              </a:rPr>
              <a:t>~ 100,000+</a:t>
            </a:r>
          </a:p>
        </p:txBody>
      </p:sp>
    </p:spTree>
    <p:extLst>
      <p:ext uri="{BB962C8B-B14F-4D97-AF65-F5344CB8AC3E}">
        <p14:creationId xmlns:p14="http://schemas.microsoft.com/office/powerpoint/2010/main" val="54943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19050"/>
            <a:ext cx="7162800" cy="685800"/>
          </a:xfrm>
        </p:spPr>
        <p:txBody>
          <a:bodyPr/>
          <a:lstStyle/>
          <a:p>
            <a:r>
              <a:rPr lang="en-US" sz="3600" dirty="0" smtClean="0"/>
              <a:t>DES Completes First Season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742950"/>
            <a:ext cx="6781800" cy="3429000"/>
          </a:xfrm>
        </p:spPr>
        <p:txBody>
          <a:bodyPr/>
          <a:lstStyle/>
          <a:p>
            <a:r>
              <a:rPr lang="en-US" sz="2000" dirty="0" smtClean="0"/>
              <a:t>105 nights from Aug. 31, ‘13-Feb. 9, ‘14 (1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of 5) </a:t>
            </a:r>
          </a:p>
          <a:p>
            <a:r>
              <a:rPr lang="en-US" sz="2000" dirty="0" smtClean="0"/>
              <a:t>14,340 survey-quality exposures over 2000 sq. deg., images processed within ~2 days</a:t>
            </a:r>
          </a:p>
          <a:p>
            <a:r>
              <a:rPr lang="en-US" sz="2000" dirty="0" smtClean="0"/>
              <a:t>30 sq. deg. supernova fields imaged every 6 nights</a:t>
            </a:r>
          </a:p>
          <a:p>
            <a:r>
              <a:rPr lang="en-US" sz="2000" dirty="0" smtClean="0"/>
              <a:t>First publications based on earlier (Nov. ‘12-Feb. ‘13) Science Verification data underway</a:t>
            </a:r>
          </a:p>
          <a:p>
            <a:r>
              <a:rPr lang="en-US" sz="2000" dirty="0" smtClean="0"/>
              <a:t>Demonstrated discovery of high-z supernovae, high-z clusters, high-z QSOs (z=6.1), galaxy angular clustering, weak lensing by galaxies and clusters,…</a:t>
            </a:r>
          </a:p>
          <a:p>
            <a:r>
              <a:rPr lang="en-US" sz="2000" dirty="0" smtClean="0"/>
              <a:t>Season 2 will cover complementary 3000 sq. deg.</a:t>
            </a:r>
          </a:p>
          <a:p>
            <a:r>
              <a:rPr lang="en-US" sz="2000" dirty="0" smtClean="0"/>
              <a:t>Expect early DE results from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2 seasons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5" name="Picture 4" descr="SNX3-VVDS-mosaic-h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42950"/>
            <a:ext cx="2514600" cy="2514600"/>
          </a:xfrm>
          <a:prstGeom prst="rect">
            <a:avLst/>
          </a:prstGeom>
        </p:spPr>
      </p:pic>
      <p:pic>
        <p:nvPicPr>
          <p:cNvPr id="6" name="Picture 5" descr="_DSC3217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86" y="3257550"/>
            <a:ext cx="22221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9050"/>
            <a:ext cx="7162800" cy="685800"/>
          </a:xfrm>
        </p:spPr>
        <p:txBody>
          <a:bodyPr/>
          <a:lstStyle/>
          <a:p>
            <a:r>
              <a:rPr lang="en-US" sz="3600" dirty="0" smtClean="0"/>
              <a:t>DES Preliminary Results</a:t>
            </a:r>
            <a:endParaRPr lang="en-US" sz="3600" dirty="0"/>
          </a:p>
        </p:txBody>
      </p:sp>
      <p:pic>
        <p:nvPicPr>
          <p:cNvPr id="5" name="Content Placeholder 4" descr="DES-cluster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82" b="-18182"/>
          <a:stretch>
            <a:fillRect/>
          </a:stretch>
        </p:blipFill>
        <p:spPr>
          <a:xfrm>
            <a:off x="0" y="514350"/>
            <a:ext cx="4064000" cy="2438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Advisory Board Meeting – March 12 – 14, 2014</a:t>
            </a:r>
            <a:endParaRPr lang="en-US"/>
          </a:p>
        </p:txBody>
      </p:sp>
      <p:pic>
        <p:nvPicPr>
          <p:cNvPr id="6" name="Picture 5" descr="high-z-S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18" y="1885950"/>
            <a:ext cx="4035582" cy="27882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5358" y="1485840"/>
            <a:ext cx="276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Helvetica"/>
                <a:cs typeface="Helvetica"/>
              </a:rPr>
              <a:t>High-redshift supernovae</a:t>
            </a:r>
            <a:endParaRPr lang="en-US" sz="18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819150"/>
            <a:ext cx="235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Helvetica"/>
                <a:cs typeface="Helvetica"/>
              </a:rPr>
              <a:t>High-redshift clusters</a:t>
            </a:r>
            <a:endParaRPr lang="en-US" sz="18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5358" y="1485840"/>
            <a:ext cx="263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Helvetica"/>
                <a:cs typeface="Helvetica"/>
              </a:rPr>
              <a:t>High-redshift supernova</a:t>
            </a:r>
            <a:endParaRPr lang="en-US" sz="18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340995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Helvetica"/>
                <a:cs typeface="Helvetica"/>
              </a:rPr>
              <a:t>Weak Lensing</a:t>
            </a:r>
            <a:endParaRPr lang="en-US" sz="18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kappa-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82590"/>
            <a:ext cx="3124200" cy="246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11308" r="25459" b="17459"/>
          <a:stretch>
            <a:fillRect/>
          </a:stretch>
        </p:blipFill>
        <p:spPr bwMode="auto">
          <a:xfrm>
            <a:off x="0" y="1044418"/>
            <a:ext cx="4430361" cy="409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152400" y="4705350"/>
            <a:ext cx="1225752" cy="2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20 x 20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arcmin</a:t>
            </a:r>
            <a:endParaRPr lang="en-US" sz="1400" dirty="0">
              <a:solidFill>
                <a:srgbClr val="000000"/>
              </a:solidFill>
              <a:latin typeface="Helvetica" charset="0"/>
              <a:cs typeface="ヒラギノ角ゴ ProN W3" charset="0"/>
              <a:sym typeface="Helvetica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258970" y="1299270"/>
            <a:ext cx="1818275" cy="4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SPT-SZ Image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SPT-CL J2248.7-4431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11683380" y="5959730"/>
            <a:ext cx="1260202" cy="1207182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rot="10800000" flipH="1">
            <a:off x="11680041" y="4466243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rot="10800000" flipH="1">
            <a:off x="12456924" y="4807802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87586" y="74861"/>
            <a:ext cx="7554516" cy="515689"/>
          </a:xfrm>
        </p:spPr>
        <p:txBody>
          <a:bodyPr rIns="36244" anchor="ctr"/>
          <a:lstStyle/>
          <a:p>
            <a:pPr marL="35838" eaLnBrk="1" hangingPunct="1">
              <a:defRPr/>
            </a:pPr>
            <a:r>
              <a:rPr lang="en-US" sz="3600" dirty="0" smtClean="0">
                <a:solidFill>
                  <a:srgbClr val="800000"/>
                </a:solidFill>
                <a:latin typeface="Helvetica Neue" charset="0"/>
                <a:cs typeface="Helvetica Neue" charset="0"/>
                <a:sym typeface="Helvetica Neue" charset="0"/>
              </a:rPr>
              <a:t>DES-SPT Joint Analysis Hub</a:t>
            </a:r>
            <a:endParaRPr lang="en-US" sz="3600" dirty="0">
              <a:solidFill>
                <a:srgbClr val="800000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2" name="Picture 1" descr="CL-zoom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11708"/>
          <a:stretch/>
        </p:blipFill>
        <p:spPr>
          <a:xfrm>
            <a:off x="4495800" y="1123950"/>
            <a:ext cx="42672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4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11308" r="25459" b="17459"/>
          <a:stretch>
            <a:fillRect/>
          </a:stretch>
        </p:blipFill>
        <p:spPr bwMode="auto">
          <a:xfrm>
            <a:off x="0" y="1044418"/>
            <a:ext cx="4430361" cy="409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152400" y="4705350"/>
            <a:ext cx="1225752" cy="2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20 x 20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arcmin</a:t>
            </a:r>
            <a:endParaRPr lang="en-US" sz="1400" dirty="0">
              <a:solidFill>
                <a:srgbClr val="000000"/>
              </a:solidFill>
              <a:latin typeface="Helvetica" charset="0"/>
              <a:cs typeface="ヒラギノ角ゴ ProN W3" charset="0"/>
              <a:sym typeface="Helvetica" charset="0"/>
            </a:endParaRP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258970" y="1299270"/>
            <a:ext cx="1818275" cy="4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3890" tIns="23890" rIns="23890" bIns="2389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SPT-SZ Image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" charset="0"/>
                <a:cs typeface="ヒラギノ角ゴ ProN W3" charset="0"/>
                <a:sym typeface="Helvetica" charset="0"/>
              </a:rPr>
              <a:t>SPT-CL J2248.7-4431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11683380" y="5959730"/>
            <a:ext cx="1260202" cy="1207182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rot="10800000" flipH="1">
            <a:off x="11680041" y="4466243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rot="10800000" flipH="1">
            <a:off x="12456924" y="4807802"/>
            <a:ext cx="1265783" cy="1146069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2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87586" y="74861"/>
            <a:ext cx="7554516" cy="515689"/>
          </a:xfrm>
        </p:spPr>
        <p:txBody>
          <a:bodyPr rIns="36244" anchor="ctr"/>
          <a:lstStyle/>
          <a:p>
            <a:pPr marL="35838" eaLnBrk="1" hangingPunct="1">
              <a:defRPr/>
            </a:pPr>
            <a:r>
              <a:rPr lang="en-US" sz="3600" dirty="0" smtClean="0">
                <a:solidFill>
                  <a:srgbClr val="800000"/>
                </a:solidFill>
                <a:latin typeface="Helvetica Neue" charset="0"/>
                <a:cs typeface="Helvetica Neue" charset="0"/>
                <a:sym typeface="Helvetica Neue" charset="0"/>
              </a:rPr>
              <a:t>DES-SPT Joint Analysis Hub</a:t>
            </a:r>
            <a:endParaRPr lang="en-US" sz="3600" dirty="0">
              <a:solidFill>
                <a:srgbClr val="800000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2" name="Picture 1" descr="CL-zoom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11708"/>
          <a:stretch/>
        </p:blipFill>
        <p:spPr>
          <a:xfrm>
            <a:off x="4495800" y="1123950"/>
            <a:ext cx="4267200" cy="4019549"/>
          </a:xfrm>
          <a:prstGeom prst="rect">
            <a:avLst/>
          </a:prstGeom>
        </p:spPr>
      </p:pic>
      <p:pic>
        <p:nvPicPr>
          <p:cNvPr id="10" name="Picture 9" descr="CLzoom-W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10685"/>
          <a:stretch/>
        </p:blipFill>
        <p:spPr>
          <a:xfrm>
            <a:off x="4495800" y="1117470"/>
            <a:ext cx="4267200" cy="40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1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eab-visit-template-Wid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Helvetica Neue Light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eab-visit-template-Wide.pot</Template>
  <TotalTime>2334</TotalTime>
  <Words>1094</Words>
  <Application>Microsoft Macintosh PowerPoint</Application>
  <PresentationFormat>On-screen Show (16:9)</PresentationFormat>
  <Paragraphs>121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eab-visit-template-Wide</vt:lpstr>
      <vt:lpstr>Title &amp; Subtitle</vt:lpstr>
      <vt:lpstr>1_Title &amp; Bullets copy 3</vt:lpstr>
      <vt:lpstr>Dark Energy MA Leaders: Josh Frieman &amp; Wayne Hu</vt:lpstr>
      <vt:lpstr>Dark Energy People </vt:lpstr>
      <vt:lpstr>PowerPoint Presentation</vt:lpstr>
      <vt:lpstr>PowerPoint Presentation</vt:lpstr>
      <vt:lpstr>Future: SPT-3G and CMB-S4</vt:lpstr>
      <vt:lpstr>DES Completes First Season</vt:lpstr>
      <vt:lpstr>DES Preliminary Results</vt:lpstr>
      <vt:lpstr>DES-SPT Joint Analysis Hub</vt:lpstr>
      <vt:lpstr>DES-SPT Joint Analysis Hub</vt:lpstr>
      <vt:lpstr>DES-SPT Joint Analysis Hub</vt:lpstr>
      <vt:lpstr>DES-SPT Joint Analysis Hub</vt:lpstr>
      <vt:lpstr>PowerPoint Presentation</vt:lpstr>
      <vt:lpstr>DES-SPT Joint Analysis Hub</vt:lpstr>
      <vt:lpstr>Supernova Hub</vt:lpstr>
      <vt:lpstr>Theory</vt:lpstr>
      <vt:lpstr>Dark Energy MA Accomplishments &amp; Goals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h-pates</dc:creator>
  <cp:lastModifiedBy>Joshua A Frieman</cp:lastModifiedBy>
  <cp:revision>87</cp:revision>
  <dcterms:created xsi:type="dcterms:W3CDTF">2005-03-23T18:36:21Z</dcterms:created>
  <dcterms:modified xsi:type="dcterms:W3CDTF">2014-03-13T15:56:13Z</dcterms:modified>
</cp:coreProperties>
</file>