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31.xml" ContentType="application/vnd.openxmlformats-officedocument.presentationml.notesSlide+xml"/>
  <Override PartName="/ppt/slideLayouts/slideLayout35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s/slide66.xml" ContentType="application/vnd.openxmlformats-officedocument.presentationml.slide+xml"/>
  <Override PartName="/ppt/slideLayouts/slideLayout193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8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17.xml" ContentType="application/vnd.openxmlformats-officedocument.presentationml.slideLayout+xml"/>
  <Default Extension="wmf" ContentType="image/x-wmf"/>
  <Override PartName="/ppt/slideLayouts/slideLayout69.xml" ContentType="application/vnd.openxmlformats-officedocument.presentationml.slideLayout+xml"/>
  <Override PartName="/ppt/embeddings/Microsoft_Equation12.bin" ContentType="application/vnd.openxmlformats-officedocument.oleObject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37.xml" ContentType="application/vnd.openxmlformats-officedocument.presentationml.slide+xml"/>
  <Override PartName="/ppt/slideLayouts/slideLayout72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Default Extension="vml" ContentType="application/vnd.openxmlformats-officedocument.vmlDrawing"/>
  <Override PartName="/ppt/slideLayouts/slideLayout223.xml" ContentType="application/vnd.openxmlformats-officedocument.presentationml.slideLayout+xml"/>
  <Override PartName="/ppt/slideLayouts/slideLayout203.xml" ContentType="application/vnd.openxmlformats-officedocument.presentationml.slideLayout+xml"/>
  <Override PartName="/ppt/embeddings/Microsoft_Equation1.bin" ContentType="application/vnd.openxmlformats-officedocument.oleObject"/>
  <Override PartName="/ppt/slideLayouts/slideLayout238.xml" ContentType="application/vnd.openxmlformats-officedocument.presentationml.slideLayout+xml"/>
  <Override PartName="/ppt/slides/slide56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53.xml" ContentType="application/vnd.openxmlformats-officedocument.presentationml.slide+xml"/>
  <Override PartName="/ppt/slideLayouts/slideLayout1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8.xml" ContentType="application/vnd.openxmlformats-officedocument.theme+xml"/>
  <Override PartName="/ppt/slideLayouts/slideLayout171.xml" ContentType="application/vnd.openxmlformats-officedocument.presentationml.slideLayout+xml"/>
  <Override PartName="/ppt/slides/slide55.xml" ContentType="application/vnd.openxmlformats-officedocument.presentationml.slide+xml"/>
  <Override PartName="/ppt/embeddings/Microsoft_Equation3.bin" ContentType="application/vnd.openxmlformats-officedocument.oleObject"/>
  <Override PartName="/ppt/slideLayouts/slideLayout1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4.xml" ContentType="application/vnd.openxmlformats-officedocument.theme+xml"/>
  <Override PartName="/ppt/notesSlides/notesSlide25.xml" ContentType="application/vnd.openxmlformats-officedocument.presentationml.notesSlide+xml"/>
  <Override PartName="/ppt/slideLayouts/slideLayout173.xml" ContentType="application/vnd.openxmlformats-officedocument.presentationml.slideLayout+xml"/>
  <Override PartName="/ppt/slideLayouts/slideLayout66.xml" ContentType="application/vnd.openxmlformats-officedocument.presentationml.slideLayout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8.xml" ContentType="application/vnd.openxmlformats-officedocument.presentationml.notesSlide+xml"/>
  <Override PartName="/ppt/slideLayouts/slideLayout10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8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165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75.xml" ContentType="application/vnd.openxmlformats-officedocument.presentationml.slideLayout+xml"/>
  <Override PartName="/ppt/embeddings/Microsoft_Equation10.bin" ContentType="application/vnd.openxmlformats-officedocument.oleObject"/>
  <Override PartName="/ppt/slideLayouts/slideLayout231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Layouts/slideLayout74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174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6.xml" ContentType="application/vnd.openxmlformats-officedocument.presentationml.slideLayout+xml"/>
  <Default Extension="jpeg" ContentType="image/jpeg"/>
  <Override PartName="/ppt/slideLayouts/slideLayout123.xml" ContentType="application/vnd.openxmlformats-officedocument.presentationml.slideLayout+xml"/>
  <Override PartName="/ppt/slides/slide3.xml" ContentType="application/vnd.openxmlformats-officedocument.presentationml.slide+xml"/>
  <Default Extension="tiff" ContentType="image/tiff"/>
  <Override PartName="/ppt/theme/theme2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2.xml" ContentType="application/vnd.openxmlformats-officedocument.presentationml.slideLayout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112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232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92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Layouts/slideLayout11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theme/theme16.xml" ContentType="application/vnd.openxmlformats-officedocument.theme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Layouts/slideLayout155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8.xml" ContentType="application/vnd.openxmlformats-officedocument.presentationml.slideLayout+xml"/>
  <Override PartName="/ppt/slideLayouts/slideLayout240.xml" ContentType="application/vnd.openxmlformats-officedocument.presentationml.slideLayout+xml"/>
  <Override PartName="/ppt/embeddings/Microsoft_Equation8.bin" ContentType="application/vnd.openxmlformats-officedocument.oleObject"/>
  <Override PartName="/ppt/slideLayouts/slideLayout17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2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81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111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76.xml" ContentType="application/vnd.openxmlformats-officedocument.presentationml.slideLayout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5.bin" ContentType="application/vnd.openxmlformats-officedocument.oleObject"/>
  <Override PartName="/ppt/notesSlides/notesSlide6.xml" ContentType="application/vnd.openxmlformats-officedocument.presentationml.notesSlide+xml"/>
  <Override PartName="/ppt/slideLayouts/slideLayout98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10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216.xml" ContentType="application/vnd.openxmlformats-officedocument.presentationml.slideLayout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137.xml" ContentType="application/vnd.openxmlformats-officedocument.presentationml.slideLayout+xml"/>
  <Override PartName="/ppt/slides/slide42.xml" ContentType="application/vnd.openxmlformats-officedocument.presentationml.slide+xml"/>
  <Override PartName="/ppt/slideLayouts/slideLayout15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50.xml" ContentType="application/vnd.openxmlformats-officedocument.presentationml.slide+xml"/>
  <Override PartName="/ppt/slideLayouts/slideLayout138.xml" ContentType="application/vnd.openxmlformats-officedocument.presentationml.slideLayout+xml"/>
  <Override PartName="/ppt/slides/slide57.xml" ContentType="application/vnd.openxmlformats-officedocument.presentationml.slide+xml"/>
  <Override PartName="/ppt/slideLayouts/slideLayout221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Layouts/slideLayout21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30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35.xml" ContentType="application/vnd.openxmlformats-officedocument.presentationml.slideLayout+xml"/>
  <Override PartName="/ppt/embeddings/Microsoft_Equation2.bin" ContentType="application/vnd.openxmlformats-officedocument.oleObject"/>
  <Override PartName="/ppt/slides/slide63.xml" ContentType="application/vnd.openxmlformats-officedocument.presentationml.slide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4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36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slideLayouts/slideLayout136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2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219.xml" ContentType="application/vnd.openxmlformats-officedocument.presentationml.slideLayout+xml"/>
  <Override PartName="/ppt/notesSlides/notesSlide30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Masters/slideMaster11.xml" ContentType="application/vnd.openxmlformats-officedocument.presentationml.slideMaster+xml"/>
  <Override PartName="/ppt/slideLayouts/slideLayout135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43.xml" ContentType="application/vnd.openxmlformats-officedocument.presentationml.slideLayout+xml"/>
  <Override PartName="/docProps/app.xml" ContentType="application/vnd.openxmlformats-officedocument.extended-properties+xml"/>
  <Override PartName="/ppt/slideMasters/slideMaster1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9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10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59.xml" ContentType="application/vnd.openxmlformats-officedocument.presentationml.slideLayout+xml"/>
  <Override PartName="/ppt/embeddings/Microsoft_Equation11.bin" ContentType="application/vnd.openxmlformats-officedocument.oleObject"/>
  <Override PartName="/ppt/slideMasters/slideMaster16.xml" ContentType="application/vnd.openxmlformats-officedocument.presentationml.slideMaster+xml"/>
  <Override PartName="/ppt/slideLayouts/slideLayout64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129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9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68.xml" ContentType="application/vnd.openxmlformats-officedocument.presentationml.slideLayout+xml"/>
  <Default Extension="pict" ContentType="image/pict"/>
  <Override PartName="/ppt/slideLayouts/slideLayout37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6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43.xml" ContentType="application/vnd.openxmlformats-officedocument.presentationml.slide+xml"/>
  <Override PartName="/ppt/slideLayouts/slideLayout204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75.xml" ContentType="application/vnd.openxmlformats-officedocument.presentationml.slideLayout+xml"/>
  <Default Extension="png" ContentType="image/png"/>
  <Override PartName="/ppt/slideLayouts/slideLayout82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14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1.xml" ContentType="application/vnd.openxmlformats-officedocument.presentationml.slideMaster+xml"/>
  <Override PartName="/ppt/theme/theme8.xml" ContentType="application/vnd.openxmlformats-officedocument.theme+xml"/>
  <Override PartName="/ppt/notesSlides/notesSlide24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233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91.xml" ContentType="application/vnd.openxmlformats-officedocument.presentationml.slideLayout+xml"/>
  <Override PartName="/ppt/notesSlides/notesSlide14.xml" ContentType="application/vnd.openxmlformats-officedocument.presentationml.notesSlide+xml"/>
  <Override PartName="/ppt/theme/theme2.xml" ContentType="application/vnd.openxmlformats-officedocument.theme+xml"/>
  <Override PartName="/ppt/slideLayouts/slideLayout15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49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Layouts/slideLayout84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8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s/slide58.xml" ContentType="application/vnd.openxmlformats-officedocument.presentationml.slide+xml"/>
  <Default Extension="xml" ContentType="application/xml"/>
  <Override PartName="/ppt/slideLayouts/slideLayout2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5.xml" ContentType="application/vnd.openxmlformats-officedocument.presentationml.slide+xml"/>
  <Override PartName="/ppt/slideLayouts/slideLayout102.xml" ContentType="application/vnd.openxmlformats-officedocument.presentationml.slideLayout+xml"/>
  <Override PartName="/ppt/slideLayouts/slideLayout16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theme/theme13.xml" ContentType="application/vnd.openxmlformats-officedocument.them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slideLayouts/slideLayout85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3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78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4.xml" ContentType="application/vnd.openxmlformats-officedocument.presentationml.slideLayout+xml"/>
  <Override PartName="/ppt/slides/slide15.xml" ContentType="application/vnd.openxmlformats-officedocument.presentationml.slide+xml"/>
  <Override PartName="/ppt/embeddings/Microsoft_Equation9.bin" ContentType="application/vnd.openxmlformats-officedocument.oleObject"/>
  <Override PartName="/ppt/theme/theme12.xml" ContentType="application/vnd.openxmlformats-officedocument.theme+xml"/>
  <Override PartName="/ppt/slideLayouts/slideLayout120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97.xml" ContentType="application/vnd.openxmlformats-officedocument.presentationml.slideLayout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79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116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178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theme/theme11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slideLayouts/slideLayout7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9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18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Layouts/slideLayout169.xml" ContentType="application/vnd.openxmlformats-officedocument.presentationml.slideLayout+xml"/>
  <Override PartName="/ppt/theme/theme10.xml" ContentType="application/vnd.openxmlformats-officedocument.them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Masters/slideMaster19.xml" ContentType="application/vnd.openxmlformats-officedocument.presentationml.slideMaster+xml"/>
  <Override PartName="/ppt/slideLayouts/slideLayout103.xml" ContentType="application/vnd.openxmlformats-officedocument.presentationml.slideLayout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slideLayouts/slideLayout142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52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18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s/slide67.xml" ContentType="application/vnd.openxmlformats-officedocument.presentationml.slide+xml"/>
  <Override PartName="/ppt/slideLayouts/slideLayout24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s/slide46.xml" ContentType="application/vnd.openxmlformats-officedocument.presentationml.slide+xml"/>
  <Override PartName="/ppt/slideLayouts/slideLayout14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101.xml" ContentType="application/vnd.openxmlformats-officedocument.presentationml.slideLayout+xml"/>
  <Override PartName="/ppt/theme/theme1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Layouts/slideLayout60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Layouts/slideLayout148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slideLayouts/slideLayout2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Masters/slideMaster22.xml" ContentType="application/vnd.openxmlformats-officedocument.presentationml.slideMaster+xml"/>
  <Override PartName="/ppt/embeddings/Microsoft_Equation6.bin" ContentType="application/vnd.openxmlformats-officedocument.oleObject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erverZoom="10000" strictFirstAndLastChars="0" saveSubsetFonts="1" autoCompressPictures="0">
  <p:sldMasterIdLst>
    <p:sldMasterId id="2147483949" r:id="rId1"/>
    <p:sldMasterId id="2147484402" r:id="rId2"/>
    <p:sldMasterId id="2147484414" r:id="rId3"/>
    <p:sldMasterId id="2147484426" r:id="rId4"/>
    <p:sldMasterId id="2147484438" r:id="rId5"/>
    <p:sldMasterId id="2147484450" r:id="rId6"/>
    <p:sldMasterId id="2147484462" r:id="rId7"/>
    <p:sldMasterId id="2147484474" r:id="rId8"/>
    <p:sldMasterId id="2147484486" r:id="rId9"/>
    <p:sldMasterId id="2147484511" r:id="rId10"/>
    <p:sldMasterId id="2147484523" r:id="rId11"/>
    <p:sldMasterId id="2147484535" r:id="rId12"/>
    <p:sldMasterId id="2147484547" r:id="rId13"/>
    <p:sldMasterId id="2147484559" r:id="rId14"/>
    <p:sldMasterId id="2147484583" r:id="rId15"/>
    <p:sldMasterId id="2147484595" r:id="rId16"/>
    <p:sldMasterId id="2147484607" r:id="rId17"/>
    <p:sldMasterId id="2147484619" r:id="rId18"/>
    <p:sldMasterId id="2147484643" r:id="rId19"/>
    <p:sldMasterId id="2147484667" r:id="rId20"/>
    <p:sldMasterId id="2147484795" r:id="rId21"/>
    <p:sldMasterId id="2147484807" r:id="rId22"/>
  </p:sldMasterIdLst>
  <p:notesMasterIdLst>
    <p:notesMasterId r:id="rId90"/>
  </p:notesMasterIdLst>
  <p:sldIdLst>
    <p:sldId id="1299" r:id="rId23"/>
    <p:sldId id="1341" r:id="rId24"/>
    <p:sldId id="1342" r:id="rId25"/>
    <p:sldId id="1343" r:id="rId26"/>
    <p:sldId id="1344" r:id="rId27"/>
    <p:sldId id="1345" r:id="rId28"/>
    <p:sldId id="1346" r:id="rId29"/>
    <p:sldId id="1347" r:id="rId30"/>
    <p:sldId id="1348" r:id="rId31"/>
    <p:sldId id="1349" r:id="rId32"/>
    <p:sldId id="1351" r:id="rId33"/>
    <p:sldId id="1352" r:id="rId34"/>
    <p:sldId id="1353" r:id="rId35"/>
    <p:sldId id="1354" r:id="rId36"/>
    <p:sldId id="1355" r:id="rId37"/>
    <p:sldId id="1356" r:id="rId38"/>
    <p:sldId id="1357" r:id="rId39"/>
    <p:sldId id="1358" r:id="rId40"/>
    <p:sldId id="1359" r:id="rId41"/>
    <p:sldId id="1360" r:id="rId42"/>
    <p:sldId id="1361" r:id="rId43"/>
    <p:sldId id="1362" r:id="rId44"/>
    <p:sldId id="1363" r:id="rId45"/>
    <p:sldId id="1364" r:id="rId46"/>
    <p:sldId id="1366" r:id="rId47"/>
    <p:sldId id="1367" r:id="rId48"/>
    <p:sldId id="1368" r:id="rId49"/>
    <p:sldId id="1369" r:id="rId50"/>
    <p:sldId id="1370" r:id="rId51"/>
    <p:sldId id="1371" r:id="rId52"/>
    <p:sldId id="1372" r:id="rId53"/>
    <p:sldId id="1373" r:id="rId54"/>
    <p:sldId id="1380" r:id="rId55"/>
    <p:sldId id="1400" r:id="rId56"/>
    <p:sldId id="1401" r:id="rId57"/>
    <p:sldId id="1402" r:id="rId58"/>
    <p:sldId id="1404" r:id="rId59"/>
    <p:sldId id="1405" r:id="rId60"/>
    <p:sldId id="1408" r:id="rId61"/>
    <p:sldId id="1410" r:id="rId62"/>
    <p:sldId id="1411" r:id="rId63"/>
    <p:sldId id="1412" r:id="rId64"/>
    <p:sldId id="1413" r:id="rId65"/>
    <p:sldId id="1417" r:id="rId66"/>
    <p:sldId id="1420" r:id="rId67"/>
    <p:sldId id="1421" r:id="rId68"/>
    <p:sldId id="1422" r:id="rId69"/>
    <p:sldId id="1424" r:id="rId70"/>
    <p:sldId id="1439" r:id="rId71"/>
    <p:sldId id="1441" r:id="rId72"/>
    <p:sldId id="1442" r:id="rId73"/>
    <p:sldId id="1443" r:id="rId74"/>
    <p:sldId id="1444" r:id="rId75"/>
    <p:sldId id="1445" r:id="rId76"/>
    <p:sldId id="1446" r:id="rId77"/>
    <p:sldId id="1447" r:id="rId78"/>
    <p:sldId id="1448" r:id="rId79"/>
    <p:sldId id="1449" r:id="rId80"/>
    <p:sldId id="1450" r:id="rId81"/>
    <p:sldId id="1451" r:id="rId82"/>
    <p:sldId id="1452" r:id="rId83"/>
    <p:sldId id="1453" r:id="rId84"/>
    <p:sldId id="1454" r:id="rId85"/>
    <p:sldId id="1455" r:id="rId86"/>
    <p:sldId id="1456" r:id="rId87"/>
    <p:sldId id="1457" r:id="rId88"/>
    <p:sldId id="1458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1pPr>
    <a:lvl2pPr marL="457106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2pPr>
    <a:lvl3pPr marL="914212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3pPr>
    <a:lvl4pPr marL="137132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4pPr>
    <a:lvl5pPr marL="1828426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5pPr>
    <a:lvl6pPr marL="2285532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6pPr>
    <a:lvl7pPr marL="2742640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7pPr>
    <a:lvl8pPr marL="3199744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8pPr>
    <a:lvl9pPr marL="3656852" algn="l" defTabSz="457106" rtl="0" eaLnBrk="1" latinLnBrk="0" hangingPunct="1">
      <a:defRPr kern="1200">
        <a:solidFill>
          <a:srgbClr val="000000"/>
        </a:solidFill>
        <a:latin typeface="Arial" pitchFamily="-106" charset="0"/>
        <a:ea typeface="Arial" pitchFamily="-106" charset="0"/>
        <a:cs typeface="Arial" pitchFamily="-106" charset="0"/>
        <a:sym typeface="Arial" pitchFamily="-106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4E400"/>
    <a:srgbClr val="10156F"/>
    <a:srgbClr val="161D90"/>
    <a:srgbClr val="DF2926"/>
    <a:srgbClr val="12BB23"/>
    <a:srgbClr val="FFFB37"/>
    <a:srgbClr val="4D4C4C"/>
    <a:srgbClr val="403C3D"/>
    <a:srgbClr val="4A45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preferSingleView="1">
    <p:restoredLeft sz="32787"/>
    <p:restoredTop sz="90929"/>
  </p:normalViewPr>
  <p:slideViewPr>
    <p:cSldViewPr>
      <p:cViewPr>
        <p:scale>
          <a:sx n="150" d="100"/>
          <a:sy n="150" d="100"/>
        </p:scale>
        <p:origin x="-1648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92"/>
    </p:cViewPr>
  </p:sorterViewPr>
  <p:notesViewPr>
    <p:cSldViewPr>
      <p:cViewPr varScale="1">
        <p:scale>
          <a:sx n="98" d="100"/>
          <a:sy n="98" d="100"/>
        </p:scale>
        <p:origin x="-2504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42.xml"/><Relationship Id="rId95" Type="http://schemas.openxmlformats.org/officeDocument/2006/relationships/tableStyles" Target="tableStyles.xml"/><Relationship Id="rId60" Type="http://schemas.openxmlformats.org/officeDocument/2006/relationships/slide" Target="slides/slide38.xml"/><Relationship Id="rId39" Type="http://schemas.openxmlformats.org/officeDocument/2006/relationships/slide" Target="slides/slide17.xml"/><Relationship Id="rId70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43" Type="http://schemas.openxmlformats.org/officeDocument/2006/relationships/slide" Target="slides/slide21.xml"/><Relationship Id="rId74" Type="http://schemas.openxmlformats.org/officeDocument/2006/relationships/slide" Target="slides/slide52.xml"/><Relationship Id="rId25" Type="http://schemas.openxmlformats.org/officeDocument/2006/relationships/slide" Target="slides/slide3.xml"/><Relationship Id="rId94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90" Type="http://schemas.openxmlformats.org/officeDocument/2006/relationships/notesMaster" Target="notesMasters/notesMaster1.xml"/><Relationship Id="rId50" Type="http://schemas.openxmlformats.org/officeDocument/2006/relationships/slide" Target="slides/slide28.xml"/><Relationship Id="rId77" Type="http://schemas.openxmlformats.org/officeDocument/2006/relationships/slide" Target="slides/slide55.xml"/><Relationship Id="rId63" Type="http://schemas.openxmlformats.org/officeDocument/2006/relationships/slide" Target="slides/slide41.xml"/><Relationship Id="rId17" Type="http://schemas.openxmlformats.org/officeDocument/2006/relationships/slideMaster" Target="slideMasters/slideMaster17.xml"/><Relationship Id="rId85" Type="http://schemas.openxmlformats.org/officeDocument/2006/relationships/slide" Target="slides/slide63.xml"/><Relationship Id="rId9" Type="http://schemas.openxmlformats.org/officeDocument/2006/relationships/slideMaster" Target="slideMasters/slideMaster9.xml"/><Relationship Id="rId18" Type="http://schemas.openxmlformats.org/officeDocument/2006/relationships/slideMaster" Target="slideMasters/slideMaster18.xml"/><Relationship Id="rId27" Type="http://schemas.openxmlformats.org/officeDocument/2006/relationships/slide" Target="slides/slide5.xml"/><Relationship Id="rId71" Type="http://schemas.openxmlformats.org/officeDocument/2006/relationships/slide" Target="slides/slide49.xml"/><Relationship Id="rId14" Type="http://schemas.openxmlformats.org/officeDocument/2006/relationships/slideMaster" Target="slideMasters/slideMaster14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6.xml"/><Relationship Id="rId92" Type="http://schemas.openxmlformats.org/officeDocument/2006/relationships/presProps" Target="presProps.xml"/><Relationship Id="rId45" Type="http://schemas.openxmlformats.org/officeDocument/2006/relationships/slide" Target="slides/slide23.xml"/><Relationship Id="rId58" Type="http://schemas.openxmlformats.org/officeDocument/2006/relationships/slide" Target="slides/slide36.xml"/><Relationship Id="rId42" Type="http://schemas.openxmlformats.org/officeDocument/2006/relationships/slide" Target="slides/slide20.xml"/><Relationship Id="rId73" Type="http://schemas.openxmlformats.org/officeDocument/2006/relationships/slide" Target="slides/slide51.xml"/><Relationship Id="rId89" Type="http://schemas.openxmlformats.org/officeDocument/2006/relationships/slide" Target="slides/slide67.xml"/><Relationship Id="rId88" Type="http://schemas.openxmlformats.org/officeDocument/2006/relationships/slide" Target="slides/slide66.xml"/><Relationship Id="rId87" Type="http://schemas.openxmlformats.org/officeDocument/2006/relationships/slide" Target="slides/slide65.xml"/><Relationship Id="rId6" Type="http://schemas.openxmlformats.org/officeDocument/2006/relationships/slideMaster" Target="slideMasters/slideMaster6.xml"/><Relationship Id="rId49" Type="http://schemas.openxmlformats.org/officeDocument/2006/relationships/slide" Target="slides/slide27.xml"/><Relationship Id="rId44" Type="http://schemas.openxmlformats.org/officeDocument/2006/relationships/slide" Target="slides/slide22.xml"/><Relationship Id="rId82" Type="http://schemas.openxmlformats.org/officeDocument/2006/relationships/slide" Target="slides/slide60.xml"/><Relationship Id="rId69" Type="http://schemas.openxmlformats.org/officeDocument/2006/relationships/slide" Target="slides/slide47.xml"/><Relationship Id="rId19" Type="http://schemas.openxmlformats.org/officeDocument/2006/relationships/slideMaster" Target="slideMasters/slideMaster19.xml"/><Relationship Id="rId38" Type="http://schemas.openxmlformats.org/officeDocument/2006/relationships/slide" Target="slides/slide16.xml"/><Relationship Id="rId20" Type="http://schemas.openxmlformats.org/officeDocument/2006/relationships/slideMaster" Target="slideMasters/slideMaster20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24.xml"/><Relationship Id="rId57" Type="http://schemas.openxmlformats.org/officeDocument/2006/relationships/slide" Target="slides/slide35.xml"/><Relationship Id="rId59" Type="http://schemas.openxmlformats.org/officeDocument/2006/relationships/slide" Target="slides/slide37.xml"/><Relationship Id="rId35" Type="http://schemas.openxmlformats.org/officeDocument/2006/relationships/slide" Target="slides/slide13.xml"/><Relationship Id="rId51" Type="http://schemas.openxmlformats.org/officeDocument/2006/relationships/slide" Target="slides/slide29.xml"/><Relationship Id="rId55" Type="http://schemas.openxmlformats.org/officeDocument/2006/relationships/slide" Target="slides/slide33.xml"/><Relationship Id="rId31" Type="http://schemas.openxmlformats.org/officeDocument/2006/relationships/slide" Target="slides/slide9.xml"/><Relationship Id="rId34" Type="http://schemas.openxmlformats.org/officeDocument/2006/relationships/slide" Target="slides/slide12.xml"/><Relationship Id="rId40" Type="http://schemas.openxmlformats.org/officeDocument/2006/relationships/slide" Target="slides/slide18.xml"/><Relationship Id="rId62" Type="http://schemas.openxmlformats.org/officeDocument/2006/relationships/slide" Target="slides/slide40.xml"/><Relationship Id="rId66" Type="http://schemas.openxmlformats.org/officeDocument/2006/relationships/slide" Target="slides/slide44.xml"/><Relationship Id="rId36" Type="http://schemas.openxmlformats.org/officeDocument/2006/relationships/slide" Target="slides/slide14.xml"/><Relationship Id="rId72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.xml"/><Relationship Id="rId47" Type="http://schemas.openxmlformats.org/officeDocument/2006/relationships/slide" Target="slides/slide25.xml"/><Relationship Id="rId56" Type="http://schemas.openxmlformats.org/officeDocument/2006/relationships/slide" Target="slides/slide34.xml"/><Relationship Id="rId48" Type="http://schemas.openxmlformats.org/officeDocument/2006/relationships/slide" Target="slides/slide26.xml"/><Relationship Id="rId75" Type="http://schemas.openxmlformats.org/officeDocument/2006/relationships/slide" Target="slides/slide53.xml"/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2" Type="http://schemas.openxmlformats.org/officeDocument/2006/relationships/slide" Target="slides/slide30.xml"/><Relationship Id="rId65" Type="http://schemas.openxmlformats.org/officeDocument/2006/relationships/slide" Target="slides/slide43.xml"/><Relationship Id="rId67" Type="http://schemas.openxmlformats.org/officeDocument/2006/relationships/slide" Target="slides/slide45.xml"/><Relationship Id="rId54" Type="http://schemas.openxmlformats.org/officeDocument/2006/relationships/slide" Target="slides/slide32.xml"/><Relationship Id="rId12" Type="http://schemas.openxmlformats.org/officeDocument/2006/relationships/slideMaster" Target="slideMasters/slideMaster12.xml"/><Relationship Id="rId76" Type="http://schemas.openxmlformats.org/officeDocument/2006/relationships/slide" Target="slides/slide54.xml"/><Relationship Id="rId79" Type="http://schemas.openxmlformats.org/officeDocument/2006/relationships/slide" Target="slides/slide57.xml"/><Relationship Id="rId80" Type="http://schemas.openxmlformats.org/officeDocument/2006/relationships/slide" Target="slides/slide58.xml"/><Relationship Id="rId81" Type="http://schemas.openxmlformats.org/officeDocument/2006/relationships/slide" Target="slides/slide59.xml"/><Relationship Id="rId3" Type="http://schemas.openxmlformats.org/officeDocument/2006/relationships/slideMaster" Target="slideMasters/slideMaster3.xml"/><Relationship Id="rId86" Type="http://schemas.openxmlformats.org/officeDocument/2006/relationships/slide" Target="slides/slide64.xml"/><Relationship Id="rId23" Type="http://schemas.openxmlformats.org/officeDocument/2006/relationships/slide" Target="slides/slide1.xml"/><Relationship Id="rId61" Type="http://schemas.openxmlformats.org/officeDocument/2006/relationships/slide" Target="slides/slide39.xml"/><Relationship Id="rId53" Type="http://schemas.openxmlformats.org/officeDocument/2006/relationships/slide" Target="slides/slide31.xml"/><Relationship Id="rId84" Type="http://schemas.openxmlformats.org/officeDocument/2006/relationships/slide" Target="slides/slide62.xml"/><Relationship Id="rId26" Type="http://schemas.openxmlformats.org/officeDocument/2006/relationships/slide" Target="slides/slide4.xml"/><Relationship Id="rId30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68" Type="http://schemas.openxmlformats.org/officeDocument/2006/relationships/slide" Target="slides/slide46.xml"/><Relationship Id="rId29" Type="http://schemas.openxmlformats.org/officeDocument/2006/relationships/slide" Target="slides/slide7.xml"/><Relationship Id="rId16" Type="http://schemas.openxmlformats.org/officeDocument/2006/relationships/slideMaster" Target="slideMasters/slideMaster16.xml"/><Relationship Id="rId33" Type="http://schemas.openxmlformats.org/officeDocument/2006/relationships/slide" Target="slides/slide11.xml"/><Relationship Id="rId91" Type="http://schemas.openxmlformats.org/officeDocument/2006/relationships/printerSettings" Target="printerSettings/printerSettings1.bin"/><Relationship Id="rId83" Type="http://schemas.openxmlformats.org/officeDocument/2006/relationships/slide" Target="slides/slide61.xml"/><Relationship Id="rId93" Type="http://schemas.openxmlformats.org/officeDocument/2006/relationships/viewProps" Target="viewProps.xml"/><Relationship Id="rId41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78" Type="http://schemas.openxmlformats.org/officeDocument/2006/relationships/slide" Target="slides/slide56.xml"/><Relationship Id="rId22" Type="http://schemas.openxmlformats.org/officeDocument/2006/relationships/slideMaster" Target="slideMasters/slideMaster22.xml"/><Relationship Id="rId21" Type="http://schemas.openxmlformats.org/officeDocument/2006/relationships/slideMaster" Target="slideMasters/slideMaster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ict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ict"/><Relationship Id="rId1" Type="http://schemas.openxmlformats.org/officeDocument/2006/relationships/image" Target="../media/image57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ict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ict"/><Relationship Id="rId3" Type="http://schemas.openxmlformats.org/officeDocument/2006/relationships/image" Target="../media/image83.pict"/><Relationship Id="rId1" Type="http://schemas.openxmlformats.org/officeDocument/2006/relationships/image" Target="../media/image81.pict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ict"/><Relationship Id="rId3" Type="http://schemas.openxmlformats.org/officeDocument/2006/relationships/image" Target="../media/image83.pict"/><Relationship Id="rId1" Type="http://schemas.openxmlformats.org/officeDocument/2006/relationships/image" Target="../media/image8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E0102A-026B-B843-9320-75FB8598CB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+mn-ea"/>
        <a:cs typeface="+mn-cs"/>
      </a:defRPr>
    </a:lvl1pPr>
    <a:lvl2pPr marL="4571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212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32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42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553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40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44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52" algn="l" defTabSz="457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6611B-F257-BA43-838E-11ED0423644B}" type="slidenum">
              <a:rPr lang="en-US"/>
              <a:pPr/>
              <a:t>1</a:t>
            </a:fld>
            <a:endParaRPr lang="en-US"/>
          </a:p>
        </p:txBody>
      </p:sp>
      <p:sp>
        <p:nvSpPr>
          <p:cNvPr id="2099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pitchFamily="-6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B5A0-999A-5D46-B645-84C2501C9450}" type="slidenum">
              <a:rPr lang="en-US"/>
              <a:pPr/>
              <a:t>13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79B5A0-999A-5D46-B645-84C2501C9450}" type="slidenum">
              <a:rPr lang="en-US"/>
              <a:pPr/>
              <a:t>14</a:t>
            </a:fld>
            <a:endParaRPr lang="en-US"/>
          </a:p>
        </p:txBody>
      </p:sp>
      <p:sp>
        <p:nvSpPr>
          <p:cNvPr id="200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909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C5C36B-9F4C-8943-9A0D-D3015AD6F0FF}" type="slidenum">
              <a:rPr lang="en-US"/>
              <a:pPr/>
              <a:t>16</a:t>
            </a:fld>
            <a:endParaRPr lang="en-US"/>
          </a:p>
        </p:txBody>
      </p:sp>
      <p:sp>
        <p:nvSpPr>
          <p:cNvPr id="2026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575BA0-66F3-A54A-8A57-0183609648CA}" type="slidenum">
              <a:rPr lang="en-US"/>
              <a:pPr/>
              <a:t>17</a:t>
            </a:fld>
            <a:endParaRPr lang="en-US"/>
          </a:p>
        </p:txBody>
      </p:sp>
      <p:sp>
        <p:nvSpPr>
          <p:cNvPr id="202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5800"/>
            <a:ext cx="4573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357" tIns="45180" rIns="90357" bIns="45180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C10A55-90B9-4A41-809A-B2364CC00E95}" type="slidenum">
              <a:rPr lang="en-US"/>
              <a:pPr/>
              <a:t>18</a:t>
            </a:fld>
            <a:endParaRPr lang="en-US"/>
          </a:p>
        </p:txBody>
      </p:sp>
      <p:sp>
        <p:nvSpPr>
          <p:cNvPr id="202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91464-C243-FF43-BBAA-401426725DC1}" type="slidenum">
              <a:rPr lang="en-US"/>
              <a:pPr/>
              <a:t>19</a:t>
            </a:fld>
            <a:endParaRPr lang="en-US"/>
          </a:p>
        </p:txBody>
      </p:sp>
      <p:sp>
        <p:nvSpPr>
          <p:cNvPr id="202854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85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7" tIns="41028" rIns="82057" bIns="41028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9023F-9E39-8847-A345-72ABCFC9C823}" type="slidenum">
              <a:rPr lang="en-US"/>
              <a:pPr/>
              <a:t>20</a:t>
            </a:fld>
            <a:endParaRPr lang="en-US"/>
          </a:p>
        </p:txBody>
      </p:sp>
      <p:sp>
        <p:nvSpPr>
          <p:cNvPr id="203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510BBA-5F55-C546-983B-7BD42F159795}" type="slidenum">
              <a:rPr lang="en-US"/>
              <a:pPr/>
              <a:t>21</a:t>
            </a:fld>
            <a:endParaRPr lang="en-US"/>
          </a:p>
        </p:txBody>
      </p:sp>
      <p:sp>
        <p:nvSpPr>
          <p:cNvPr id="2038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4975F-3C35-F74C-8759-607781D79915}" type="slidenum">
              <a:rPr lang="en-US"/>
              <a:pPr/>
              <a:t>22</a:t>
            </a:fld>
            <a:endParaRPr lang="en-US"/>
          </a:p>
        </p:txBody>
      </p:sp>
      <p:sp>
        <p:nvSpPr>
          <p:cNvPr id="139059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059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15900" indent="-215900" defTabSz="457200">
              <a:lnSpc>
                <a:spcPct val="98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Talk by Masao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Poster by Ben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sz="2000">
              <a:latin typeface="Bitstream Vera Sans" pitchFamily="16" charset="0"/>
              <a:ea typeface="msgothic" charset="0"/>
              <a:cs typeface="msgothic" charset="0"/>
            </a:endParaRP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chi2 high because there is no model uncertianty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and no zpt (systematic) contribution to data pts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EB3B94-BE95-EF41-8325-20A0341A5174}" type="slidenum">
              <a:rPr lang="en-US"/>
              <a:pPr/>
              <a:t>3</a:t>
            </a:fld>
            <a:endParaRPr lang="en-US"/>
          </a:p>
        </p:txBody>
      </p:sp>
      <p:sp>
        <p:nvSpPr>
          <p:cNvPr id="120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5EFA9-B2DB-7043-8E7D-2DF5BAA0A3E6}" type="slidenum">
              <a:rPr lang="en-US"/>
              <a:pPr/>
              <a:t>23</a:t>
            </a:fld>
            <a:endParaRPr lang="en-US"/>
          </a:p>
        </p:txBody>
      </p:sp>
      <p:sp>
        <p:nvSpPr>
          <p:cNvPr id="139264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4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15900" indent="-215900" defTabSz="457200">
              <a:lnSpc>
                <a:spcPct val="98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Talk by Masao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Poster by Ben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GB" sz="2000">
              <a:latin typeface="Bitstream Vera Sans" pitchFamily="16" charset="0"/>
              <a:ea typeface="msgothic" charset="0"/>
              <a:cs typeface="msgothic" charset="0"/>
            </a:endParaRP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chi2 high because there is no model uncertianty</a:t>
            </a:r>
          </a:p>
          <a:p>
            <a:pPr marL="215900" indent="-215900" defTabSz="457200">
              <a:lnSpc>
                <a:spcPct val="97000"/>
              </a:lnSpc>
              <a:spcBef>
                <a:spcPct val="0"/>
              </a:spcBef>
              <a:buSzPct val="45000"/>
              <a:buFont typeface="Wingdings" pitchFamily="-111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and no zpt (systematic) contribution to data pts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8B7890-3B2A-9943-B86C-B96D99006508}" type="slidenum">
              <a:rPr lang="en-US"/>
              <a:pPr/>
              <a:t>24</a:t>
            </a:fld>
            <a:endParaRPr lang="en-US"/>
          </a:p>
        </p:txBody>
      </p:sp>
      <p:sp>
        <p:nvSpPr>
          <p:cNvPr id="217293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29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383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215900" indent="-215900" defTabSz="457200">
              <a:lnSpc>
                <a:spcPct val="98000"/>
              </a:lnSpc>
              <a:spcBef>
                <a:spcPct val="0"/>
              </a:spcBef>
              <a:buSzPct val="45000"/>
              <a:buFont typeface="Wingdings" pitchFamily="-109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 sz="2000">
                <a:latin typeface="Bitstream Vera Sans" pitchFamily="16" charset="0"/>
                <a:ea typeface="msgothic" charset="0"/>
                <a:cs typeface="msgothic" charset="0"/>
              </a:rPr>
              <a:t>Until we have photo-z for supernovae, need spec followup.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05545-69E6-5C4B-A906-5F6AD63CA4DE}" type="slidenum">
              <a:rPr lang="en-US"/>
              <a:pPr/>
              <a:t>26</a:t>
            </a:fld>
            <a:endParaRPr lang="en-US"/>
          </a:p>
        </p:txBody>
      </p:sp>
      <p:sp>
        <p:nvSpPr>
          <p:cNvPr id="204083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62100" y="860425"/>
            <a:ext cx="3930650" cy="2947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083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6325" y="4094163"/>
            <a:ext cx="4906963" cy="31908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3CD15-1880-ED41-A48B-A6BAD858BFD1}" type="slidenum">
              <a:rPr lang="en-US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/>
              <a:t>27</a:t>
            </a:fld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28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3CD15-1880-ED41-A48B-A6BAD858BFD1}" type="slidenum">
              <a:rPr lang="en-US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/>
              <a:t>28</a:t>
            </a:fld>
            <a:endParaRPr lang="en-US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28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28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F13A19-DB62-1E49-AE84-B6390BFA0FF8}" type="slidenum">
              <a:rPr lang="en-US"/>
              <a:pPr/>
              <a:t>29</a:t>
            </a:fld>
            <a:endParaRPr lang="en-US"/>
          </a:p>
        </p:txBody>
      </p:sp>
      <p:sp>
        <p:nvSpPr>
          <p:cNvPr id="2164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A1F93-6C3B-674A-A7B1-37E231427251}" type="slidenum">
              <a:rPr lang="en-US"/>
              <a:pPr/>
              <a:t>30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low-z campaign is focused on getting high-quality, densely sampled light-curves in both the optical and NIR.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4EB0C3-15B4-E34E-B035-E318027F9D6A}" type="slidenum">
              <a:rPr lang="en-US"/>
              <a:pPr/>
              <a:t>32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comparing pairs of colors (or extinctions), we can try to emprically determine the reddening law, without needing to know the distances.  There appears to be a dichotomy:  when using moderately reddened objects (E(B-V) &lt; 0.5), the reddening law comes out to Rv = 3.2, which is consistent with typical Milky-way reddening.  However, we have two very reddened objects (E(B-V) &gt; 1) that prefer a smaller reddening law (Rv = 1.7).  Even more puzzling:  if we solve for Rv by minimizing scatter in the Hubble diagram (I.e., using distances), all the Sne are consistent with Rv = 1.7.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43B2C5-0C66-9F41-8723-BEB1D1C18107}" type="slidenum">
              <a:rPr lang="en-US"/>
              <a:pPr/>
              <a:t>33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One possible explanation for the low Rv in the highest reddened objects is that the dust is not inter-stellar, but local to the SN.  In the plots above, E(B-X) is plotted as a function of wavelength).  ISM dust with Rv=3.1 fails to fit all but E(V-r) and E(V-g).  Rv=1.7 does a better job, but fails to expain E(V-u).  A rather simplistic model by Goobar (2008) consisting of a shell surrouding the SN produces very good fits to all the extinctions, including u-band.  However, this model fails to explain why minimizing the Hubble scatter leads to Rv = 1.7.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0FF4F-CA61-9C4D-96F7-9B710575E67F}" type="slidenum">
              <a:rPr lang="en-US"/>
              <a:pPr/>
              <a:t>34</a:t>
            </a:fld>
            <a:endParaRPr lang="en-US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2B1BDB-9256-C548-8F25-DCFE6F2B1CBB}" type="slidenum">
              <a:rPr lang="en-GB"/>
              <a:pPr/>
              <a:t>4</a:t>
            </a:fld>
            <a:endParaRPr lang="en-GB"/>
          </a:p>
        </p:txBody>
      </p:sp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1143000" y="685512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0" y="4342535"/>
            <a:ext cx="5474074" cy="410152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AC3D8-ECDD-D949-BD82-784C46AE3635}" type="slidenum">
              <a:rPr lang="en-US"/>
              <a:pPr/>
              <a:t>35</a:t>
            </a:fld>
            <a:endParaRPr lang="en-US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7C55F7-F110-2E46-9781-7903B4C71580}" type="slidenum">
              <a:rPr lang="en-US"/>
              <a:pPr/>
              <a:t>36</a:t>
            </a:fld>
            <a:endParaRPr lang="en-US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70EE-450E-2D4B-BF95-6E30AC16A74E}" type="slidenum">
              <a:rPr lang="en-US"/>
              <a:pPr/>
              <a:t>37</a:t>
            </a:fld>
            <a:endParaRPr lang="en-US"/>
          </a:p>
        </p:txBody>
      </p:sp>
      <p:sp>
        <p:nvSpPr>
          <p:cNvPr id="205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A5C3F3-FC58-7649-A786-2DBF27A54C4D}" type="slidenum">
              <a:rPr lang="en-US"/>
              <a:pPr/>
              <a:t>40</a:t>
            </a:fld>
            <a:endParaRPr lang="en-US"/>
          </a:p>
        </p:txBody>
      </p:sp>
      <p:sp>
        <p:nvSpPr>
          <p:cNvPr id="2051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7A04C-7C5B-5749-B422-9674B283F6D7}" type="slidenum">
              <a:rPr lang="en-US"/>
              <a:pPr/>
              <a:t>41</a:t>
            </a:fld>
            <a:endParaRPr lang="en-US"/>
          </a:p>
        </p:txBody>
      </p:sp>
      <p:sp>
        <p:nvSpPr>
          <p:cNvPr id="2197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6" tIns="45718" rIns="91436" bIns="4571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35D02-F486-634A-81A8-AB7EAC006BCF}" type="slidenum">
              <a:rPr lang="en-US"/>
              <a:pPr/>
              <a:t>42</a:t>
            </a:fld>
            <a:endParaRPr lang="en-US"/>
          </a:p>
        </p:txBody>
      </p:sp>
      <p:sp>
        <p:nvSpPr>
          <p:cNvPr id="2053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91EB5B-7339-814E-8C56-0101D527A435}" type="slidenum">
              <a:rPr lang="en-US"/>
              <a:pPr/>
              <a:t>43</a:t>
            </a:fld>
            <a:endParaRPr lang="en-US"/>
          </a:p>
        </p:txBody>
      </p:sp>
      <p:sp>
        <p:nvSpPr>
          <p:cNvPr id="2233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3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A38B24-BB01-DA40-85B5-16EF9FAAD561}" type="slidenum">
              <a:rPr lang="en-US"/>
              <a:pPr/>
              <a:t>44</a:t>
            </a:fld>
            <a:endParaRPr lang="en-US"/>
          </a:p>
        </p:txBody>
      </p:sp>
      <p:sp>
        <p:nvSpPr>
          <p:cNvPr id="210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5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82876B-C6EB-6A48-A305-B841869891FB}" type="slidenum">
              <a:rPr lang="en-US"/>
              <a:pPr/>
              <a:t>45</a:t>
            </a:fld>
            <a:endParaRPr lang="en-US"/>
          </a:p>
        </p:txBody>
      </p:sp>
      <p:sp>
        <p:nvSpPr>
          <p:cNvPr id="225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99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9768B-3672-CE41-9B2F-4A4F8B7131A2}" type="slidenum">
              <a:rPr lang="en-US"/>
              <a:pPr/>
              <a:t>47</a:t>
            </a:fld>
            <a:endParaRPr lang="en-US"/>
          </a:p>
        </p:txBody>
      </p:sp>
      <p:sp>
        <p:nvSpPr>
          <p:cNvPr id="256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4588" y="685800"/>
            <a:ext cx="4573587" cy="3430588"/>
          </a:xfrm>
          <a:solidFill>
            <a:srgbClr val="FFFFFF"/>
          </a:solidFill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361" tIns="45181" rIns="90361" bIns="45181"/>
          <a:lstStyle/>
          <a:p>
            <a:pPr eaLnBrk="1" hangingPunct="1"/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840EE9-BF54-6749-8000-EAE9FCA33C7A}" type="slidenum">
              <a:rPr lang="en-US"/>
              <a:pPr/>
              <a:t>5</a:t>
            </a:fld>
            <a:endParaRPr lang="en-US"/>
          </a:p>
        </p:txBody>
      </p:sp>
      <p:sp>
        <p:nvSpPr>
          <p:cNvPr id="215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4408" tIns="42204" rIns="84408" bIns="42204">
            <a:prstTxWarp prst="textNoShape">
              <a:avLst/>
            </a:prstTxWarp>
          </a:bodyPr>
          <a:lstStyle/>
          <a:p>
            <a:r>
              <a:rPr lang="en-US"/>
              <a:t>Reynald saysz=0.4-0.7</a:t>
            </a:r>
          </a:p>
          <a:p>
            <a:r>
              <a:rPr lang="en-US"/>
              <a:t>Aug Sep Oct 2003</a:t>
            </a:r>
          </a:p>
          <a:p>
            <a:r>
              <a:rPr lang="en-US"/>
              <a:t>can see 12 day gaps due to lun ation</a:t>
            </a:r>
            <a:endParaRPr lang="en-C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C21F7-47C4-E043-B588-745BCE139A48}" type="slidenum">
              <a:rPr lang="en-GB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/>
              <a:t>50</a:t>
            </a:fld>
            <a:endParaRPr lang="en-GB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444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420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75288" cy="4102100"/>
          </a:xfrm>
          <a:noFill/>
          <a:ln w="9525"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92744D-3721-C448-8953-1A57ED948BB0}" type="slidenum">
              <a:rPr lang="en-US"/>
              <a:pPr/>
              <a:t>51</a:t>
            </a:fld>
            <a:endParaRPr lang="en-US"/>
          </a:p>
        </p:txBody>
      </p:sp>
      <p:sp>
        <p:nvSpPr>
          <p:cNvPr id="133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73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408C2-6097-2B4E-B1E0-4A5F63637E55}" type="slidenum">
              <a:rPr lang="en-US"/>
              <a:pPr/>
              <a:t>52</a:t>
            </a:fld>
            <a:endParaRPr lang="en-US"/>
          </a:p>
        </p:txBody>
      </p:sp>
      <p:sp>
        <p:nvSpPr>
          <p:cNvPr id="133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93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4FA11-6487-3046-B57D-8BD6310C6466}" type="slidenum">
              <a:rPr lang="en-GB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/>
              <a:t>53</a:t>
            </a:fld>
            <a:endParaRPr lang="en-GB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46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468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75288" cy="4102100"/>
          </a:xfrm>
          <a:noFill/>
          <a:ln w="9525"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1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47477A-B4DD-244F-A822-C2E9F486DEA5}" type="slidenum">
              <a:rPr lang="en-GB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/>
              <a:t>54</a:t>
            </a:fld>
            <a:endParaRPr lang="en-GB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4485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516" name="Text Box 2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75288" cy="4102100"/>
          </a:xfrm>
          <a:noFill/>
          <a:ln w="9525"/>
        </p:spPr>
        <p:txBody>
          <a:bodyPr wrap="none" anchor="ctr"/>
          <a:lstStyle/>
          <a:p>
            <a:endParaRPr lang="en-US">
              <a:latin typeface="Times New Roman" pitchFamily="-11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DB76A-7D13-4844-A582-B302DE9B7BAB}" type="slidenum">
              <a:rPr lang="en-US"/>
              <a:pPr/>
              <a:t>6</a:t>
            </a:fld>
            <a:endParaRPr lang="en-US"/>
          </a:p>
        </p:txBody>
      </p:sp>
      <p:sp>
        <p:nvSpPr>
          <p:cNvPr id="121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016BF-4ECF-3F4A-BB87-03D8058E657E}" type="slidenum">
              <a:rPr lang="en-US"/>
              <a:pPr/>
              <a:t>7</a:t>
            </a:fld>
            <a:endParaRPr lang="en-US"/>
          </a:p>
        </p:txBody>
      </p:sp>
      <p:sp>
        <p:nvSpPr>
          <p:cNvPr id="122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47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69CC51-EDB8-7B4F-8F43-4CD7621EAAAD}" type="slidenum">
              <a:rPr lang="en-US"/>
              <a:pPr/>
              <a:t>8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597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A85794-DA9A-0046-B528-5FDB756D1538}" type="slidenum">
              <a:rPr lang="en-US"/>
              <a:pPr/>
              <a:t>9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82ECB-46E0-A147-8B8D-B7DD5EC19B90}" type="slidenum">
              <a:rPr lang="en-US"/>
              <a:pPr/>
              <a:t>10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8023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598024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9802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E52F255-D4F7-C74E-8C7E-6FA03ADAE7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098C48-477F-A649-8F90-9AD8983977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79C87080-6E7B-4E4A-845F-F2AE565092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7" indent="0" algn="ctr">
              <a:buNone/>
              <a:defRPr/>
            </a:lvl3pPr>
            <a:lvl4pPr marL="1371178" indent="0" algn="ctr">
              <a:buNone/>
              <a:defRPr/>
            </a:lvl4pPr>
            <a:lvl5pPr marL="1828236" indent="0" algn="ctr">
              <a:buNone/>
              <a:defRPr/>
            </a:lvl5pPr>
            <a:lvl6pPr marL="2285295" indent="0" algn="ctr">
              <a:buNone/>
              <a:defRPr/>
            </a:lvl6pPr>
            <a:lvl7pPr marL="2742356" indent="0" algn="ctr">
              <a:buNone/>
              <a:defRPr/>
            </a:lvl7pPr>
            <a:lvl8pPr marL="3199412" indent="0" algn="ctr">
              <a:buNone/>
              <a:defRPr/>
            </a:lvl8pPr>
            <a:lvl9pPr marL="36564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9827" y="0"/>
            <a:ext cx="2073275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" y="0"/>
            <a:ext cx="6067425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14300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1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0826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60826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0826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781800" y="6400800"/>
            <a:ext cx="1905000" cy="4572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  <a:p>
            <a:fld id="{2C0B072A-2679-1549-BA28-034DACE45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C99993F7-7B01-0E49-9804-C8920B9A8A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52578A4B-F260-F64F-941D-9698557D3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1F6516E3-01EB-0A47-BF0C-3B69BE8AC9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EEE2ABC2-2008-CD40-B63E-7AA8C3C88F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AD696CCD-0230-A049-94DD-BD6B5A0894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9B741C59-2E34-0940-9A08-CFAD86BE5D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B9174B68-A0EE-DA49-9372-2D174DA006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AA15A617-3FD3-7F41-87B8-A5A9360CDB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550F8F60-980A-2F44-86D8-64513D2588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endParaRPr lang="en-US"/>
          </a:p>
          <a:p>
            <a:fld id="{638EE8BD-AF5C-804B-94A1-2FFEB24575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7" indent="0" algn="ctr">
              <a:buNone/>
              <a:defRPr/>
            </a:lvl3pPr>
            <a:lvl4pPr marL="1371178" indent="0" algn="ctr">
              <a:buNone/>
              <a:defRPr/>
            </a:lvl4pPr>
            <a:lvl5pPr marL="1828236" indent="0" algn="ctr">
              <a:buNone/>
              <a:defRPr/>
            </a:lvl5pPr>
            <a:lvl6pPr marL="2285295" indent="0" algn="ctr">
              <a:buNone/>
              <a:defRPr/>
            </a:lvl6pPr>
            <a:lvl7pPr marL="2742356" indent="0" algn="ctr">
              <a:buNone/>
              <a:defRPr/>
            </a:lvl7pPr>
            <a:lvl8pPr marL="3199412" indent="0" algn="ctr">
              <a:buNone/>
              <a:defRPr/>
            </a:lvl8pPr>
            <a:lvl9pPr marL="36564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1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2313"/>
            <a:ext cx="8637588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1" y="2286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5F2078BB-3E40-0748-A8BB-492D9F6767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6F0BF3D8-EE7F-474C-95AE-4F0C435999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01AA0509-8F15-CE40-B0C4-630657E39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EE983B11-9317-3442-9846-282D3F068D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143000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52701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EFE6CDF-F9DD-8B4C-8DF0-489EEA7EEA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AA7156C7-A6EB-AE4C-8E14-B47B9ECAF6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66D940DA-9967-254F-BBD2-AD191A949B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5551A7C7-1688-DB4F-A79F-418182D78D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86A89258-EE26-7148-B420-BF10A54AF3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0785F3CE-4CBF-1F43-8F15-3704FD4F54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BFEF6D96-2A9E-D944-BED8-1B107A2AB3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1BDF48E8-62F7-E04C-8E7F-C36C5A4671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BCB16BC9-32AE-1C48-8EBA-127F111164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686D3C40-E55B-964F-BB16-B80AA66758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0554AD76-87EA-814C-B13F-29060B23F0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69A9205-F7CC-E548-BA34-FA64E73C5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6C0C4C2B-4CC9-A449-BAC0-57F7FBBF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5848E854-366C-FC4B-8991-8CBD33BFE2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F8209944-466E-734F-9E5F-77F68D849B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7BC0E950-241A-1C45-9B4C-0A14C02B7F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3B216CC8-4EDB-C249-9497-091C66A1D4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6D72A959-499E-E744-B650-C9A5662BD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D4C20481-DA89-4341-9490-3CF64C858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370AB3C6-DB13-654E-A67A-19D9E5CCA5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3" indent="0" algn="ctr">
              <a:buNone/>
              <a:defRPr/>
            </a:lvl2pPr>
            <a:lvl3pPr marL="913927" indent="0" algn="ctr">
              <a:buNone/>
              <a:defRPr/>
            </a:lvl3pPr>
            <a:lvl4pPr marL="1370894" indent="0" algn="ctr">
              <a:buNone/>
              <a:defRPr/>
            </a:lvl4pPr>
            <a:lvl5pPr marL="1827857" indent="0" algn="ctr">
              <a:buNone/>
              <a:defRPr/>
            </a:lvl5pPr>
            <a:lvl6pPr marL="2284821" indent="0" algn="ctr">
              <a:buNone/>
              <a:defRPr/>
            </a:lvl6pPr>
            <a:lvl7pPr marL="2741788" indent="0" algn="ctr">
              <a:buNone/>
              <a:defRPr/>
            </a:lvl7pPr>
            <a:lvl8pPr marL="3198748" indent="0" algn="ctr">
              <a:buNone/>
              <a:defRPr/>
            </a:lvl8pPr>
            <a:lvl9pPr marL="36557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0070F7-3D9C-414B-A821-3237883A2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E8629BA-4BFD-5849-839C-7E6BE8A36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7B77A40-ABD6-584C-9953-C78D8EAB9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3" indent="0">
              <a:buNone/>
              <a:defRPr sz="1800"/>
            </a:lvl2pPr>
            <a:lvl3pPr marL="913927" indent="0">
              <a:buNone/>
              <a:defRPr sz="1600"/>
            </a:lvl3pPr>
            <a:lvl4pPr marL="1370894" indent="0">
              <a:buNone/>
              <a:defRPr sz="1400"/>
            </a:lvl4pPr>
            <a:lvl5pPr marL="1827857" indent="0">
              <a:buNone/>
              <a:defRPr sz="1400"/>
            </a:lvl5pPr>
            <a:lvl6pPr marL="2284821" indent="0">
              <a:buNone/>
              <a:defRPr sz="1400"/>
            </a:lvl6pPr>
            <a:lvl7pPr marL="2741788" indent="0">
              <a:buNone/>
              <a:defRPr sz="1400"/>
            </a:lvl7pPr>
            <a:lvl8pPr marL="3198748" indent="0">
              <a:buNone/>
              <a:defRPr sz="1400"/>
            </a:lvl8pPr>
            <a:lvl9pPr marL="365571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EDF4BBA-4D5F-4341-BE7C-F8D8653844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9257CD0-B056-F945-9333-EF2922355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7" indent="0">
              <a:buNone/>
              <a:defRPr sz="1800" b="1"/>
            </a:lvl3pPr>
            <a:lvl4pPr marL="1370894" indent="0">
              <a:buNone/>
              <a:defRPr sz="1600" b="1"/>
            </a:lvl4pPr>
            <a:lvl5pPr marL="1827857" indent="0">
              <a:buNone/>
              <a:defRPr sz="1600" b="1"/>
            </a:lvl5pPr>
            <a:lvl6pPr marL="2284821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48" indent="0">
              <a:buNone/>
              <a:defRPr sz="1600" b="1"/>
            </a:lvl8pPr>
            <a:lvl9pPr marL="3655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27" indent="0">
              <a:buNone/>
              <a:defRPr sz="1800" b="1"/>
            </a:lvl3pPr>
            <a:lvl4pPr marL="1370894" indent="0">
              <a:buNone/>
              <a:defRPr sz="1600" b="1"/>
            </a:lvl4pPr>
            <a:lvl5pPr marL="1827857" indent="0">
              <a:buNone/>
              <a:defRPr sz="1600" b="1"/>
            </a:lvl5pPr>
            <a:lvl6pPr marL="2284821" indent="0">
              <a:buNone/>
              <a:defRPr sz="1600" b="1"/>
            </a:lvl6pPr>
            <a:lvl7pPr marL="2741788" indent="0">
              <a:buNone/>
              <a:defRPr sz="1600" b="1"/>
            </a:lvl7pPr>
            <a:lvl8pPr marL="3198748" indent="0">
              <a:buNone/>
              <a:defRPr sz="1600" b="1"/>
            </a:lvl8pPr>
            <a:lvl9pPr marL="365571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88BE91D-3A1B-0C49-AD62-564BAC815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CACBB88-AF0F-774D-A781-C5494C2562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109B8EF-8D79-554A-9662-E60D2150C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7" indent="0">
              <a:buNone/>
              <a:defRPr sz="1000"/>
            </a:lvl3pPr>
            <a:lvl4pPr marL="1370894" indent="0">
              <a:buNone/>
              <a:defRPr sz="900"/>
            </a:lvl4pPr>
            <a:lvl5pPr marL="1827857" indent="0">
              <a:buNone/>
              <a:defRPr sz="900"/>
            </a:lvl5pPr>
            <a:lvl6pPr marL="2284821" indent="0">
              <a:buNone/>
              <a:defRPr sz="900"/>
            </a:lvl6pPr>
            <a:lvl7pPr marL="2741788" indent="0">
              <a:buNone/>
              <a:defRPr sz="900"/>
            </a:lvl7pPr>
            <a:lvl8pPr marL="3198748" indent="0">
              <a:buNone/>
              <a:defRPr sz="900"/>
            </a:lvl8pPr>
            <a:lvl9pPr marL="3655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25666F3-9616-5F4E-977F-CB1A97D4D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27" indent="0">
              <a:buNone/>
              <a:defRPr sz="2400"/>
            </a:lvl3pPr>
            <a:lvl4pPr marL="1370894" indent="0">
              <a:buNone/>
              <a:defRPr sz="2000"/>
            </a:lvl4pPr>
            <a:lvl5pPr marL="1827857" indent="0">
              <a:buNone/>
              <a:defRPr sz="2000"/>
            </a:lvl5pPr>
            <a:lvl6pPr marL="2284821" indent="0">
              <a:buNone/>
              <a:defRPr sz="2000"/>
            </a:lvl6pPr>
            <a:lvl7pPr marL="2741788" indent="0">
              <a:buNone/>
              <a:defRPr sz="2000"/>
            </a:lvl7pPr>
            <a:lvl8pPr marL="3198748" indent="0">
              <a:buNone/>
              <a:defRPr sz="2000"/>
            </a:lvl8pPr>
            <a:lvl9pPr marL="3655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3" indent="0">
              <a:buNone/>
              <a:defRPr sz="1200"/>
            </a:lvl2pPr>
            <a:lvl3pPr marL="913927" indent="0">
              <a:buNone/>
              <a:defRPr sz="1000"/>
            </a:lvl3pPr>
            <a:lvl4pPr marL="1370894" indent="0">
              <a:buNone/>
              <a:defRPr sz="900"/>
            </a:lvl4pPr>
            <a:lvl5pPr marL="1827857" indent="0">
              <a:buNone/>
              <a:defRPr sz="900"/>
            </a:lvl5pPr>
            <a:lvl6pPr marL="2284821" indent="0">
              <a:buNone/>
              <a:defRPr sz="900"/>
            </a:lvl6pPr>
            <a:lvl7pPr marL="2741788" indent="0">
              <a:buNone/>
              <a:defRPr sz="900"/>
            </a:lvl7pPr>
            <a:lvl8pPr marL="3198748" indent="0">
              <a:buNone/>
              <a:defRPr sz="900"/>
            </a:lvl8pPr>
            <a:lvl9pPr marL="365571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C287505-4466-2E4A-882A-5B7FFE1DF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E67F728-BEFE-034A-B1AB-E5945A1C2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E513DAA-A487-0843-92DA-A09EADA74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2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357" indent="0" algn="ctr">
              <a:buNone/>
              <a:defRPr/>
            </a:lvl2pPr>
            <a:lvl3pPr marL="642717" indent="0" algn="ctr">
              <a:buNone/>
              <a:defRPr/>
            </a:lvl3pPr>
            <a:lvl4pPr marL="964074" indent="0" algn="ctr">
              <a:buNone/>
              <a:defRPr/>
            </a:lvl4pPr>
            <a:lvl5pPr marL="1285431" indent="0" algn="ctr">
              <a:buNone/>
              <a:defRPr/>
            </a:lvl5pPr>
            <a:lvl6pPr marL="1606792" indent="0" algn="ctr">
              <a:buNone/>
              <a:defRPr/>
            </a:lvl6pPr>
            <a:lvl7pPr marL="1928148" indent="0" algn="ctr">
              <a:buNone/>
              <a:defRPr/>
            </a:lvl7pPr>
            <a:lvl8pPr marL="2249508" indent="0" algn="ctr">
              <a:buNone/>
              <a:defRPr/>
            </a:lvl8pPr>
            <a:lvl9pPr marL="25708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1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981200"/>
            <a:ext cx="3962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C35C562-50FC-CA46-B991-F3C1ABFD4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3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357" indent="0">
              <a:buNone/>
              <a:defRPr sz="1300"/>
            </a:lvl2pPr>
            <a:lvl3pPr marL="642717" indent="0">
              <a:buNone/>
              <a:defRPr sz="1100"/>
            </a:lvl3pPr>
            <a:lvl4pPr marL="964074" indent="0">
              <a:buNone/>
              <a:defRPr sz="1000"/>
            </a:lvl4pPr>
            <a:lvl5pPr marL="1285431" indent="0">
              <a:buNone/>
              <a:defRPr sz="1000"/>
            </a:lvl5pPr>
            <a:lvl6pPr marL="1606792" indent="0">
              <a:buNone/>
              <a:defRPr sz="1000"/>
            </a:lvl6pPr>
            <a:lvl7pPr marL="1928148" indent="0">
              <a:buNone/>
              <a:defRPr sz="1000"/>
            </a:lvl7pPr>
            <a:lvl8pPr marL="2249508" indent="0">
              <a:buNone/>
              <a:defRPr sz="1000"/>
            </a:lvl8pPr>
            <a:lvl9pPr marL="257086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4375" y="1946677"/>
            <a:ext cx="1875234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96767" y="1946677"/>
            <a:ext cx="1875234" cy="401835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4" indent="0">
              <a:buNone/>
              <a:defRPr sz="1100" b="1"/>
            </a:lvl4pPr>
            <a:lvl5pPr marL="1285431" indent="0">
              <a:buNone/>
              <a:defRPr sz="1100" b="1"/>
            </a:lvl5pPr>
            <a:lvl6pPr marL="1606792" indent="0">
              <a:buNone/>
              <a:defRPr sz="1100" b="1"/>
            </a:lvl6pPr>
            <a:lvl7pPr marL="1928148" indent="0">
              <a:buNone/>
              <a:defRPr sz="1100" b="1"/>
            </a:lvl7pPr>
            <a:lvl8pPr marL="2249508" indent="0">
              <a:buNone/>
              <a:defRPr sz="1100" b="1"/>
            </a:lvl8pPr>
            <a:lvl9pPr marL="25708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357" indent="0">
              <a:buNone/>
              <a:defRPr sz="1400" b="1"/>
            </a:lvl2pPr>
            <a:lvl3pPr marL="642717" indent="0">
              <a:buNone/>
              <a:defRPr sz="1300" b="1"/>
            </a:lvl3pPr>
            <a:lvl4pPr marL="964074" indent="0">
              <a:buNone/>
              <a:defRPr sz="1100" b="1"/>
            </a:lvl4pPr>
            <a:lvl5pPr marL="1285431" indent="0">
              <a:buNone/>
              <a:defRPr sz="1100" b="1"/>
            </a:lvl5pPr>
            <a:lvl6pPr marL="1606792" indent="0">
              <a:buNone/>
              <a:defRPr sz="1100" b="1"/>
            </a:lvl6pPr>
            <a:lvl7pPr marL="1928148" indent="0">
              <a:buNone/>
              <a:defRPr sz="1100" b="1"/>
            </a:lvl7pPr>
            <a:lvl8pPr marL="2249508" indent="0">
              <a:buNone/>
              <a:defRPr sz="1100" b="1"/>
            </a:lvl8pPr>
            <a:lvl9pPr marL="2570867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2" y="27347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2" y="1435449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4" indent="0">
              <a:buNone/>
              <a:defRPr sz="600"/>
            </a:lvl4pPr>
            <a:lvl5pPr marL="1285431" indent="0">
              <a:buNone/>
              <a:defRPr sz="600"/>
            </a:lvl5pPr>
            <a:lvl6pPr marL="1606792" indent="0">
              <a:buNone/>
              <a:defRPr sz="600"/>
            </a:lvl6pPr>
            <a:lvl7pPr marL="1928148" indent="0">
              <a:buNone/>
              <a:defRPr sz="600"/>
            </a:lvl7pPr>
            <a:lvl8pPr marL="2249508" indent="0">
              <a:buNone/>
              <a:defRPr sz="600"/>
            </a:lvl8pPr>
            <a:lvl9pPr marL="25708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0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0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357" indent="0">
              <a:buNone/>
              <a:defRPr sz="2000"/>
            </a:lvl2pPr>
            <a:lvl3pPr marL="642717" indent="0">
              <a:buNone/>
              <a:defRPr sz="1700"/>
            </a:lvl3pPr>
            <a:lvl4pPr marL="964074" indent="0">
              <a:buNone/>
              <a:defRPr sz="1400"/>
            </a:lvl4pPr>
            <a:lvl5pPr marL="1285431" indent="0">
              <a:buNone/>
              <a:defRPr sz="1400"/>
            </a:lvl5pPr>
            <a:lvl6pPr marL="1606792" indent="0">
              <a:buNone/>
              <a:defRPr sz="1400"/>
            </a:lvl6pPr>
            <a:lvl7pPr marL="1928148" indent="0">
              <a:buNone/>
              <a:defRPr sz="1400"/>
            </a:lvl7pPr>
            <a:lvl8pPr marL="2249508" indent="0">
              <a:buNone/>
              <a:defRPr sz="1400"/>
            </a:lvl8pPr>
            <a:lvl9pPr marL="2570867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0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357" indent="0">
              <a:buNone/>
              <a:defRPr sz="800"/>
            </a:lvl2pPr>
            <a:lvl3pPr marL="642717" indent="0">
              <a:buNone/>
              <a:defRPr sz="700"/>
            </a:lvl3pPr>
            <a:lvl4pPr marL="964074" indent="0">
              <a:buNone/>
              <a:defRPr sz="600"/>
            </a:lvl4pPr>
            <a:lvl5pPr marL="1285431" indent="0">
              <a:buNone/>
              <a:defRPr sz="600"/>
            </a:lvl5pPr>
            <a:lvl6pPr marL="1606792" indent="0">
              <a:buNone/>
              <a:defRPr sz="600"/>
            </a:lvl6pPr>
            <a:lvl7pPr marL="1928148" indent="0">
              <a:buNone/>
              <a:defRPr sz="600"/>
            </a:lvl7pPr>
            <a:lvl8pPr marL="2249508" indent="0">
              <a:buNone/>
              <a:defRPr sz="600"/>
            </a:lvl8pPr>
            <a:lvl9pPr marL="2570867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0817" y="383977"/>
            <a:ext cx="1928813" cy="55810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4378" y="383977"/>
            <a:ext cx="5679281" cy="55810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982E9C4-0731-044F-950E-8723E5DF0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8"/>
            <a:ext cx="6400354" cy="1752451"/>
          </a:xfrm>
          <a:prstGeom prst="rect">
            <a:avLst/>
          </a:prstGeom>
        </p:spPr>
        <p:txBody>
          <a:bodyPr vert="horz" lIns="64284" tIns="32143" rIns="64284" bIns="32143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8" indent="0" algn="ctr">
              <a:buNone/>
              <a:defRPr/>
            </a:lvl3pPr>
            <a:lvl4pPr marL="964272" indent="0" algn="ctr">
              <a:buNone/>
              <a:defRPr/>
            </a:lvl4pPr>
            <a:lvl5pPr marL="1285695" indent="0" algn="ctr">
              <a:buNone/>
              <a:defRPr/>
            </a:lvl5pPr>
            <a:lvl6pPr marL="1607120" indent="0" algn="ctr">
              <a:buNone/>
              <a:defRPr/>
            </a:lvl6pPr>
            <a:lvl7pPr marL="1928544" indent="0" algn="ctr">
              <a:buNone/>
              <a:defRPr/>
            </a:lvl7pPr>
            <a:lvl8pPr marL="2249968" indent="0" algn="ctr">
              <a:buNone/>
              <a:defRPr/>
            </a:lvl8pPr>
            <a:lvl9pPr marL="257139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47"/>
            <a:ext cx="8228707" cy="4525119"/>
          </a:xfrm>
          <a:prstGeom prst="rect">
            <a:avLst/>
          </a:prstGeom>
        </p:spPr>
        <p:txBody>
          <a:bodyPr vert="horz" lIns="64284" tIns="32143" rIns="64284" bIns="321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  <a:prstGeom prst="rect">
            <a:avLst/>
          </a:prstGeom>
        </p:spPr>
        <p:txBody>
          <a:bodyPr vert="horz" lIns="64284" tIns="32143" rIns="64284" bIns="32143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8" indent="0">
              <a:buNone/>
              <a:defRPr sz="1100"/>
            </a:lvl3pPr>
            <a:lvl4pPr marL="964272" indent="0">
              <a:buNone/>
              <a:defRPr sz="1000"/>
            </a:lvl4pPr>
            <a:lvl5pPr marL="1285695" indent="0">
              <a:buNone/>
              <a:defRPr sz="1000"/>
            </a:lvl5pPr>
            <a:lvl6pPr marL="1607120" indent="0">
              <a:buNone/>
              <a:defRPr sz="1000"/>
            </a:lvl6pPr>
            <a:lvl7pPr marL="1928544" indent="0">
              <a:buNone/>
              <a:defRPr sz="1000"/>
            </a:lvl7pPr>
            <a:lvl8pPr marL="2249968" indent="0">
              <a:buNone/>
              <a:defRPr sz="1000"/>
            </a:lvl8pPr>
            <a:lvl9pPr marL="257139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8" y="1600647"/>
            <a:ext cx="4060775" cy="4525119"/>
          </a:xfrm>
          <a:prstGeom prst="rect">
            <a:avLst/>
          </a:prstGeom>
        </p:spPr>
        <p:txBody>
          <a:bodyPr vert="horz" lIns="64284" tIns="32143" rIns="64284" bIns="3214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47"/>
            <a:ext cx="4060775" cy="4525119"/>
          </a:xfrm>
          <a:prstGeom prst="rect">
            <a:avLst/>
          </a:prstGeom>
        </p:spPr>
        <p:txBody>
          <a:bodyPr vert="horz" lIns="64284" tIns="32143" rIns="64284" bIns="3214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84" tIns="32143" rIns="64284" bIns="32143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8" indent="0">
              <a:buNone/>
              <a:defRPr sz="1300" b="1"/>
            </a:lvl3pPr>
            <a:lvl4pPr marL="964272" indent="0">
              <a:buNone/>
              <a:defRPr sz="1100" b="1"/>
            </a:lvl4pPr>
            <a:lvl5pPr marL="1285695" indent="0">
              <a:buNone/>
              <a:defRPr sz="1100" b="1"/>
            </a:lvl5pPr>
            <a:lvl6pPr marL="1607120" indent="0">
              <a:buNone/>
              <a:defRPr sz="1100" b="1"/>
            </a:lvl6pPr>
            <a:lvl7pPr marL="1928544" indent="0">
              <a:buNone/>
              <a:defRPr sz="1100" b="1"/>
            </a:lvl7pPr>
            <a:lvl8pPr marL="2249968" indent="0">
              <a:buNone/>
              <a:defRPr sz="1100" b="1"/>
            </a:lvl8pPr>
            <a:lvl9pPr marL="257139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84" tIns="32143" rIns="64284" bIns="3214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9"/>
          </a:xfrm>
          <a:prstGeom prst="rect">
            <a:avLst/>
          </a:prstGeom>
        </p:spPr>
        <p:txBody>
          <a:bodyPr vert="horz" lIns="64284" tIns="32143" rIns="64284" bIns="32143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8" indent="0">
              <a:buNone/>
              <a:defRPr sz="1300" b="1"/>
            </a:lvl3pPr>
            <a:lvl4pPr marL="964272" indent="0">
              <a:buNone/>
              <a:defRPr sz="1100" b="1"/>
            </a:lvl4pPr>
            <a:lvl5pPr marL="1285695" indent="0">
              <a:buNone/>
              <a:defRPr sz="1100" b="1"/>
            </a:lvl5pPr>
            <a:lvl6pPr marL="1607120" indent="0">
              <a:buNone/>
              <a:defRPr sz="1100" b="1"/>
            </a:lvl6pPr>
            <a:lvl7pPr marL="1928544" indent="0">
              <a:buNone/>
              <a:defRPr sz="1100" b="1"/>
            </a:lvl7pPr>
            <a:lvl8pPr marL="2249968" indent="0">
              <a:buNone/>
              <a:defRPr sz="1100" b="1"/>
            </a:lvl8pPr>
            <a:lvl9pPr marL="257139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7"/>
          </a:xfrm>
          <a:prstGeom prst="rect">
            <a:avLst/>
          </a:prstGeom>
        </p:spPr>
        <p:txBody>
          <a:bodyPr vert="horz" lIns="64284" tIns="32143" rIns="64284" bIns="32143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  <a:prstGeom prst="rect">
            <a:avLst/>
          </a:prstGeom>
        </p:spPr>
        <p:txBody>
          <a:bodyPr vert="horz" lIns="64284" tIns="32143" rIns="64284" bIns="32143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8" y="1435449"/>
            <a:ext cx="3008189" cy="4690318"/>
          </a:xfrm>
          <a:prstGeom prst="rect">
            <a:avLst/>
          </a:prstGeom>
        </p:spPr>
        <p:txBody>
          <a:bodyPr vert="horz" lIns="64284" tIns="32143" rIns="64284" bIns="32143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8" indent="0">
              <a:buNone/>
              <a:defRPr sz="700"/>
            </a:lvl3pPr>
            <a:lvl4pPr marL="964272" indent="0">
              <a:buNone/>
              <a:defRPr sz="600"/>
            </a:lvl4pPr>
            <a:lvl5pPr marL="1285695" indent="0">
              <a:buNone/>
              <a:defRPr sz="600"/>
            </a:lvl5pPr>
            <a:lvl6pPr marL="1607120" indent="0">
              <a:buNone/>
              <a:defRPr sz="600"/>
            </a:lvl6pPr>
            <a:lvl7pPr marL="1928544" indent="0">
              <a:buNone/>
              <a:defRPr sz="600"/>
            </a:lvl7pPr>
            <a:lvl8pPr marL="2249968" indent="0">
              <a:buNone/>
              <a:defRPr sz="600"/>
            </a:lvl8pPr>
            <a:lvl9pPr marL="257139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6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6" y="612801"/>
            <a:ext cx="5486177" cy="4114354"/>
          </a:xfrm>
          <a:prstGeom prst="rect">
            <a:avLst/>
          </a:prstGeom>
        </p:spPr>
        <p:txBody>
          <a:bodyPr vert="horz" lIns="64284" tIns="32143" rIns="64284" bIns="32143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8" indent="0">
              <a:buNone/>
              <a:defRPr sz="1700"/>
            </a:lvl3pPr>
            <a:lvl4pPr marL="964272" indent="0">
              <a:buNone/>
              <a:defRPr sz="1400"/>
            </a:lvl4pPr>
            <a:lvl5pPr marL="1285695" indent="0">
              <a:buNone/>
              <a:defRPr sz="1400"/>
            </a:lvl5pPr>
            <a:lvl6pPr marL="1607120" indent="0">
              <a:buNone/>
              <a:defRPr sz="1400"/>
            </a:lvl6pPr>
            <a:lvl7pPr marL="1928544" indent="0">
              <a:buNone/>
              <a:defRPr sz="1400"/>
            </a:lvl7pPr>
            <a:lvl8pPr marL="2249968" indent="0">
              <a:buNone/>
              <a:defRPr sz="1400"/>
            </a:lvl8pPr>
            <a:lvl9pPr marL="2571393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6" y="5367859"/>
            <a:ext cx="5486177" cy="804788"/>
          </a:xfrm>
          <a:prstGeom prst="rect">
            <a:avLst/>
          </a:prstGeom>
        </p:spPr>
        <p:txBody>
          <a:bodyPr vert="horz" lIns="64284" tIns="32143" rIns="64284" bIns="32143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8" indent="0">
              <a:buNone/>
              <a:defRPr sz="700"/>
            </a:lvl3pPr>
            <a:lvl4pPr marL="964272" indent="0">
              <a:buNone/>
              <a:defRPr sz="600"/>
            </a:lvl4pPr>
            <a:lvl5pPr marL="1285695" indent="0">
              <a:buNone/>
              <a:defRPr sz="600"/>
            </a:lvl5pPr>
            <a:lvl6pPr marL="1607120" indent="0">
              <a:buNone/>
              <a:defRPr sz="600"/>
            </a:lvl6pPr>
            <a:lvl7pPr marL="1928544" indent="0">
              <a:buNone/>
              <a:defRPr sz="600"/>
            </a:lvl7pPr>
            <a:lvl8pPr marL="2249968" indent="0">
              <a:buNone/>
              <a:defRPr sz="600"/>
            </a:lvl8pPr>
            <a:lvl9pPr marL="257139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47"/>
            <a:ext cx="8228707" cy="4525119"/>
          </a:xfrm>
          <a:prstGeom prst="rect">
            <a:avLst/>
          </a:prstGeom>
        </p:spPr>
        <p:txBody>
          <a:bodyPr vert="eaVert" lIns="64284" tIns="32143" rIns="64284" bIns="321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3F02139-EB43-8A4F-833A-BD4409ED0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383978"/>
            <a:ext cx="2057176" cy="57417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383978"/>
            <a:ext cx="6064374" cy="5741789"/>
          </a:xfrm>
          <a:prstGeom prst="rect">
            <a:avLst/>
          </a:prstGeom>
        </p:spPr>
        <p:txBody>
          <a:bodyPr vert="eaVert" lIns="64284" tIns="32143" rIns="64284" bIns="3214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5" y="2130849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4"/>
            <a:ext cx="6400354" cy="1752451"/>
          </a:xfrm>
          <a:prstGeom prst="rect">
            <a:avLst/>
          </a:prstGeom>
        </p:spPr>
        <p:txBody>
          <a:bodyPr vert="horz" lIns="64263" tIns="32131" rIns="64263" bIns="32131"/>
          <a:lstStyle>
            <a:lvl1pPr marL="0" indent="0" algn="ctr">
              <a:buNone/>
              <a:defRPr/>
            </a:lvl1pPr>
            <a:lvl2pPr marL="321324" indent="0" algn="ctr">
              <a:buNone/>
              <a:defRPr/>
            </a:lvl2pPr>
            <a:lvl3pPr marL="642650" indent="0" algn="ctr">
              <a:buNone/>
              <a:defRPr/>
            </a:lvl3pPr>
            <a:lvl4pPr marL="963975" indent="0" algn="ctr">
              <a:buNone/>
              <a:defRPr/>
            </a:lvl4pPr>
            <a:lvl5pPr marL="1285301" indent="0" algn="ctr">
              <a:buNone/>
              <a:defRPr/>
            </a:lvl5pPr>
            <a:lvl6pPr marL="1606627" indent="0" algn="ctr">
              <a:buNone/>
              <a:defRPr/>
            </a:lvl6pPr>
            <a:lvl7pPr marL="1927951" indent="0" algn="ctr">
              <a:buNone/>
              <a:defRPr/>
            </a:lvl7pPr>
            <a:lvl8pPr marL="2249278" indent="0" algn="ctr">
              <a:buNone/>
              <a:defRPr/>
            </a:lvl8pPr>
            <a:lvl9pPr marL="25706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8" y="1600654"/>
            <a:ext cx="8228707" cy="4525119"/>
          </a:xfrm>
          <a:prstGeom prst="rect">
            <a:avLst/>
          </a:prstGeom>
        </p:spPr>
        <p:txBody>
          <a:bodyPr vert="horz" lIns="64263" tIns="32131" rIns="64263" bIns="3213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3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4"/>
            <a:ext cx="7772176" cy="1500188"/>
          </a:xfrm>
          <a:prstGeom prst="rect">
            <a:avLst/>
          </a:prstGeom>
        </p:spPr>
        <p:txBody>
          <a:bodyPr vert="horz" lIns="64263" tIns="32131" rIns="64263" bIns="32131" anchor="b"/>
          <a:lstStyle>
            <a:lvl1pPr marL="0" indent="0">
              <a:buNone/>
              <a:defRPr sz="1400"/>
            </a:lvl1pPr>
            <a:lvl2pPr marL="321324" indent="0">
              <a:buNone/>
              <a:defRPr sz="1300"/>
            </a:lvl2pPr>
            <a:lvl3pPr marL="642650" indent="0">
              <a:buNone/>
              <a:defRPr sz="1100"/>
            </a:lvl3pPr>
            <a:lvl4pPr marL="963975" indent="0">
              <a:buNone/>
              <a:defRPr sz="1000"/>
            </a:lvl4pPr>
            <a:lvl5pPr marL="1285301" indent="0">
              <a:buNone/>
              <a:defRPr sz="1000"/>
            </a:lvl5pPr>
            <a:lvl6pPr marL="1606627" indent="0">
              <a:buNone/>
              <a:defRPr sz="1000"/>
            </a:lvl6pPr>
            <a:lvl7pPr marL="1927951" indent="0">
              <a:buNone/>
              <a:defRPr sz="1000"/>
            </a:lvl7pPr>
            <a:lvl8pPr marL="2249278" indent="0">
              <a:buNone/>
              <a:defRPr sz="1000"/>
            </a:lvl8pPr>
            <a:lvl9pPr marL="25706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649" y="1600654"/>
            <a:ext cx="4060775" cy="4525119"/>
          </a:xfrm>
          <a:prstGeom prst="rect">
            <a:avLst/>
          </a:prstGeom>
        </p:spPr>
        <p:txBody>
          <a:bodyPr vert="horz" lIns="64263" tIns="32131" rIns="64263" bIns="32131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9" y="1600654"/>
            <a:ext cx="4060775" cy="4525119"/>
          </a:xfrm>
          <a:prstGeom prst="rect">
            <a:avLst/>
          </a:prstGeom>
        </p:spPr>
        <p:txBody>
          <a:bodyPr vert="horz" lIns="64263" tIns="32131" rIns="64263" bIns="32131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8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2"/>
            <a:ext cx="4039568" cy="639589"/>
          </a:xfrm>
          <a:prstGeom prst="rect">
            <a:avLst/>
          </a:prstGeom>
        </p:spPr>
        <p:txBody>
          <a:bodyPr vert="horz" lIns="64263" tIns="32131" rIns="64263" bIns="32131"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0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1" indent="0">
              <a:buNone/>
              <a:defRPr sz="1100" b="1"/>
            </a:lvl5pPr>
            <a:lvl6pPr marL="1606627" indent="0">
              <a:buNone/>
              <a:defRPr sz="1100" b="1"/>
            </a:lvl6pPr>
            <a:lvl7pPr marL="1927951" indent="0">
              <a:buNone/>
              <a:defRPr sz="1100" b="1"/>
            </a:lvl7pPr>
            <a:lvl8pPr marL="2249278" indent="0">
              <a:buNone/>
              <a:defRPr sz="1100" b="1"/>
            </a:lvl8pPr>
            <a:lvl9pPr marL="257060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80"/>
            <a:ext cx="4039568" cy="3951387"/>
          </a:xfrm>
          <a:prstGeom prst="rect">
            <a:avLst/>
          </a:prstGeom>
        </p:spPr>
        <p:txBody>
          <a:bodyPr vert="horz" lIns="64263" tIns="32131" rIns="64263" bIns="32131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6" y="1534792"/>
            <a:ext cx="4041799" cy="639589"/>
          </a:xfrm>
          <a:prstGeom prst="rect">
            <a:avLst/>
          </a:prstGeom>
        </p:spPr>
        <p:txBody>
          <a:bodyPr vert="horz" lIns="64263" tIns="32131" rIns="64263" bIns="32131" anchor="b"/>
          <a:lstStyle>
            <a:lvl1pPr marL="0" indent="0">
              <a:buNone/>
              <a:defRPr sz="1700" b="1"/>
            </a:lvl1pPr>
            <a:lvl2pPr marL="321324" indent="0">
              <a:buNone/>
              <a:defRPr sz="1400" b="1"/>
            </a:lvl2pPr>
            <a:lvl3pPr marL="642650" indent="0">
              <a:buNone/>
              <a:defRPr sz="1300" b="1"/>
            </a:lvl3pPr>
            <a:lvl4pPr marL="963975" indent="0">
              <a:buNone/>
              <a:defRPr sz="1100" b="1"/>
            </a:lvl4pPr>
            <a:lvl5pPr marL="1285301" indent="0">
              <a:buNone/>
              <a:defRPr sz="1100" b="1"/>
            </a:lvl5pPr>
            <a:lvl6pPr marL="1606627" indent="0">
              <a:buNone/>
              <a:defRPr sz="1100" b="1"/>
            </a:lvl6pPr>
            <a:lvl7pPr marL="1927951" indent="0">
              <a:buNone/>
              <a:defRPr sz="1100" b="1"/>
            </a:lvl7pPr>
            <a:lvl8pPr marL="2249278" indent="0">
              <a:buNone/>
              <a:defRPr sz="1100" b="1"/>
            </a:lvl8pPr>
            <a:lvl9pPr marL="2570603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6" y="2174380"/>
            <a:ext cx="4041799" cy="3951387"/>
          </a:xfrm>
          <a:prstGeom prst="rect">
            <a:avLst/>
          </a:prstGeom>
        </p:spPr>
        <p:txBody>
          <a:bodyPr vert="horz" lIns="64263" tIns="32131" rIns="64263" bIns="32131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54" y="273480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63" tIns="32131" rIns="64263" bIns="32131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54" y="1435449"/>
            <a:ext cx="3008189" cy="4690318"/>
          </a:xfrm>
          <a:prstGeom prst="rect">
            <a:avLst/>
          </a:prstGeom>
        </p:spPr>
        <p:txBody>
          <a:bodyPr vert="horz" lIns="64263" tIns="32131" rIns="64263" bIns="32131"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0" indent="0">
              <a:buNone/>
              <a:defRPr sz="700"/>
            </a:lvl3pPr>
            <a:lvl4pPr marL="963975" indent="0">
              <a:buNone/>
              <a:defRPr sz="600"/>
            </a:lvl4pPr>
            <a:lvl5pPr marL="1285301" indent="0">
              <a:buNone/>
              <a:defRPr sz="600"/>
            </a:lvl5pPr>
            <a:lvl6pPr marL="1606627" indent="0">
              <a:buNone/>
              <a:defRPr sz="600"/>
            </a:lvl6pPr>
            <a:lvl7pPr marL="1927951" indent="0">
              <a:buNone/>
              <a:defRPr sz="600"/>
            </a:lvl7pPr>
            <a:lvl8pPr marL="2249278" indent="0">
              <a:buNone/>
              <a:defRPr sz="600"/>
            </a:lvl8pPr>
            <a:lvl9pPr marL="257060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42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42" y="612801"/>
            <a:ext cx="5486177" cy="4114354"/>
          </a:xfrm>
          <a:prstGeom prst="rect">
            <a:avLst/>
          </a:prstGeom>
        </p:spPr>
        <p:txBody>
          <a:bodyPr vert="horz" lIns="64263" tIns="32131" rIns="64263" bIns="32131"/>
          <a:lstStyle>
            <a:lvl1pPr marL="0" indent="0">
              <a:buNone/>
              <a:defRPr sz="2200"/>
            </a:lvl1pPr>
            <a:lvl2pPr marL="321324" indent="0">
              <a:buNone/>
              <a:defRPr sz="2000"/>
            </a:lvl2pPr>
            <a:lvl3pPr marL="642650" indent="0">
              <a:buNone/>
              <a:defRPr sz="1700"/>
            </a:lvl3pPr>
            <a:lvl4pPr marL="963975" indent="0">
              <a:buNone/>
              <a:defRPr sz="1400"/>
            </a:lvl4pPr>
            <a:lvl5pPr marL="1285301" indent="0">
              <a:buNone/>
              <a:defRPr sz="1400"/>
            </a:lvl5pPr>
            <a:lvl6pPr marL="1606627" indent="0">
              <a:buNone/>
              <a:defRPr sz="1400"/>
            </a:lvl6pPr>
            <a:lvl7pPr marL="1927951" indent="0">
              <a:buNone/>
              <a:defRPr sz="1400"/>
            </a:lvl7pPr>
            <a:lvl8pPr marL="2249278" indent="0">
              <a:buNone/>
              <a:defRPr sz="1400"/>
            </a:lvl8pPr>
            <a:lvl9pPr marL="2570603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42" y="5367860"/>
            <a:ext cx="5486177" cy="804788"/>
          </a:xfrm>
          <a:prstGeom prst="rect">
            <a:avLst/>
          </a:prstGeom>
        </p:spPr>
        <p:txBody>
          <a:bodyPr vert="horz" lIns="64263" tIns="32131" rIns="64263" bIns="32131"/>
          <a:lstStyle>
            <a:lvl1pPr marL="0" indent="0">
              <a:buNone/>
              <a:defRPr sz="1000"/>
            </a:lvl1pPr>
            <a:lvl2pPr marL="321324" indent="0">
              <a:buNone/>
              <a:defRPr sz="800"/>
            </a:lvl2pPr>
            <a:lvl3pPr marL="642650" indent="0">
              <a:buNone/>
              <a:defRPr sz="700"/>
            </a:lvl3pPr>
            <a:lvl4pPr marL="963975" indent="0">
              <a:buNone/>
              <a:defRPr sz="600"/>
            </a:lvl4pPr>
            <a:lvl5pPr marL="1285301" indent="0">
              <a:buNone/>
              <a:defRPr sz="600"/>
            </a:lvl5pPr>
            <a:lvl6pPr marL="1606627" indent="0">
              <a:buNone/>
              <a:defRPr sz="600"/>
            </a:lvl6pPr>
            <a:lvl7pPr marL="1927951" indent="0">
              <a:buNone/>
              <a:defRPr sz="600"/>
            </a:lvl7pPr>
            <a:lvl8pPr marL="2249278" indent="0">
              <a:buNone/>
              <a:defRPr sz="600"/>
            </a:lvl8pPr>
            <a:lvl9pPr marL="2570603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3989994-A74D-D048-BBED-771682718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8" y="1600654"/>
            <a:ext cx="8228707" cy="4525119"/>
          </a:xfrm>
          <a:prstGeom prst="rect">
            <a:avLst/>
          </a:prstGeom>
        </p:spPr>
        <p:txBody>
          <a:bodyPr vert="eaVert" lIns="64263" tIns="32131" rIns="64263" bIns="3213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177" y="383978"/>
            <a:ext cx="2057176" cy="57417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647" y="383978"/>
            <a:ext cx="6064374" cy="5741789"/>
          </a:xfrm>
          <a:prstGeom prst="rect">
            <a:avLst/>
          </a:prstGeom>
        </p:spPr>
        <p:txBody>
          <a:bodyPr vert="eaVert" lIns="64263" tIns="32131" rIns="64263" bIns="3213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260C2155-2E9D-C94F-959F-FB3BF0D1FC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AEE8484E-FA22-C44B-98A7-9BCCF1F021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46081814-F498-944B-AD89-322C68D68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1081870E-F682-BB4F-A845-21CBCE4C5E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9F57A0E0-643F-FF45-AAA9-79D283D6F4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3D44790F-01D6-8E48-8D09-490EF09432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CDA6ABC8-1B12-1E47-8469-09988770B3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FC9C6BE8-7856-954A-AE36-2BA4726822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888C1B5-ACA5-CB4E-989A-5E5E2DCB7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34C3BE63-0520-1D42-8F6B-8684850117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EB3ACA3A-5505-9948-8D15-0CD8F3C211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CF4081BA-16AA-0241-AF00-267AA294A1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164E2-6976-CA4A-B72F-52075E503A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7EB65-D860-2A4B-A06E-762A76921B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5EA90-801F-DC41-9B04-1C4F1A9E00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5E041-518E-4B48-AD74-07C095B54D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7F2A2-6572-7D46-B2AF-B6AFC44C98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4C101-FFCE-2947-8E0F-E6A35D67E9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4A019-384F-F04C-BA9E-FA07F15276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426FB8-6C4E-B74B-A78F-3B63889CA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30047-7817-A340-9D7A-27B2EB94D6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143B8-714E-5D41-9C32-ED99EF1597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34526-BAB2-0E46-BE63-64B75C1197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4" y="273629"/>
            <a:ext cx="2053440" cy="58426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4" y="273629"/>
            <a:ext cx="6022080" cy="58426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76DE3-3909-9C4C-9D8D-2899E3316E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40" indent="0" algn="ctr">
              <a:buNone/>
              <a:defRPr/>
            </a:lvl2pPr>
            <a:lvl3pPr marL="829280" indent="0" algn="ctr">
              <a:buNone/>
              <a:defRPr/>
            </a:lvl3pPr>
            <a:lvl4pPr marL="1243920" indent="0" algn="ctr">
              <a:buNone/>
              <a:defRPr/>
            </a:lvl4pPr>
            <a:lvl5pPr marL="1658560" indent="0" algn="ctr">
              <a:buNone/>
              <a:defRPr/>
            </a:lvl5pPr>
            <a:lvl6pPr marL="2073201" indent="0" algn="ctr">
              <a:buNone/>
              <a:defRPr/>
            </a:lvl6pPr>
            <a:lvl7pPr marL="2487841" indent="0" algn="ctr">
              <a:buNone/>
              <a:defRPr/>
            </a:lvl7pPr>
            <a:lvl8pPr marL="2902481" indent="0" algn="ctr">
              <a:buNone/>
              <a:defRPr/>
            </a:lvl8pPr>
            <a:lvl9pPr marL="331712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BC03C-158C-A441-9158-4792086BF8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959EF-FD18-A146-88A7-49305988C9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5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40" indent="0">
              <a:buNone/>
              <a:defRPr sz="1600"/>
            </a:lvl2pPr>
            <a:lvl3pPr marL="829280" indent="0">
              <a:buNone/>
              <a:defRPr sz="1500"/>
            </a:lvl3pPr>
            <a:lvl4pPr marL="1243920" indent="0">
              <a:buNone/>
              <a:defRPr sz="1300"/>
            </a:lvl4pPr>
            <a:lvl5pPr marL="1658560" indent="0">
              <a:buNone/>
              <a:defRPr sz="1300"/>
            </a:lvl5pPr>
            <a:lvl6pPr marL="2073201" indent="0">
              <a:buNone/>
              <a:defRPr sz="1300"/>
            </a:lvl6pPr>
            <a:lvl7pPr marL="2487841" indent="0">
              <a:buNone/>
              <a:defRPr sz="1300"/>
            </a:lvl7pPr>
            <a:lvl8pPr marL="2902481" indent="0">
              <a:buNone/>
              <a:defRPr sz="1300"/>
            </a:lvl8pPr>
            <a:lvl9pPr marL="3317121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133B1-D53D-B746-8F9B-3B3BCED5F0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A164E-65FE-5245-8834-5FECA16B43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2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40" indent="0">
              <a:buNone/>
              <a:defRPr sz="1800" b="1"/>
            </a:lvl2pPr>
            <a:lvl3pPr marL="829280" indent="0">
              <a:buNone/>
              <a:defRPr sz="1600" b="1"/>
            </a:lvl3pPr>
            <a:lvl4pPr marL="1243920" indent="0">
              <a:buNone/>
              <a:defRPr sz="1500" b="1"/>
            </a:lvl4pPr>
            <a:lvl5pPr marL="1658560" indent="0">
              <a:buNone/>
              <a:defRPr sz="1500" b="1"/>
            </a:lvl5pPr>
            <a:lvl6pPr marL="2073201" indent="0">
              <a:buNone/>
              <a:defRPr sz="1500" b="1"/>
            </a:lvl6pPr>
            <a:lvl7pPr marL="2487841" indent="0">
              <a:buNone/>
              <a:defRPr sz="1500" b="1"/>
            </a:lvl7pPr>
            <a:lvl8pPr marL="2902481" indent="0">
              <a:buNone/>
              <a:defRPr sz="1500" b="1"/>
            </a:lvl8pPr>
            <a:lvl9pPr marL="3317121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A4477-7309-1346-BEE2-778DF2E816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E847-78C5-1D40-9AED-A949EDC37A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9F1CB91-ED7D-4646-9E04-A65C8557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3B316-DD20-7F47-893D-E0B5080224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3" y="273631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3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8717F-9727-5A4A-AA54-7A9B4EC06D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3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3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40" indent="0">
              <a:buNone/>
              <a:defRPr sz="2500"/>
            </a:lvl2pPr>
            <a:lvl3pPr marL="829280" indent="0">
              <a:buNone/>
              <a:defRPr sz="2200"/>
            </a:lvl3pPr>
            <a:lvl4pPr marL="1243920" indent="0">
              <a:buNone/>
              <a:defRPr sz="1800"/>
            </a:lvl4pPr>
            <a:lvl5pPr marL="1658560" indent="0">
              <a:buNone/>
              <a:defRPr sz="1800"/>
            </a:lvl5pPr>
            <a:lvl6pPr marL="2073201" indent="0">
              <a:buNone/>
              <a:defRPr sz="1800"/>
            </a:lvl6pPr>
            <a:lvl7pPr marL="2487841" indent="0">
              <a:buNone/>
              <a:defRPr sz="1800"/>
            </a:lvl7pPr>
            <a:lvl8pPr marL="2902481" indent="0">
              <a:buNone/>
              <a:defRPr sz="1800"/>
            </a:lvl8pPr>
            <a:lvl9pPr marL="3317121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3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40" indent="0">
              <a:buNone/>
              <a:defRPr sz="1100"/>
            </a:lvl2pPr>
            <a:lvl3pPr marL="829280" indent="0">
              <a:buNone/>
              <a:defRPr sz="900"/>
            </a:lvl3pPr>
            <a:lvl4pPr marL="1243920" indent="0">
              <a:buNone/>
              <a:defRPr sz="800"/>
            </a:lvl4pPr>
            <a:lvl5pPr marL="1658560" indent="0">
              <a:buNone/>
              <a:defRPr sz="800"/>
            </a:lvl5pPr>
            <a:lvl6pPr marL="2073201" indent="0">
              <a:buNone/>
              <a:defRPr sz="800"/>
            </a:lvl6pPr>
            <a:lvl7pPr marL="2487841" indent="0">
              <a:buNone/>
              <a:defRPr sz="800"/>
            </a:lvl7pPr>
            <a:lvl8pPr marL="2902481" indent="0">
              <a:buNone/>
              <a:defRPr sz="800"/>
            </a:lvl8pPr>
            <a:lvl9pPr marL="3317121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B0EBC-27DA-174B-8A1E-E4B593B83C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439EA-386D-1B43-9D9F-0497BD980D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3" y="273629"/>
            <a:ext cx="2053440" cy="58426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3" y="273629"/>
            <a:ext cx="6022080" cy="58426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1CDBF-DA5A-CD43-B981-9D59AE6E7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F4019-00F5-7141-AA39-97C0CAD18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227B-171B-DC4B-A461-74375FCF3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E37A-CB34-0B48-B1CD-84ED1A2F9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53154-0E15-ED47-8242-7E4C19DC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6794-20BB-DF4E-A7FD-F22F61BB2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1" y="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E8977A6-EC7E-5A44-BBE6-EF9F9AE02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7FF64-FB6C-074F-A102-BE51EEEE0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B536A-88FA-314D-A790-CD9147430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C034B-0CC0-2943-A991-1DDBA1DF9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8B3CA-F3EC-4F49-A798-2F8E84836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3F16D-7F68-D74B-A631-F676C9C53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207CA-EE98-E44B-91B7-1522E45BEB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Peoples:  DOE-NSF Review 9 September, 2008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57A5E-6379-AF4F-8658-0882A98DF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98474" y="1311280"/>
            <a:ext cx="10429875" cy="5908675"/>
            <a:chOff x="-313" y="824"/>
            <a:chExt cx="6570" cy="3722"/>
          </a:xfrm>
        </p:grpSpPr>
        <p:sp>
          <p:nvSpPr>
            <p:cNvPr id="12072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751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9"/>
            <a:ext cx="7772400" cy="1736725"/>
          </a:xfrm>
        </p:spPr>
        <p:txBody>
          <a:bodyPr anchor="b" anchorCtr="1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751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07516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9DB3ADCD-520D-144E-BA63-61AC16182286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1207517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07518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83BB5A0-C10D-074D-800B-FEC069794D87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F4ACFE3-4F50-674B-A719-AFA5CCA97B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463D6C-0471-E54F-B625-F320F8977FA0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F93DE2-8145-C64D-A0D7-03B8B270F8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D66153-74CD-9148-9E19-1AE8B28BCF85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9"/>
            <a:ext cx="40386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9"/>
            <a:ext cx="40386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3B0630-6DA5-594E-B597-22F87CE322F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CFE6D3-511B-5641-B2DF-783BF3974727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9B9750-8D7E-DA4B-8800-9DED734804F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C8E3598-57B7-4B46-85A6-03AC25E61A43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FFED4C-05CC-7144-863F-5FAA420666C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9D5B3B-D8C0-3542-9CBC-5578FBEAF9B4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5C7B759-9032-544C-8EC0-FC50DEE67B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6920D9-47F1-2D4F-AF13-38646154244B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16B269-B734-2342-9FDD-2CEA59CE9DC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3001BF-3FE1-064D-AD03-637B8EFF045C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0FD04E6-0299-9545-9D82-AB098BC646A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0BCBF5F-5EC7-CC4F-B7CA-600B086BC03D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B697878-416C-D340-ADD3-808DFD67B1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3CEED3-86EC-924A-9424-54C5A7D72FD0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88917"/>
            <a:ext cx="2057400" cy="5945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7"/>
            <a:ext cx="6019800" cy="5945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84A9D3F-4649-E348-B0C4-D676A7F87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9C9AD-4B99-E442-8406-E54630BFF681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683" indent="0" algn="ctr">
              <a:buNone/>
              <a:defRPr/>
            </a:lvl2pPr>
            <a:lvl3pPr marL="829366" indent="0" algn="ctr">
              <a:buNone/>
              <a:defRPr/>
            </a:lvl3pPr>
            <a:lvl4pPr marL="1244049" indent="0" algn="ctr">
              <a:buNone/>
              <a:defRPr/>
            </a:lvl4pPr>
            <a:lvl5pPr marL="1658732" indent="0" algn="ctr">
              <a:buNone/>
              <a:defRPr/>
            </a:lvl5pPr>
            <a:lvl6pPr marL="2073416" indent="0" algn="ctr">
              <a:buNone/>
              <a:defRPr/>
            </a:lvl6pPr>
            <a:lvl7pPr marL="2488099" indent="0" algn="ctr">
              <a:buNone/>
              <a:defRPr/>
            </a:lvl7pPr>
            <a:lvl8pPr marL="2902782" indent="0" algn="ctr">
              <a:buNone/>
              <a:defRPr/>
            </a:lvl8pPr>
            <a:lvl9pPr marL="331746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292F05-A689-D346-A440-41ECEF2CA3C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E21DF6-AC1A-BD41-889E-92228AC1AE0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4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683" indent="0">
              <a:buNone/>
              <a:defRPr sz="1600"/>
            </a:lvl2pPr>
            <a:lvl3pPr marL="829366" indent="0">
              <a:buNone/>
              <a:defRPr sz="1500"/>
            </a:lvl3pPr>
            <a:lvl4pPr marL="1244049" indent="0">
              <a:buNone/>
              <a:defRPr sz="1300"/>
            </a:lvl4pPr>
            <a:lvl5pPr marL="1658732" indent="0">
              <a:buNone/>
              <a:defRPr sz="1300"/>
            </a:lvl5pPr>
            <a:lvl6pPr marL="2073416" indent="0">
              <a:buNone/>
              <a:defRPr sz="1300"/>
            </a:lvl6pPr>
            <a:lvl7pPr marL="2488099" indent="0">
              <a:buNone/>
              <a:defRPr sz="1300"/>
            </a:lvl7pPr>
            <a:lvl8pPr marL="2902782" indent="0">
              <a:buNone/>
              <a:defRPr sz="1300"/>
            </a:lvl8pPr>
            <a:lvl9pPr marL="331746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80141C-AAB7-7F4F-90EC-63BE30BED76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480" y="1604329"/>
            <a:ext cx="4037760" cy="45119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C83527F-14B8-E541-8077-4D18BE9DFD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1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683" indent="0">
              <a:buNone/>
              <a:defRPr sz="1800" b="1"/>
            </a:lvl2pPr>
            <a:lvl3pPr marL="829366" indent="0">
              <a:buNone/>
              <a:defRPr sz="1600" b="1"/>
            </a:lvl3pPr>
            <a:lvl4pPr marL="1244049" indent="0">
              <a:buNone/>
              <a:defRPr sz="1500" b="1"/>
            </a:lvl4pPr>
            <a:lvl5pPr marL="1658732" indent="0">
              <a:buNone/>
              <a:defRPr sz="1500" b="1"/>
            </a:lvl5pPr>
            <a:lvl6pPr marL="2073416" indent="0">
              <a:buNone/>
              <a:defRPr sz="1500" b="1"/>
            </a:lvl6pPr>
            <a:lvl7pPr marL="2488099" indent="0">
              <a:buNone/>
              <a:defRPr sz="1500" b="1"/>
            </a:lvl7pPr>
            <a:lvl8pPr marL="2902782" indent="0">
              <a:buNone/>
              <a:defRPr sz="1500" b="1"/>
            </a:lvl8pPr>
            <a:lvl9pPr marL="3317465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D35C1EE-5B39-BC4D-B644-48A95265814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7109ABA-9342-EE4C-8D22-4A3FEBD72BA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3B2F6F-A391-7645-B6E5-3C5FB02269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2" y="273630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2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330B4C8-A21A-DD41-A00D-44018383AAE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2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2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683" indent="0">
              <a:buNone/>
              <a:defRPr sz="2500"/>
            </a:lvl2pPr>
            <a:lvl3pPr marL="829366" indent="0">
              <a:buNone/>
              <a:defRPr sz="2200"/>
            </a:lvl3pPr>
            <a:lvl4pPr marL="1244049" indent="0">
              <a:buNone/>
              <a:defRPr sz="1800"/>
            </a:lvl4pPr>
            <a:lvl5pPr marL="1658732" indent="0">
              <a:buNone/>
              <a:defRPr sz="1800"/>
            </a:lvl5pPr>
            <a:lvl6pPr marL="2073416" indent="0">
              <a:buNone/>
              <a:defRPr sz="1800"/>
            </a:lvl6pPr>
            <a:lvl7pPr marL="2488099" indent="0">
              <a:buNone/>
              <a:defRPr sz="1800"/>
            </a:lvl7pPr>
            <a:lvl8pPr marL="2902782" indent="0">
              <a:buNone/>
              <a:defRPr sz="1800"/>
            </a:lvl8pPr>
            <a:lvl9pPr marL="331746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2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683" indent="0">
              <a:buNone/>
              <a:defRPr sz="1100"/>
            </a:lvl2pPr>
            <a:lvl3pPr marL="829366" indent="0">
              <a:buNone/>
              <a:defRPr sz="900"/>
            </a:lvl3pPr>
            <a:lvl4pPr marL="1244049" indent="0">
              <a:buNone/>
              <a:defRPr sz="800"/>
            </a:lvl4pPr>
            <a:lvl5pPr marL="1658732" indent="0">
              <a:buNone/>
              <a:defRPr sz="800"/>
            </a:lvl5pPr>
            <a:lvl6pPr marL="2073416" indent="0">
              <a:buNone/>
              <a:defRPr sz="800"/>
            </a:lvl6pPr>
            <a:lvl7pPr marL="2488099" indent="0">
              <a:buNone/>
              <a:defRPr sz="800"/>
            </a:lvl7pPr>
            <a:lvl8pPr marL="2902782" indent="0">
              <a:buNone/>
              <a:defRPr sz="800"/>
            </a:lvl8pPr>
            <a:lvl9pPr marL="331746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95EA98-242B-084F-81B9-7949913F497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B30EF5-A4F3-804D-8EA5-82BBAEEEC06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802" y="273629"/>
            <a:ext cx="2053440" cy="584269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2" y="273629"/>
            <a:ext cx="6022080" cy="584269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609A4A8-8E70-E049-9CB7-2932DD7716F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7" indent="0" algn="ctr">
              <a:buNone/>
              <a:defRPr/>
            </a:lvl3pPr>
            <a:lvl4pPr marL="1371178" indent="0" algn="ctr">
              <a:buNone/>
              <a:defRPr/>
            </a:lvl4pPr>
            <a:lvl5pPr marL="1828236" indent="0" algn="ctr">
              <a:buNone/>
              <a:defRPr/>
            </a:lvl5pPr>
            <a:lvl6pPr marL="2285295" indent="0" algn="ctr">
              <a:buNone/>
              <a:defRPr/>
            </a:lvl6pPr>
            <a:lvl7pPr marL="2742356" indent="0" algn="ctr">
              <a:buNone/>
              <a:defRPr/>
            </a:lvl7pPr>
            <a:lvl8pPr marL="3199412" indent="0" algn="ctr">
              <a:buNone/>
              <a:defRPr/>
            </a:lvl8pPr>
            <a:lvl9pPr marL="36564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515" y="1906593"/>
            <a:ext cx="3825875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06593"/>
            <a:ext cx="3827462" cy="4319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6215" y="568325"/>
            <a:ext cx="1951037" cy="565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1513" y="568325"/>
            <a:ext cx="5702300" cy="565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98474" y="1311275"/>
            <a:ext cx="10429875" cy="5908675"/>
            <a:chOff x="-313" y="824"/>
            <a:chExt cx="6570" cy="3722"/>
          </a:xfrm>
        </p:grpSpPr>
        <p:sp>
          <p:nvSpPr>
            <p:cNvPr id="1207299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0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1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2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3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4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5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6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7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8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09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0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1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2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3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4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5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6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7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8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19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0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1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2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3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4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5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6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7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8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29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30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07331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2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3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4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5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6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7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8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39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0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1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2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3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4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5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6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7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8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49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0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1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2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3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4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5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6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7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8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59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0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1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2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3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4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5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6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7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8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69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0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1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2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3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4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5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6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7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8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79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0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1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2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3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4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5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6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7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8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89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0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1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2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3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4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5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6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7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8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399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0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1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2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3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4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5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6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7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8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09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0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1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2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3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4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5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6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7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8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19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0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1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2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3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4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5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6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7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8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29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0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1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2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3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4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5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6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7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8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39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0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1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2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3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4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5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6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7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8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49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0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1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2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3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4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5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6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7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8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59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0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1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2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3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4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5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6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7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8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69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0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1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2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3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4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5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6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7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8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79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0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1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2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3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4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5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6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7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8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89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0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1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2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3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4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5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6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7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8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499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0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1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2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3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4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5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6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7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8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09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0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1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2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513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07514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6"/>
            <a:ext cx="7772400" cy="1736725"/>
          </a:xfrm>
        </p:spPr>
        <p:txBody>
          <a:bodyPr anchor="b" anchorCtr="1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07515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07516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08C9DE90-18C1-8540-95FD-0F494C4C72A5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1207517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207518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D04655E-70B5-4941-BCDC-2C3EA50A7D2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74DDD5-BCC4-364C-B04E-6AA305DE602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89142A-CF17-1C41-BBA4-CBFDCC1FDEDE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839191-F3CB-8E46-A32D-B26879368A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E40B56-2F71-E94E-BBF9-CFF20324FC20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81076"/>
            <a:ext cx="40386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6"/>
            <a:ext cx="40386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3262F30-F4EC-9442-ABF1-8A81A0ECF54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E7040D-E122-3941-9CFD-ACF5F8EE2574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7ACA53-B3C0-404A-A264-C0CFCA4956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40B3C4-5721-174C-873F-96277D68AE49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88EF27-685B-0F4B-B996-C0EC06FFC45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BF02D1C-9B80-7B40-8A4B-E241DD44ADCD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A1E783-7DBA-D340-948B-584EAFD620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6A5FED7-F5AF-704A-A6AD-477D89CC9440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419A3F-F8B4-0A44-A5BA-D98CD5B6F0D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00CE41-4942-DC4A-817F-80E1EBC07A95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2C6493-231E-0A41-904A-E219B9CB919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425C71A-1146-174C-BA2B-6662C2F49216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65D4AF-F20E-C24F-A6DB-0A5CE68784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60C707-6F4D-5B4D-85EB-3080B43AF509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188913"/>
            <a:ext cx="2057400" cy="5945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45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83707F5-3078-1745-AFA1-0D8190F68B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773303A-714F-4545-B6F8-E5B03E472067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7" indent="0" algn="ctr">
              <a:buNone/>
              <a:defRPr/>
            </a:lvl3pPr>
            <a:lvl4pPr marL="1371178" indent="0" algn="ctr">
              <a:buNone/>
              <a:defRPr/>
            </a:lvl4pPr>
            <a:lvl5pPr marL="1828236" indent="0" algn="ctr">
              <a:buNone/>
              <a:defRPr/>
            </a:lvl5pPr>
            <a:lvl6pPr marL="2285295" indent="0" algn="ctr">
              <a:buNone/>
              <a:defRPr/>
            </a:lvl6pPr>
            <a:lvl7pPr marL="2742356" indent="0" algn="ctr">
              <a:buNone/>
              <a:defRPr/>
            </a:lvl7pPr>
            <a:lvl8pPr marL="3199412" indent="0" algn="ctr">
              <a:buNone/>
              <a:defRPr/>
            </a:lvl8pPr>
            <a:lvl9pPr marL="36564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9A663E52-2F91-CC4F-9667-3BF5137FF4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727D8CB6-38EB-2D4E-B6E5-B2A2D0DCC1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D39DA707-077F-6849-9036-51777F1400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D05607C7-7713-D843-85A3-04AD70E385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0B473273-413E-B148-BE40-F0876F8082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984960F9-D856-AD4F-A95D-C088ACA3BA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A2D1B358-9656-794F-952E-660C0F4978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451E0E38-0D05-E54C-8CDC-53E8140D03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1899C706-BD8F-DF4E-89FE-27C812613A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C928FE76-82C5-2A44-968A-4E2B9EFA66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EED5F018-C279-AC49-A148-FBC166EC1B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3" indent="0" algn="ctr">
              <a:buNone/>
              <a:defRPr/>
            </a:lvl2pPr>
            <a:lvl3pPr marL="914305" indent="0" algn="ctr">
              <a:buNone/>
              <a:defRPr/>
            </a:lvl3pPr>
            <a:lvl4pPr marL="1371458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5" indent="0" algn="ctr">
              <a:buNone/>
              <a:defRPr/>
            </a:lvl7pPr>
            <a:lvl8pPr marL="3200068" indent="0" algn="ctr">
              <a:buNone/>
              <a:defRPr/>
            </a:lvl8pPr>
            <a:lvl9pPr marL="36572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7066F33F-8F19-0349-82D9-F00487716A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D0BD2E7E-C66D-F242-986D-6356D8594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B9319245-307D-5C43-B525-B24101ECC5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BBD78775-0DE3-EC41-85C1-4C3797343A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5A3C4E3B-961A-2842-85BA-E688D7865D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C51CD315-7090-8C4B-90B1-8D35A9DE28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4C99117E-9CFA-084B-A100-00B95EFD65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38D88FF4-40E2-4D44-8AFF-58DB5156B7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A743DD57-DD1E-8B4D-8590-E7C3771094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D0574121-9FD7-1B41-A410-D620F00D5B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fld id="{4D063290-0C01-1141-B738-FA22F8D926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7" indent="0" algn="ctr">
              <a:buNone/>
              <a:defRPr/>
            </a:lvl3pPr>
            <a:lvl4pPr marL="1371178" indent="0" algn="ctr">
              <a:buNone/>
              <a:defRPr/>
            </a:lvl4pPr>
            <a:lvl5pPr marL="1828236" indent="0" algn="ctr">
              <a:buNone/>
              <a:defRPr/>
            </a:lvl5pPr>
            <a:lvl6pPr marL="2285295" indent="0" algn="ctr">
              <a:buNone/>
              <a:defRPr/>
            </a:lvl6pPr>
            <a:lvl7pPr marL="2742356" indent="0" algn="ctr">
              <a:buNone/>
              <a:defRPr/>
            </a:lvl7pPr>
            <a:lvl8pPr marL="3199412" indent="0" algn="ctr">
              <a:buNone/>
              <a:defRPr/>
            </a:lvl8pPr>
            <a:lvl9pPr marL="365647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CEA035D-B399-4146-A023-3DDA53DE89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AC04A2-0969-8F47-ABC7-109971085D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7" indent="0">
              <a:buNone/>
              <a:defRPr sz="1600"/>
            </a:lvl3pPr>
            <a:lvl4pPr marL="1371178" indent="0">
              <a:buNone/>
              <a:defRPr sz="1400"/>
            </a:lvl4pPr>
            <a:lvl5pPr marL="1828236" indent="0">
              <a:buNone/>
              <a:defRPr sz="1400"/>
            </a:lvl5pPr>
            <a:lvl6pPr marL="2285295" indent="0">
              <a:buNone/>
              <a:defRPr sz="1400"/>
            </a:lvl6pPr>
            <a:lvl7pPr marL="2742356" indent="0">
              <a:buNone/>
              <a:defRPr sz="1400"/>
            </a:lvl7pPr>
            <a:lvl8pPr marL="3199412" indent="0">
              <a:buNone/>
              <a:defRPr sz="1400"/>
            </a:lvl8pPr>
            <a:lvl9pPr marL="365647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6C6313-E287-0D46-B682-41BE626BC0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8BED759-4387-704E-9F63-7DBF769AB7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7" indent="0">
              <a:buNone/>
              <a:defRPr sz="1800" b="1"/>
            </a:lvl3pPr>
            <a:lvl4pPr marL="1371178" indent="0">
              <a:buNone/>
              <a:defRPr sz="1600" b="1"/>
            </a:lvl4pPr>
            <a:lvl5pPr marL="1828236" indent="0">
              <a:buNone/>
              <a:defRPr sz="1600" b="1"/>
            </a:lvl5pPr>
            <a:lvl6pPr marL="2285295" indent="0">
              <a:buNone/>
              <a:defRPr sz="1600" b="1"/>
            </a:lvl6pPr>
            <a:lvl7pPr marL="2742356" indent="0">
              <a:buNone/>
              <a:defRPr sz="1600" b="1"/>
            </a:lvl7pPr>
            <a:lvl8pPr marL="3199412" indent="0">
              <a:buNone/>
              <a:defRPr sz="1600" b="1"/>
            </a:lvl8pPr>
            <a:lvl9pPr marL="365647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6C9B56E-64E7-9949-A5F7-CAB806824B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762153-3D1C-2748-A911-24F26E34C6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D25275B-CDB4-B948-AB1A-703EB54852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73D114-3BA5-B349-8123-723100EE3A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7" indent="0">
              <a:buNone/>
              <a:defRPr sz="2400"/>
            </a:lvl3pPr>
            <a:lvl4pPr marL="1371178" indent="0">
              <a:buNone/>
              <a:defRPr sz="2000"/>
            </a:lvl4pPr>
            <a:lvl5pPr marL="1828236" indent="0">
              <a:buNone/>
              <a:defRPr sz="2000"/>
            </a:lvl5pPr>
            <a:lvl6pPr marL="2285295" indent="0">
              <a:buNone/>
              <a:defRPr sz="2000"/>
            </a:lvl6pPr>
            <a:lvl7pPr marL="2742356" indent="0">
              <a:buNone/>
              <a:defRPr sz="2000"/>
            </a:lvl7pPr>
            <a:lvl8pPr marL="3199412" indent="0">
              <a:buNone/>
              <a:defRPr sz="2000"/>
            </a:lvl8pPr>
            <a:lvl9pPr marL="365647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7" indent="0">
              <a:buNone/>
              <a:defRPr sz="1000"/>
            </a:lvl3pPr>
            <a:lvl4pPr marL="1371178" indent="0">
              <a:buNone/>
              <a:defRPr sz="900"/>
            </a:lvl4pPr>
            <a:lvl5pPr marL="1828236" indent="0">
              <a:buNone/>
              <a:defRPr sz="900"/>
            </a:lvl5pPr>
            <a:lvl6pPr marL="2285295" indent="0">
              <a:buNone/>
              <a:defRPr sz="900"/>
            </a:lvl6pPr>
            <a:lvl7pPr marL="2742356" indent="0">
              <a:buNone/>
              <a:defRPr sz="900"/>
            </a:lvl7pPr>
            <a:lvl8pPr marL="3199412" indent="0">
              <a:buNone/>
              <a:defRPr sz="900"/>
            </a:lvl8pPr>
            <a:lvl9pPr marL="365647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88E134-4F4B-A64B-95C3-6B60841E92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5.wmf"/><Relationship Id="rId4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4.wmf"/><Relationship Id="rId10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6.xml"/><Relationship Id="rId13" Type="http://schemas.openxmlformats.org/officeDocument/2006/relationships/image" Target="../media/image7.jpeg"/><Relationship Id="rId10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1.xml"/></Relationships>
</file>

<file path=ppt/slideMasters/_rels/slideMaster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7.xml"/><Relationship Id="rId13" Type="http://schemas.openxmlformats.org/officeDocument/2006/relationships/image" Target="../media/image7.jpeg"/><Relationship Id="rId10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2.xml"/></Relationships>
</file>

<file path=ppt/slideMasters/_rels/slideMaster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8.xml"/><Relationship Id="rId13" Type="http://schemas.openxmlformats.org/officeDocument/2006/relationships/image" Target="../media/image7.jpeg"/><Relationship Id="rId10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10.xml"/><Relationship Id="rId3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8.jpeg"/><Relationship Id="rId4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2.xml"/><Relationship Id="rId10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7.xml"/></Relationships>
</file>

<file path=ppt/slideMasters/_rels/slideMaster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.png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2"/>
        <a:buChar char="n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Line 6"/>
          <p:cNvSpPr>
            <a:spLocks noChangeShapeType="1"/>
          </p:cNvSpPr>
          <p:nvPr/>
        </p:nvSpPr>
        <p:spPr bwMode="auto">
          <a:xfrm flipH="1">
            <a:off x="-85723" y="6629400"/>
            <a:ext cx="9229725" cy="0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pic>
        <p:nvPicPr>
          <p:cNvPr id="1027" name="Picture 7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65300" y="6500818"/>
            <a:ext cx="5499100" cy="21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7505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0" tIns="44437" rIns="90460" bIns="444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193800"/>
            <a:ext cx="77597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60" tIns="44437" rIns="90460" bIns="444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5" y="914400"/>
            <a:ext cx="7724775" cy="0"/>
          </a:xfrm>
          <a:prstGeom prst="line">
            <a:avLst/>
          </a:prstGeom>
          <a:noFill/>
          <a:ln w="381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pic>
        <p:nvPicPr>
          <p:cNvPr id="1031" name="Picture 8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54939" y="195263"/>
            <a:ext cx="1270000" cy="80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59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117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178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236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795" indent="-342795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914117" indent="-450712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256914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599706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charset="0"/>
          <a:ea typeface="ＭＳ Ｐゴシック" charset="-128"/>
        </a:defRPr>
      </a:lvl4pPr>
      <a:lvl5pPr marL="2056767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2513826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970884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427944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885001" indent="-228528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31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19812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7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07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07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Times" pitchFamily="-106" charset="0"/>
              </a:defRPr>
            </a:lvl1pPr>
          </a:lstStyle>
          <a:p>
            <a:endParaRPr lang="en-US" sz="1400" dirty="0">
              <a:latin typeface="+mn-lt"/>
            </a:endParaRPr>
          </a:p>
          <a:p>
            <a:fld id="{526508DA-D012-5E4E-A96D-648B806BB046}" type="slidenum">
              <a:rPr lang="en-US"/>
              <a:pPr/>
              <a:t>‹#›</a:t>
            </a:fld>
            <a:endParaRPr lang="en-US" sz="14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5pPr>
      <a:lvl6pPr marL="45705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6pPr>
      <a:lvl7pPr marL="914117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7pPr>
      <a:lvl8pPr marL="1371178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8pPr>
      <a:lvl9pPr marL="1828236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9pPr>
    </p:titleStyle>
    <p:bodyStyle>
      <a:lvl1pPr marL="342795" indent="-34279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721" indent="-285662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rgbClr val="FFFF00"/>
          </a:solidFill>
          <a:latin typeface="+mn-lt"/>
          <a:ea typeface="ＭＳ Ｐゴシック" pitchFamily="-106" charset="-128"/>
        </a:defRPr>
      </a:lvl2pPr>
      <a:lvl3pPr marL="1142647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rgbClr val="009999"/>
          </a:solidFill>
          <a:latin typeface="+mn-lt"/>
          <a:ea typeface="ＭＳ Ｐゴシック" pitchFamily="-106" charset="-128"/>
        </a:defRPr>
      </a:lvl3pPr>
      <a:lvl4pPr marL="1599706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4pPr>
      <a:lvl5pPr marL="2056767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5pPr>
      <a:lvl6pPr marL="2513826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6pPr>
      <a:lvl7pPr marL="2970884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7pPr>
      <a:lvl8pPr marL="3427944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8pPr>
      <a:lvl9pPr marL="3885001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228600"/>
            <a:ext cx="716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1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12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553201"/>
            <a:ext cx="335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6" r:id="rId1"/>
    <p:sldLayoutId id="2147484537" r:id="rId2"/>
    <p:sldLayoutId id="2147484538" r:id="rId3"/>
    <p:sldLayoutId id="2147484539" r:id="rId4"/>
    <p:sldLayoutId id="2147484540" r:id="rId5"/>
    <p:sldLayoutId id="2147484541" r:id="rId6"/>
    <p:sldLayoutId id="2147484542" r:id="rId7"/>
    <p:sldLayoutId id="2147484543" r:id="rId8"/>
    <p:sldLayoutId id="2147484544" r:id="rId9"/>
    <p:sldLayoutId id="2147484545" r:id="rId10"/>
    <p:sldLayoutId id="21474845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6pPr>
      <a:lvl7pPr marL="914117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7pPr>
      <a:lvl8pPr marL="1371178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8pPr>
      <a:lvl9pPr marL="1828236" algn="ctr" rtl="0" fontAlgn="base">
        <a:spcBef>
          <a:spcPct val="0"/>
        </a:spcBef>
        <a:spcAft>
          <a:spcPct val="0"/>
        </a:spcAft>
        <a:defRPr sz="4400">
          <a:solidFill>
            <a:srgbClr val="800000"/>
          </a:solidFill>
          <a:latin typeface="Times New Roman" pitchFamily="-106" charset="0"/>
        </a:defRPr>
      </a:lvl9pPr>
    </p:titleStyle>
    <p:bodyStyle>
      <a:lvl1pPr marL="342795" indent="-34279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721" indent="-28566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2647" indent="-22852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9706" indent="-22852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6767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82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88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9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5001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F3B3D">
                <a:gamma/>
                <a:shade val="8823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7E81D"/>
                </a:solidFill>
                <a:latin typeface="+mn-lt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  <a:p>
            <a:fld id="{8F4805B5-DECD-3345-B2F1-6EFC1D37A4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>
              <a:solidFill>
                <a:srgbClr val="09E60A"/>
              </a:solidFill>
              <a:latin typeface="Times New Roman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1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1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1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F3B3D">
                <a:gamma/>
                <a:shade val="8823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7E81D"/>
                </a:solidFill>
                <a:latin typeface="+mn-lt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  <a:p>
            <a:fld id="{06F70739-0C60-8041-979D-6CADDB802F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rgbClr val="09E60A"/>
              </a:solidFill>
              <a:latin typeface="Times New Roman" pitchFamily="-109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0" r:id="rId1"/>
    <p:sldLayoutId id="2147484561" r:id="rId2"/>
    <p:sldLayoutId id="2147484562" r:id="rId3"/>
    <p:sldLayoutId id="2147484563" r:id="rId4"/>
    <p:sldLayoutId id="2147484564" r:id="rId5"/>
    <p:sldLayoutId id="2147484565" r:id="rId6"/>
    <p:sldLayoutId id="2147484566" r:id="rId7"/>
    <p:sldLayoutId id="2147484567" r:id="rId8"/>
    <p:sldLayoutId id="2147484568" r:id="rId9"/>
    <p:sldLayoutId id="2147484569" r:id="rId10"/>
    <p:sldLayoutId id="214748457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9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9" charset="-128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9" charset="-128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9" charset="-128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1" tIns="45697" rIns="91391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1" tIns="45697" rIns="91391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1" tIns="45697" rIns="91391" bIns="4569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0105DF7-9D00-124A-8D17-48CF6154D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1"/>
            <a:ext cx="18415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91" tIns="45697" rIns="91391" bIns="45697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4" r:id="rId1"/>
    <p:sldLayoutId id="2147484585" r:id="rId2"/>
    <p:sldLayoutId id="2147484586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696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927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9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857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277" indent="-341277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286" indent="-28413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1295" indent="-2269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8447" indent="-2269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5600" indent="-2269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3305" indent="-2284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70268" indent="-2284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7233" indent="-2284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4196" indent="-2284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7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4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7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1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8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5" algn="l" defTabSz="4569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383978"/>
            <a:ext cx="7715250" cy="1303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35705" bIns="3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6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376" y="1946677"/>
            <a:ext cx="3857625" cy="40183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05" tIns="35705" rIns="35705" bIns="3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6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6" charset="0"/>
              </a:rPr>
              <a:t>Second level</a:t>
            </a:r>
          </a:p>
          <a:p>
            <a:pPr lvl="2"/>
            <a:r>
              <a:rPr lang="en-US">
                <a:sym typeface="Cochin" pitchFamily="-106" charset="0"/>
              </a:rPr>
              <a:t>Third level</a:t>
            </a:r>
          </a:p>
          <a:p>
            <a:pPr lvl="3"/>
            <a:r>
              <a:rPr lang="en-US">
                <a:sym typeface="Cochin" pitchFamily="-106" charset="0"/>
              </a:rPr>
              <a:t>Fourth level</a:t>
            </a:r>
          </a:p>
          <a:p>
            <a:pPr lvl="4"/>
            <a:r>
              <a:rPr lang="en-US">
                <a:sym typeface="Cochin" pitchFamily="-106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+mj-lt"/>
          <a:ea typeface="+mj-ea"/>
          <a:cs typeface="+mj-cs"/>
          <a:sym typeface="Cochin" pitchFamily="-106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5pPr>
      <a:lvl6pPr marL="321357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6pPr>
      <a:lvl7pPr marL="642717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7pPr>
      <a:lvl8pPr marL="964074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8pPr>
      <a:lvl9pPr marL="1285431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9pPr>
    </p:titleStyle>
    <p:bodyStyle>
      <a:lvl1pPr marL="446333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1pPr>
      <a:lvl2pPr marL="946222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2pPr>
      <a:lvl3pPr marL="1258654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3pPr>
      <a:lvl4pPr marL="1571083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4pPr>
      <a:lvl5pPr marL="1883515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5pPr>
      <a:lvl6pPr marL="2204873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6pPr>
      <a:lvl7pPr marL="2526233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7pPr>
      <a:lvl8pPr marL="2847590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8pPr>
      <a:lvl9pPr marL="3168949" indent="-446333" algn="l" rtl="0" fontAlgn="base">
        <a:spcBef>
          <a:spcPts val="2671"/>
        </a:spcBef>
        <a:spcAft>
          <a:spcPct val="0"/>
        </a:spcAft>
        <a:buSzPct val="64000"/>
        <a:buFont typeface="Type Embellishments One LET" pitchFamily="-106" charset="0"/>
        <a:buChar char="n"/>
        <a:defRPr sz="23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9pPr>
    </p:bodyStyle>
    <p:otherStyle>
      <a:defPPr>
        <a:defRPr lang="en-US"/>
      </a:defPPr>
      <a:lvl1pPr marL="0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5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71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074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431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792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148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508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867" algn="l" defTabSz="3213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383978"/>
            <a:ext cx="7715250" cy="1303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5713" tIns="35713" rIns="35713" bIns="3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6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8" r:id="rId1"/>
    <p:sldLayoutId id="2147484609" r:id="rId2"/>
    <p:sldLayoutId id="2147484610" r:id="rId3"/>
    <p:sldLayoutId id="2147484611" r:id="rId4"/>
    <p:sldLayoutId id="2147484612" r:id="rId5"/>
    <p:sldLayoutId id="2147484613" r:id="rId6"/>
    <p:sldLayoutId id="2147484614" r:id="rId7"/>
    <p:sldLayoutId id="2147484615" r:id="rId8"/>
    <p:sldLayoutId id="2147484616" r:id="rId9"/>
    <p:sldLayoutId id="2147484617" r:id="rId10"/>
    <p:sldLayoutId id="214748461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+mj-lt"/>
          <a:ea typeface="+mj-ea"/>
          <a:cs typeface="+mj-cs"/>
          <a:sym typeface="Cochin" pitchFamily="-106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6pPr>
      <a:lvl7pPr marL="642848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7pPr>
      <a:lvl8pPr marL="964272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8pPr>
      <a:lvl9pPr marL="1285695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9pPr>
    </p:titleStyle>
    <p:bodyStyle>
      <a:lvl1pPr marL="446423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1pPr>
      <a:lvl2pPr marL="982129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2pPr>
      <a:lvl3pPr marL="1294625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3pPr>
      <a:lvl4pPr marL="1607120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4pPr>
      <a:lvl5pPr marL="1919616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5pPr>
      <a:lvl6pPr marL="2241040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6pPr>
      <a:lvl7pPr marL="2562463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7pPr>
      <a:lvl8pPr marL="2883888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8pPr>
      <a:lvl9pPr marL="3205311" indent="-446423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9pPr>
    </p:bodyStyle>
    <p:otherStyle>
      <a:defPPr>
        <a:defRPr lang="en-US"/>
      </a:defPPr>
      <a:lvl1pPr marL="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8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2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5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0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4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68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3" algn="l" defTabSz="3214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383978"/>
            <a:ext cx="7715250" cy="13037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38100" dist="50800" dir="3000029" algn="ctr" rotWithShape="0">
              <a:schemeClr val="bg2">
                <a:alpha val="79999"/>
              </a:schemeClr>
            </a:outerShdw>
          </a:effectLst>
        </p:spPr>
        <p:txBody>
          <a:bodyPr vert="horz" wrap="square" lIns="35702" tIns="35702" rIns="35702" bIns="3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6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0" r:id="rId1"/>
    <p:sldLayoutId id="2147484621" r:id="rId2"/>
    <p:sldLayoutId id="2147484622" r:id="rId3"/>
    <p:sldLayoutId id="2147484623" r:id="rId4"/>
    <p:sldLayoutId id="2147484624" r:id="rId5"/>
    <p:sldLayoutId id="2147484625" r:id="rId6"/>
    <p:sldLayoutId id="2147484626" r:id="rId7"/>
    <p:sldLayoutId id="2147484627" r:id="rId8"/>
    <p:sldLayoutId id="2147484628" r:id="rId9"/>
    <p:sldLayoutId id="2147484629" r:id="rId10"/>
    <p:sldLayoutId id="21474846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+mj-lt"/>
          <a:ea typeface="+mj-ea"/>
          <a:cs typeface="+mj-cs"/>
          <a:sym typeface="Cochin" pitchFamily="-106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5pPr>
      <a:lvl6pPr marL="321324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6pPr>
      <a:lvl7pPr marL="642650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7pPr>
      <a:lvl8pPr marL="963975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8pPr>
      <a:lvl9pPr marL="1285301" algn="ctr" rtl="0" fontAlgn="base">
        <a:spcBef>
          <a:spcPct val="0"/>
        </a:spcBef>
        <a:spcAft>
          <a:spcPct val="0"/>
        </a:spcAft>
        <a:defRPr sz="5900">
          <a:solidFill>
            <a:srgbClr val="3F3F3F"/>
          </a:solidFill>
          <a:latin typeface="Cochin" pitchFamily="-106" charset="0"/>
          <a:ea typeface="ヒラギノ明朝 Pro W6" pitchFamily="-106" charset="-128"/>
          <a:cs typeface="ヒラギノ明朝 Pro W6" pitchFamily="-106" charset="-128"/>
          <a:sym typeface="Cochin" pitchFamily="-106" charset="0"/>
        </a:defRPr>
      </a:lvl9pPr>
    </p:titleStyle>
    <p:bodyStyle>
      <a:lvl1pPr marL="446288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1pPr>
      <a:lvl2pPr marL="981828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2pPr>
      <a:lvl3pPr marL="1294227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3pPr>
      <a:lvl4pPr marL="1606627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4pPr>
      <a:lvl5pPr marL="1919027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5pPr>
      <a:lvl6pPr marL="2240350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6pPr>
      <a:lvl7pPr marL="2561678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7pPr>
      <a:lvl8pPr marL="2883004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8pPr>
      <a:lvl9pPr marL="3204328" indent="-446288" algn="l" rtl="0" fontAlgn="base">
        <a:spcBef>
          <a:spcPts val="2250"/>
        </a:spcBef>
        <a:spcAft>
          <a:spcPct val="0"/>
        </a:spcAft>
        <a:buSzPct val="64000"/>
        <a:buFont typeface="Type Embellishments One LET" pitchFamily="-106" charset="0"/>
        <a:buChar char="n"/>
        <a:defRPr sz="2700">
          <a:solidFill>
            <a:srgbClr val="3F3F3F"/>
          </a:solidFill>
          <a:latin typeface="+mn-lt"/>
          <a:ea typeface="+mn-ea"/>
          <a:cs typeface="+mn-cs"/>
          <a:sym typeface="Cochin" pitchFamily="-106" charset="0"/>
        </a:defRPr>
      </a:lvl9pPr>
    </p:bodyStyle>
    <p:otherStyle>
      <a:defPPr>
        <a:defRPr lang="en-US"/>
      </a:defPPr>
      <a:lvl1pPr marL="0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4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50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75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301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27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51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78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603" algn="l" defTabSz="32132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7E81D"/>
                </a:solidFill>
                <a:latin typeface="Times" pitchFamily="-110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  <a:p>
            <a:fld id="{37D17309-57CD-2F44-8DC9-2D5A6B735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rgbClr val="09E60A"/>
              </a:solidFill>
              <a:latin typeface="Times New Roman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2865" indent="-34286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873" indent="-2857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2882" indent="-22857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600034" indent="-22857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7187" indent="-22857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31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1981200"/>
            <a:ext cx="8077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7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1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chemeClr val="bg1"/>
                </a:solidFill>
                <a:latin typeface="+mn-lt"/>
                <a:ea typeface="Arial" pitchFamily="-106" charset="0"/>
                <a:cs typeface="Arial" pitchFamily="-106" charset="0"/>
                <a:sym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7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/>
                </a:solidFill>
                <a:latin typeface="+mn-lt"/>
                <a:ea typeface="Arial" pitchFamily="-106" charset="0"/>
                <a:cs typeface="Arial" pitchFamily="-106" charset="0"/>
                <a:sym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7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latin typeface="+mn-lt"/>
                <a:ea typeface="Arial" pitchFamily="-106" charset="0"/>
                <a:cs typeface="Arial" pitchFamily="-106" charset="0"/>
                <a:sym typeface="Arial" pitchFamily="-106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632738B-E2F7-194E-8594-B19DC603E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  <a:ea typeface="ＭＳ Ｐゴシック" pitchFamily="-65" charset="-128"/>
          <a:cs typeface="ＭＳ Ｐゴシック" pitchFamily="-65" charset="-128"/>
        </a:defRPr>
      </a:lvl5pPr>
      <a:lvl6pPr marL="457059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6pPr>
      <a:lvl7pPr marL="914117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7pPr>
      <a:lvl8pPr marL="1371178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8pPr>
      <a:lvl9pPr marL="1828236"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Times New Roman" pitchFamily="-106" charset="0"/>
        </a:defRPr>
      </a:lvl9pPr>
    </p:titleStyle>
    <p:bodyStyle>
      <a:lvl1pPr marL="342795" indent="-34279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8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721" indent="-285662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rgbClr val="FFFF00"/>
          </a:solidFill>
          <a:latin typeface="+mn-lt"/>
          <a:ea typeface="ＭＳ Ｐゴシック" pitchFamily="-106" charset="-128"/>
        </a:defRPr>
      </a:lvl2pPr>
      <a:lvl3pPr marL="1142647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400">
          <a:solidFill>
            <a:srgbClr val="009999"/>
          </a:solidFill>
          <a:latin typeface="+mn-lt"/>
          <a:ea typeface="ＭＳ Ｐゴシック" pitchFamily="-106" charset="-128"/>
        </a:defRPr>
      </a:lvl3pPr>
      <a:lvl4pPr marL="1599706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4pPr>
      <a:lvl5pPr marL="2056767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5pPr>
      <a:lvl6pPr marL="2513826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6pPr>
      <a:lvl7pPr marL="2970884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7pPr>
      <a:lvl8pPr marL="3427944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8pPr>
      <a:lvl9pPr marL="3885001" indent="-228528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rgbClr val="009999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3050"/>
            <a:ext cx="8213725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59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4963"/>
            <a:ext cx="8213725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69469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6"/>
            <a:ext cx="211455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5226"/>
            <a:ext cx="288448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5226"/>
            <a:ext cx="2116137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BA09529-413C-E849-99B7-DC5AB2E3EA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8" r:id="rId1"/>
    <p:sldLayoutId id="2147484669" r:id="rId2"/>
    <p:sldLayoutId id="2147484670" r:id="rId3"/>
    <p:sldLayoutId id="2147484671" r:id="rId4"/>
    <p:sldLayoutId id="2147484672" r:id="rId5"/>
    <p:sldLayoutId id="2147484673" r:id="rId6"/>
    <p:sldLayoutId id="2147484674" r:id="rId7"/>
    <p:sldLayoutId id="2147484675" r:id="rId8"/>
    <p:sldLayoutId id="2147484676" r:id="rId9"/>
    <p:sldLayoutId id="2147484677" r:id="rId10"/>
    <p:sldLayoutId id="2147484678" r:id="rId11"/>
  </p:sldLayoutIdLst>
  <p:txStyles>
    <p:titleStyle>
      <a:lvl1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2pPr>
      <a:lvl3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3pPr>
      <a:lvl4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4pPr>
      <a:lvl5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5pPr>
      <a:lvl6pPr marL="2280285" indent="-207299" algn="ctr" defTabSz="414597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6pPr>
      <a:lvl7pPr marL="2694882" indent="-207299" algn="ctr" defTabSz="414597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7pPr>
      <a:lvl8pPr marL="3109480" indent="-207299" algn="ctr" defTabSz="414597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8pPr>
      <a:lvl9pPr marL="3524075" indent="-207299" algn="ctr" defTabSz="414597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9pPr>
    </p:titleStyle>
    <p:bodyStyle>
      <a:lvl1pPr marL="309531" indent="-309531" algn="l" defTabSz="414295" rtl="0" eaLnBrk="0" fontAlgn="base" hangingPunct="0">
        <a:lnSpc>
          <a:spcPct val="81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-110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030" indent="-258736" algn="l" defTabSz="414295" rtl="0" eaLnBrk="0" fontAlgn="base" hangingPunct="0">
        <a:lnSpc>
          <a:spcPct val="81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-110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4943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-110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825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-110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5120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-110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285" indent="-207299" algn="l" defTabSz="414597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4882" indent="-207299" algn="l" defTabSz="414597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480" indent="-207299" algn="l" defTabSz="414597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075" indent="-207299" algn="l" defTabSz="414597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3050"/>
            <a:ext cx="8213725" cy="1131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82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4963"/>
            <a:ext cx="8213725" cy="451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6947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6"/>
            <a:ext cx="211455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5226"/>
            <a:ext cx="2884488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788" y="6245226"/>
            <a:ext cx="2116137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  <a:defRPr sz="1300">
                <a:solidFill>
                  <a:srgbClr val="000000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11A662A-D7C8-6441-84C9-CCE4E167A4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6" r:id="rId1"/>
    <p:sldLayoutId id="2147484797" r:id="rId2"/>
    <p:sldLayoutId id="2147484798" r:id="rId3"/>
    <p:sldLayoutId id="2147484799" r:id="rId4"/>
    <p:sldLayoutId id="2147484800" r:id="rId5"/>
    <p:sldLayoutId id="2147484801" r:id="rId6"/>
    <p:sldLayoutId id="2147484802" r:id="rId7"/>
    <p:sldLayoutId id="2147484803" r:id="rId8"/>
    <p:sldLayoutId id="2147484804" r:id="rId9"/>
    <p:sldLayoutId id="2147484805" r:id="rId10"/>
    <p:sldLayoutId id="2147484806" r:id="rId11"/>
  </p:sldLayoutIdLst>
  <p:txStyles>
    <p:titleStyle>
      <a:lvl1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2pPr>
      <a:lvl3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3pPr>
      <a:lvl4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4pPr>
      <a:lvl5pPr algn="ctr" defTabSz="414295" rtl="0" eaLnBrk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5pPr>
      <a:lvl6pPr marL="2280522" indent="-207320" algn="ctr" defTabSz="41464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6pPr>
      <a:lvl7pPr marL="2695161" indent="-207320" algn="ctr" defTabSz="41464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7pPr>
      <a:lvl8pPr marL="3109802" indent="-207320" algn="ctr" defTabSz="41464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8pPr>
      <a:lvl9pPr marL="3524441" indent="-207320" algn="ctr" defTabSz="414640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0" charset="0"/>
        <a:defRPr sz="4000">
          <a:solidFill>
            <a:srgbClr val="000000"/>
          </a:solidFill>
          <a:latin typeface="Arial" pitchFamily="-110" charset="0"/>
          <a:ea typeface="DejaVu Sans" charset="0"/>
          <a:cs typeface="DejaVu Sans" charset="0"/>
        </a:defRPr>
      </a:lvl9pPr>
    </p:titleStyle>
    <p:bodyStyle>
      <a:lvl1pPr marL="309531" indent="-309531" algn="l" defTabSz="414295" rtl="0" eaLnBrk="0" fontAlgn="base" hangingPunct="0">
        <a:lnSpc>
          <a:spcPct val="81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-110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030" indent="-258736" algn="l" defTabSz="414295" rtl="0" eaLnBrk="0" fontAlgn="base" hangingPunct="0">
        <a:lnSpc>
          <a:spcPct val="81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-110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530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-110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825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-110" charset="0"/>
        <a:defRPr>
          <a:solidFill>
            <a:srgbClr val="000000"/>
          </a:solidFill>
          <a:latin typeface="+mn-lt"/>
          <a:ea typeface="+mn-ea"/>
          <a:cs typeface="+mn-cs"/>
        </a:defRPr>
      </a:lvl4pPr>
      <a:lvl5pPr marL="1865120" indent="-206353" algn="l" defTabSz="414295" rtl="0" eaLnBrk="0" fontAlgn="base" hangingPunct="0">
        <a:lnSpc>
          <a:spcPct val="81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-110" charset="0"/>
        <a:defRPr>
          <a:solidFill>
            <a:srgbClr val="000000"/>
          </a:solidFill>
          <a:latin typeface="+mn-lt"/>
          <a:ea typeface="+mn-ea"/>
          <a:cs typeface="+mn-cs"/>
        </a:defRPr>
      </a:lvl5pPr>
      <a:lvl6pPr marL="2280522" indent="-207320" algn="l" defTabSz="414640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161" indent="-207320" algn="l" defTabSz="414640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802" indent="-207320" algn="l" defTabSz="414640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441" indent="-207320" algn="l" defTabSz="414640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0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4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28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92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560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20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84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48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121" algn="l" defTabSz="41464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381750"/>
            <a:ext cx="8077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Josh Frieman:  Madrid Collaboration Meeting, May 2010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0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0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2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0" y="63976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2" tIns="45666" rIns="91332" bIns="45666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32" tIns="45666" rIns="91332" bIns="45666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fld id="{AA674A41-3311-234A-B3D5-1AAA80EC17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8" r:id="rId1"/>
    <p:sldLayoutId id="2147484809" r:id="rId2"/>
    <p:sldLayoutId id="2147484810" r:id="rId3"/>
    <p:sldLayoutId id="2147484811" r:id="rId4"/>
    <p:sldLayoutId id="2147484812" r:id="rId5"/>
    <p:sldLayoutId id="2147484813" r:id="rId6"/>
    <p:sldLayoutId id="2147484814" r:id="rId7"/>
    <p:sldLayoutId id="2147484815" r:id="rId8"/>
    <p:sldLayoutId id="2147484816" r:id="rId9"/>
    <p:sldLayoutId id="2147484817" r:id="rId10"/>
    <p:sldLayoutId id="2147484818" r:id="rId11"/>
    <p:sldLayoutId id="2147484819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4D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49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831EDF3-8D3B-E04C-8A02-1FA783C4FDF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0649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14F05F9F-CE84-A541-918D-6E89683F4C91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120649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0649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9"/>
            <a:ext cx="8229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0649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4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6pPr>
      <a:lvl7pPr marL="914117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7pPr>
      <a:lvl8pPr marL="1371178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8pPr>
      <a:lvl9pPr marL="182823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9pPr>
    </p:titleStyle>
    <p:bodyStyle>
      <a:lvl1pPr marL="342795" indent="-34279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721" indent="-285662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106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2pPr>
      <a:lvl3pPr marL="1142647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3pPr>
      <a:lvl4pPr marL="1599706" indent="-228528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106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4pPr>
      <a:lvl5pPr marL="2056767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5pPr>
      <a:lvl6pPr marL="2513826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6pPr>
      <a:lvl7pPr marL="2970884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7pPr>
      <a:lvl8pPr marL="3427944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8pPr>
      <a:lvl9pPr marL="3885001" indent="-228528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06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0"/>
            <a:ext cx="8213760" cy="1130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3760" cy="4511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6948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5938"/>
            <a:ext cx="211536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  <a:defRPr sz="13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2" y="6245938"/>
            <a:ext cx="288432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  <a:defRPr sz="13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5938"/>
            <a:ext cx="2115360" cy="4579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0000"/>
              </a:lnSpc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  <a:defRPr sz="13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fld id="{2CFC9E95-B7C6-DD47-B64C-E5370D4634A8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</p:sldLayoutIdLst>
  <p:txStyles>
    <p:titleStyle>
      <a:lvl1pPr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860" indent="-259178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2pPr>
      <a:lvl3pPr marL="1036707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3pPr>
      <a:lvl4pPr marL="1451391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4pPr>
      <a:lvl5pPr marL="1866074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5pPr>
      <a:lvl6pPr marL="2280758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6pPr>
      <a:lvl7pPr marL="2695440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7pPr>
      <a:lvl8pPr marL="3110124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8pPr>
      <a:lvl9pPr marL="3524806" indent="-207341" algn="ctr" defTabSz="414683" rtl="0" fontAlgn="base" hangingPunct="0">
        <a:lnSpc>
          <a:spcPct val="8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0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9pPr>
    </p:titleStyle>
    <p:bodyStyle>
      <a:lvl1pPr marL="311013" indent="-311013" algn="l" defTabSz="414683" rtl="0" fontAlgn="base" hangingPunct="0">
        <a:lnSpc>
          <a:spcPct val="81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-111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860" indent="-259178" algn="l" defTabSz="414683" rtl="0" fontAlgn="base" hangingPunct="0">
        <a:lnSpc>
          <a:spcPct val="81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-111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707" indent="-207341" algn="l" defTabSz="414683" rtl="0" fontAlgn="base" hangingPunct="0">
        <a:lnSpc>
          <a:spcPct val="81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-111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391" indent="-207341" algn="l" defTabSz="414683" rtl="0" fontAlgn="base" hangingPunct="0">
        <a:lnSpc>
          <a:spcPct val="81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6074" indent="-207341" algn="l" defTabSz="414683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758" indent="-207341" algn="l" defTabSz="414683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440" indent="-207341" algn="l" defTabSz="414683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124" indent="-207341" algn="l" defTabSz="414683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806" indent="-207341" algn="l" defTabSz="414683" rtl="0" fontAlgn="base" hangingPunct="0">
        <a:lnSpc>
          <a:spcPct val="81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-111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683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366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9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732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416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099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782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465" algn="l" defTabSz="41468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F3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8" y="568325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8" y="1906593"/>
            <a:ext cx="78057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780" name="Rectangle 12"/>
          <p:cNvSpPr>
            <a:spLocks/>
          </p:cNvSpPr>
          <p:nvPr userDrawn="1"/>
        </p:nvSpPr>
        <p:spPr bwMode="auto">
          <a:xfrm>
            <a:off x="3665539" y="6553205"/>
            <a:ext cx="184663" cy="308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rgbClr val="09E60A"/>
              </a:solidFill>
              <a:latin typeface="Times New Roman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</p:sldLayoutIdLst>
  <p:txStyles>
    <p:titleStyle>
      <a:lvl1pPr marL="130611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+mj-lt"/>
          <a:ea typeface="+mj-ea"/>
          <a:cs typeface="+mj-cs"/>
        </a:defRPr>
      </a:lvl1pPr>
      <a:lvl2pPr marL="130611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2pPr>
      <a:lvl3pPr marL="130611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3pPr>
      <a:lvl4pPr marL="130611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4pPr>
      <a:lvl5pPr marL="130611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5pPr>
      <a:lvl6pPr marL="1763170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6pPr>
      <a:lvl7pPr marL="2220227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7pPr>
      <a:lvl8pPr marL="2677288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8pPr>
      <a:lvl9pPr marL="3134344" algn="l" defTabSz="407862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4000">
          <a:solidFill>
            <a:srgbClr val="F3FF1D"/>
          </a:solidFill>
          <a:latin typeface="Times New Roman" pitchFamily="-106" charset="0"/>
        </a:defRPr>
      </a:lvl9pPr>
    </p:titleStyle>
    <p:bodyStyle>
      <a:lvl1pPr marL="391992" indent="-293597" algn="l" defTabSz="407862" rtl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StarSymbol" charset="2"/>
        <a:buChar char="●"/>
        <a:defRPr sz="2900">
          <a:solidFill>
            <a:schemeClr val="bg1"/>
          </a:solidFill>
          <a:latin typeface="+mn-lt"/>
          <a:ea typeface="+mn-ea"/>
          <a:cs typeface="+mn-cs"/>
        </a:defRPr>
      </a:lvl1pPr>
      <a:lvl2pPr marL="782396" indent="-260268" algn="l" defTabSz="407862" rtl="0" fontAlgn="base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75000"/>
        <a:buFont typeface="StarSymbol" charset="2"/>
        <a:buChar char="–"/>
        <a:defRPr sz="2500">
          <a:solidFill>
            <a:schemeClr val="bg1"/>
          </a:solidFill>
          <a:latin typeface="+mn-lt"/>
          <a:ea typeface="+mn-ea"/>
          <a:cs typeface="+mn-cs"/>
        </a:defRPr>
      </a:lvl2pPr>
      <a:lvl3pPr marL="1174388" indent="-195202" algn="l" defTabSz="407862" rtl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StarSymbol" charset="2"/>
        <a:buChar char="●"/>
        <a:defRPr sz="2200">
          <a:solidFill>
            <a:schemeClr val="bg1"/>
          </a:solidFill>
          <a:latin typeface="+mn-lt"/>
          <a:ea typeface="+mn-ea"/>
          <a:cs typeface="+mn-cs"/>
        </a:defRPr>
      </a:lvl3pPr>
      <a:lvl4pPr marL="1566380" indent="-195202" algn="l" defTabSz="407862" rtl="0" fontAlgn="base" hangingPunct="0">
        <a:lnSpc>
          <a:spcPct val="93000"/>
        </a:lnSpc>
        <a:spcBef>
          <a:spcPct val="0"/>
        </a:spcBef>
        <a:spcAft>
          <a:spcPts val="513"/>
        </a:spcAft>
        <a:buClr>
          <a:srgbClr val="000000"/>
        </a:buClr>
        <a:buSzPct val="75000"/>
        <a:buFont typeface="StarSymbol" charset="2"/>
        <a:buChar char="–"/>
        <a:defRPr>
          <a:solidFill>
            <a:schemeClr val="bg1"/>
          </a:solidFill>
          <a:latin typeface="+mn-lt"/>
          <a:ea typeface="+mn-ea"/>
          <a:cs typeface="+mn-cs"/>
        </a:defRPr>
      </a:lvl4pPr>
      <a:lvl5pPr marL="1958372" indent="-196790" algn="l" defTabSz="407862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5pPr>
      <a:lvl6pPr marL="2415430" indent="-196790" algn="l" defTabSz="407862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6pPr>
      <a:lvl7pPr marL="2872489" indent="-196790" algn="l" defTabSz="407862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7pPr>
      <a:lvl8pPr marL="3329549" indent="-196790" algn="l" defTabSz="407862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8pPr>
      <a:lvl9pPr marL="3786606" indent="-196790" algn="l" defTabSz="407862" rtl="0" fontAlgn="base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45000"/>
        <a:buFont typeface="StarSymbol" charset="2"/>
        <a:buChar char="●"/>
        <a:defRPr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4D4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490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6F1ECF5-CB55-694A-83E1-D6A504D3F1A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06491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63F4279-8F6F-134F-BD26-A25FC8EE5B87}" type="datetime1">
              <a:rPr lang="en-US"/>
              <a:pPr/>
              <a:t>11/4/10</a:t>
            </a:fld>
            <a:endParaRPr lang="en-US"/>
          </a:p>
        </p:txBody>
      </p:sp>
      <p:sp>
        <p:nvSpPr>
          <p:cNvPr id="1206492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06493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6"/>
            <a:ext cx="8229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06494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4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111" charset="2"/>
        <a:buChar char="n"/>
        <a:defRPr sz="2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111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Blip>
          <a:blip r:embed="rId13"/>
        </a:buBlip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F3B3D">
                <a:gamma/>
                <a:shade val="8823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7E81D"/>
                </a:solidFill>
                <a:latin typeface="+mn-lt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  <a:p>
            <a:fld id="{A9AB2E58-0F02-F249-8D35-042A6D9B145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1" y="6553205"/>
            <a:ext cx="184663" cy="308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rgbClr val="09E60A"/>
              </a:solidFill>
              <a:latin typeface="Times New Roman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5pPr>
      <a:lvl6pPr marL="457059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4117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117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823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2795" indent="-34279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721" indent="-28566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2647" indent="-22852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9706" indent="-22852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6767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382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7088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79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5001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3F3B3D"/>
            </a:gs>
            <a:gs pos="100000">
              <a:srgbClr val="3F3B3D">
                <a:gamma/>
                <a:shade val="8823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17E81D"/>
                </a:solidFill>
                <a:latin typeface="+mn-lt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  <a:p>
            <a:fld id="{6E85AAAF-0EB5-AE4A-8137-3036559818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endParaRPr lang="en-US" sz="1400" dirty="0">
              <a:solidFill>
                <a:srgbClr val="09E60A"/>
              </a:solidFill>
              <a:latin typeface="Times New Roman" pitchFamily="-111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5pPr>
      <a:lvl6pPr marL="45715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30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45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6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11" charset="-128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11" charset="-128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11" charset="-128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1" tIns="45706" rIns="91411" bIns="4570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5B173D2-4EE6-B343-AF86-2DFEC64E6B1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2" name="Picture 8" descr="ud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6000" contrast="36000"/>
            <a:alphaModFix amt="46000"/>
          </a:blip>
          <a:srcRect t="3668" r="30769" b="3322"/>
          <a:stretch>
            <a:fillRect/>
          </a:stretch>
        </p:blipFill>
        <p:spPr bwMode="auto">
          <a:xfrm>
            <a:off x="0" y="228600"/>
            <a:ext cx="228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udf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6000" contrast="36000"/>
            <a:alphaModFix amt="46000"/>
          </a:blip>
          <a:srcRect r="8629" b="52475"/>
          <a:stretch>
            <a:fillRect/>
          </a:stretch>
        </p:blipFill>
        <p:spPr bwMode="auto">
          <a:xfrm>
            <a:off x="0" y="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 descr="udf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6000" contrast="36000"/>
            <a:alphaModFix amt="46000"/>
          </a:blip>
          <a:srcRect r="8629" b="52475"/>
          <a:stretch>
            <a:fillRect/>
          </a:stretch>
        </p:blipFill>
        <p:spPr bwMode="auto">
          <a:xfrm>
            <a:off x="0" y="6629401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 descr="udf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6000" contrast="36000"/>
            <a:alphaModFix amt="46000"/>
          </a:blip>
          <a:srcRect t="3668" r="30769" b="3322"/>
          <a:stretch>
            <a:fillRect/>
          </a:stretch>
        </p:blipFill>
        <p:spPr bwMode="auto">
          <a:xfrm>
            <a:off x="8924925" y="228600"/>
            <a:ext cx="228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  <p:sldLayoutId id="2147484498" r:id="rId12"/>
  </p:sldLayoutIdLst>
  <p:transition>
    <p:randomBar/>
  </p:transition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5pPr>
      <a:lvl6pPr marL="457059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6pPr>
      <a:lvl7pPr marL="914117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7pPr>
      <a:lvl8pPr marL="137117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8pPr>
      <a:lvl9pPr marL="182823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</a:defRPr>
      </a:lvl9pPr>
    </p:titleStyle>
    <p:bodyStyle>
      <a:lvl1pPr marL="342795" indent="-34279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21" indent="-285662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9706" indent="-228528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6767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3826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088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7944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001" indent="-22852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7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8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5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5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3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3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12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4" Type="http://schemas.openxmlformats.org/officeDocument/2006/relationships/image" Target="../media/image38.jpeg"/><Relationship Id="rId10" Type="http://schemas.openxmlformats.org/officeDocument/2006/relationships/image" Target="../media/image44.jpeg"/><Relationship Id="rId5" Type="http://schemas.openxmlformats.org/officeDocument/2006/relationships/image" Target="../media/image39.jpeg"/><Relationship Id="rId7" Type="http://schemas.openxmlformats.org/officeDocument/2006/relationships/image" Target="../media/image41.jpeg"/><Relationship Id="rId11" Type="http://schemas.openxmlformats.org/officeDocument/2006/relationships/image" Target="../media/image45.jpeg"/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18.xml"/><Relationship Id="rId9" Type="http://schemas.openxmlformats.org/officeDocument/2006/relationships/image" Target="../media/image43.jpeg"/><Relationship Id="rId3" Type="http://schemas.openxmlformats.org/officeDocument/2006/relationships/image" Target="../media/image37.png"/><Relationship Id="rId6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5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3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Relationship Id="rId6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4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5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0.xml"/><Relationship Id="rId3" Type="http://schemas.openxmlformats.org/officeDocument/2006/relationships/notesSlide" Target="../notesSlides/notesSlide22.xml"/><Relationship Id="rId5" Type="http://schemas.openxmlformats.org/officeDocument/2006/relationships/oleObject" Target="../embeddings/Microsoft_Equation2.bin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image" Target="../media/image59.tiff"/><Relationship Id="rId4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58.xml"/><Relationship Id="rId3" Type="http://schemas.openxmlformats.org/officeDocument/2006/relationships/notesSlide" Target="../notesSlides/notesSlide23.xml"/><Relationship Id="rId5" Type="http://schemas.openxmlformats.org/officeDocument/2006/relationships/oleObject" Target="../embeddings/Microsoft_Equation4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15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6.xml"/><Relationship Id="rId3" Type="http://schemas.openxmlformats.org/officeDocument/2006/relationships/notesSlide" Target="../notesSlides/notesSlide25.xml"/><Relationship Id="rId5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Relationship Id="rId5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7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7.png"/><Relationship Id="rId1" Type="http://schemas.openxmlformats.org/officeDocument/2006/relationships/slideLayout" Target="../slideLayouts/slideLayout181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19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png"/><Relationship Id="rId1" Type="http://schemas.openxmlformats.org/officeDocument/2006/relationships/slideLayout" Target="../slideLayouts/slideLayout20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20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2.png"/><Relationship Id="rId1" Type="http://schemas.openxmlformats.org/officeDocument/2006/relationships/slideLayout" Target="../slideLayouts/slideLayout203.xml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6.bin"/><Relationship Id="rId4" Type="http://schemas.openxmlformats.org/officeDocument/2006/relationships/image" Target="../media/image7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9.xml"/><Relationship Id="rId3" Type="http://schemas.openxmlformats.org/officeDocument/2006/relationships/notesSlide" Target="../notesSlides/notesSlide32.xml"/><Relationship Id="rId5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3" Type="http://schemas.openxmlformats.org/officeDocument/2006/relationships/image" Target="../media/image77.tiff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Relationship Id="rId6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120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7" Type="http://schemas.openxmlformats.org/officeDocument/2006/relationships/oleObject" Target="../embeddings/Microsoft_Equation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0.xml"/><Relationship Id="rId9" Type="http://schemas.openxmlformats.org/officeDocument/2006/relationships/oleObject" Target="../embeddings/Microsoft_Equation9.bin"/><Relationship Id="rId3" Type="http://schemas.openxmlformats.org/officeDocument/2006/relationships/notesSlide" Target="../notesSlides/notesSlide35.xml"/><Relationship Id="rId6" Type="http://schemas.openxmlformats.org/officeDocument/2006/relationships/oleObject" Target="../embeddings/Microsoft_Equation7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7" Type="http://schemas.openxmlformats.org/officeDocument/2006/relationships/oleObject" Target="../embeddings/Microsoft_Equation12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0.xml"/><Relationship Id="rId9" Type="http://schemas.openxmlformats.org/officeDocument/2006/relationships/image" Target="../media/image90.png"/><Relationship Id="rId3" Type="http://schemas.openxmlformats.org/officeDocument/2006/relationships/notesSlide" Target="../notesSlides/notesSlide36.xml"/><Relationship Id="rId6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91.png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3.png"/><Relationship Id="rId1" Type="http://schemas.openxmlformats.org/officeDocument/2006/relationships/slideLayout" Target="../slideLayouts/slideLayout20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0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5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5.jpeg"/><Relationship Id="rId5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13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9.png"/><Relationship Id="rId1" Type="http://schemas.openxmlformats.org/officeDocument/2006/relationships/slideLayout" Target="../slideLayouts/slideLayout137.xml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2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3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0.png"/><Relationship Id="rId5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3.png"/><Relationship Id="rId1" Type="http://schemas.openxmlformats.org/officeDocument/2006/relationships/slideLayout" Target="../slideLayouts/slideLayout2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3" Type="http://schemas.openxmlformats.org/officeDocument/2006/relationships/image" Target="../media/image109.tiff"/><Relationship Id="rId1" Type="http://schemas.openxmlformats.org/officeDocument/2006/relationships/slideLayout" Target="../slideLayouts/slideLayout2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eg"/><Relationship Id="rId1" Type="http://schemas.openxmlformats.org/officeDocument/2006/relationships/slideLayout" Target="../slideLayouts/slideLayout5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3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7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tiff"/><Relationship Id="rId3" Type="http://schemas.openxmlformats.org/officeDocument/2006/relationships/image" Target="../media/image114.tiff"/><Relationship Id="rId1" Type="http://schemas.openxmlformats.org/officeDocument/2006/relationships/slideLayout" Target="../slideLayouts/slideLayout7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7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8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8178" name="Picture 2" descr="background1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-1651000" y="-1143000"/>
            <a:ext cx="23368000" cy="23368000"/>
          </a:xfrm>
          <a:prstGeom prst="rect">
            <a:avLst/>
          </a:prstGeom>
          <a:noFill/>
        </p:spPr>
      </p:pic>
      <p:sp>
        <p:nvSpPr>
          <p:cNvPr id="2098179" name="Text Box 3"/>
          <p:cNvSpPr txBox="1">
            <a:spLocks noChangeArrowheads="1"/>
          </p:cNvSpPr>
          <p:nvPr/>
        </p:nvSpPr>
        <p:spPr bwMode="auto">
          <a:xfrm>
            <a:off x="177257" y="685800"/>
            <a:ext cx="8873644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tx2"/>
                </a:solidFill>
                <a:latin typeface="Times New Roman" charset="0"/>
              </a:rPr>
              <a:t>Science of the Dark Energy Survey</a:t>
            </a:r>
            <a:endParaRPr lang="en-US" sz="4800" dirty="0">
              <a:solidFill>
                <a:schemeClr val="tx2"/>
              </a:solidFill>
              <a:latin typeface="Times New Roman" charset="0"/>
            </a:endParaRPr>
          </a:p>
        </p:txBody>
      </p:sp>
      <p:sp>
        <p:nvSpPr>
          <p:cNvPr id="2098180" name="Text Box 4"/>
          <p:cNvSpPr txBox="1">
            <a:spLocks noChangeArrowheads="1"/>
          </p:cNvSpPr>
          <p:nvPr/>
        </p:nvSpPr>
        <p:spPr bwMode="auto">
          <a:xfrm>
            <a:off x="602419" y="2819400"/>
            <a:ext cx="7531178" cy="34163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charset="0"/>
              </a:rPr>
              <a:t>Josh Frieman</a:t>
            </a:r>
          </a:p>
          <a:p>
            <a:pPr algn="ctr"/>
            <a:endParaRPr lang="en-US" sz="3600" dirty="0">
              <a:solidFill>
                <a:schemeClr val="tx1"/>
              </a:solidFill>
              <a:latin typeface="Times New Roman" charset="0"/>
            </a:endParaRPr>
          </a:p>
          <a:p>
            <a:pPr algn="ctr"/>
            <a:r>
              <a:rPr lang="en-US" sz="3600" dirty="0" err="1">
                <a:solidFill>
                  <a:schemeClr val="tx2"/>
                </a:solidFill>
                <a:latin typeface="Times New Roman" charset="0"/>
              </a:rPr>
              <a:t>Fermilab</a:t>
            </a:r>
            <a:r>
              <a:rPr lang="en-US" sz="3600" dirty="0">
                <a:solidFill>
                  <a:schemeClr val="tx2"/>
                </a:solidFill>
                <a:latin typeface="Times New Roman" charset="0"/>
              </a:rPr>
              <a:t> and the University of </a:t>
            </a:r>
            <a:r>
              <a:rPr lang="en-US" sz="3600" dirty="0" smtClean="0">
                <a:solidFill>
                  <a:schemeClr val="tx2"/>
                </a:solidFill>
                <a:latin typeface="Times New Roman" charset="0"/>
              </a:rPr>
              <a:t>Chicago</a:t>
            </a:r>
          </a:p>
          <a:p>
            <a:pPr algn="ctr"/>
            <a:endParaRPr lang="en-US" sz="3600" dirty="0" smtClean="0">
              <a:solidFill>
                <a:schemeClr val="tx2"/>
              </a:solidFill>
              <a:latin typeface="Times New Roman" charset="0"/>
            </a:endParaRP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charset="0"/>
              </a:rPr>
              <a:t>Astronomy 41100</a:t>
            </a:r>
          </a:p>
          <a:p>
            <a:pPr algn="ctr"/>
            <a:r>
              <a:rPr lang="en-US" sz="3600" dirty="0" smtClean="0">
                <a:solidFill>
                  <a:schemeClr val="tx2"/>
                </a:solidFill>
                <a:latin typeface="Times New Roman" charset="0"/>
              </a:rPr>
              <a:t>Lecture 3, Oct. 29, 2010</a:t>
            </a:r>
            <a:endParaRPr lang="en-US" sz="3600" dirty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1" y="381000"/>
            <a:ext cx="7772400" cy="1143000"/>
          </a:xfrm>
        </p:spPr>
        <p:txBody>
          <a:bodyPr/>
          <a:lstStyle/>
          <a:p>
            <a:r>
              <a:rPr lang="en-US" dirty="0"/>
              <a:t>Higher-</a:t>
            </a:r>
            <a:r>
              <a:rPr lang="en-US" dirty="0" err="1"/>
              <a:t>z</a:t>
            </a:r>
            <a:r>
              <a:rPr lang="en-US" dirty="0"/>
              <a:t> </a:t>
            </a:r>
            <a:r>
              <a:rPr lang="en-US" dirty="0" err="1"/>
              <a:t>SNe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from ACS</a:t>
            </a:r>
          </a:p>
        </p:txBody>
      </p:sp>
      <p:pic>
        <p:nvPicPr>
          <p:cNvPr id="307203" name="Picture 3" descr="print-1"/>
          <p:cNvPicPr>
            <a:picLocks noChangeAspect="1" noChangeArrowheads="1"/>
          </p:cNvPicPr>
          <p:nvPr/>
        </p:nvPicPr>
        <p:blipFill>
          <a:blip r:embed="rId3"/>
          <a:srcRect l="9319" t="25414" r="9354" b="23325"/>
          <a:stretch>
            <a:fillRect/>
          </a:stretch>
        </p:blipFill>
        <p:spPr bwMode="auto">
          <a:xfrm>
            <a:off x="0" y="1524002"/>
            <a:ext cx="8915400" cy="4495800"/>
          </a:xfrm>
          <a:prstGeom prst="rect">
            <a:avLst/>
          </a:prstGeom>
          <a:noFill/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517529" y="1647828"/>
            <a:ext cx="90967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Z=1.39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5699130" y="1647828"/>
            <a:ext cx="90967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Z=1.23</a:t>
            </a: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2135191" y="1611871"/>
            <a:ext cx="90967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Z=0.46</a:t>
            </a: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3962402" y="1611871"/>
            <a:ext cx="90967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Z=0.52</a:t>
            </a: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7239001" y="1611871"/>
            <a:ext cx="909678" cy="36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Z=1.03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1800" y="6172204"/>
            <a:ext cx="5445024" cy="46163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50 </a:t>
            </a:r>
            <a:r>
              <a:rPr lang="en-US" sz="2400" dirty="0" err="1" smtClean="0">
                <a:solidFill>
                  <a:schemeClr val="tx1"/>
                </a:solidFill>
              </a:rPr>
              <a:t>SNe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Ia</a:t>
            </a:r>
            <a:r>
              <a:rPr lang="en-US" sz="2400" dirty="0" smtClean="0">
                <a:solidFill>
                  <a:schemeClr val="tx1"/>
                </a:solidFill>
              </a:rPr>
              <a:t>, 25 at </a:t>
            </a:r>
            <a:r>
              <a:rPr lang="en-US" sz="2400" dirty="0" err="1" smtClean="0">
                <a:solidFill>
                  <a:schemeClr val="tx1"/>
                </a:solidFill>
              </a:rPr>
              <a:t>z</a:t>
            </a:r>
            <a:r>
              <a:rPr lang="en-US" sz="2400" dirty="0" smtClean="0">
                <a:solidFill>
                  <a:schemeClr val="tx1"/>
                </a:solidFill>
              </a:rPr>
              <a:t>&gt;1                </a:t>
            </a:r>
            <a:r>
              <a:rPr lang="en-US" dirty="0" err="1" smtClean="0">
                <a:solidFill>
                  <a:schemeClr val="tx1"/>
                </a:solidFill>
              </a:rPr>
              <a:t>Riess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etal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ubinUnionHubblediagram_noSN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9" y="787400"/>
            <a:ext cx="8215312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169989" y="-33333"/>
            <a:ext cx="6978650" cy="914401"/>
          </a:xfrm>
        </p:spPr>
        <p:txBody>
          <a:bodyPr/>
          <a:lstStyle/>
          <a:p>
            <a:pPr algn="l"/>
            <a:r>
              <a:rPr lang="en-US" sz="2400" b="0" dirty="0"/>
              <a:t>Supernova Cosmology Project</a:t>
            </a:r>
            <a:br>
              <a:rPr lang="en-US" sz="2400" b="0" dirty="0"/>
            </a:br>
            <a:r>
              <a:rPr lang="en-US" sz="2400" b="0" dirty="0"/>
              <a:t>SN </a:t>
            </a:r>
            <a:r>
              <a:rPr lang="en-US" sz="2400" b="0" dirty="0" err="1"/>
              <a:t>Ia</a:t>
            </a:r>
            <a:r>
              <a:rPr lang="en-US" sz="2400" b="0" dirty="0"/>
              <a:t> Union Compilation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11425" y="4483103"/>
            <a:ext cx="1384300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36550" y="1074741"/>
            <a:ext cx="184607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6305551" y="466727"/>
            <a:ext cx="3314700" cy="307748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pitchFamily="-65" charset="0"/>
              </a:rPr>
              <a:t>Kowalski et al., </a:t>
            </a:r>
            <a:r>
              <a:rPr lang="en-US" sz="1400" dirty="0" err="1">
                <a:latin typeface="Arial" pitchFamily="-65" charset="0"/>
              </a:rPr>
              <a:t>ApJ</a:t>
            </a:r>
            <a:r>
              <a:rPr lang="en-US" sz="1400" dirty="0">
                <a:latin typeface="Arial" pitchFamily="-65" charset="0"/>
              </a:rPr>
              <a:t>, 2008</a:t>
            </a:r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657227" y="1652589"/>
            <a:ext cx="119063" cy="3397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Rectangle 12"/>
          <p:cNvSpPr>
            <a:spLocks noChangeArrowheads="1"/>
          </p:cNvSpPr>
          <p:nvPr/>
        </p:nvSpPr>
        <p:spPr bwMode="auto">
          <a:xfrm>
            <a:off x="8820150" y="1984376"/>
            <a:ext cx="184607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7" name="Text Box 14"/>
          <p:cNvSpPr txBox="1">
            <a:spLocks noChangeArrowheads="1"/>
          </p:cNvSpPr>
          <p:nvPr/>
        </p:nvSpPr>
        <p:spPr bwMode="auto">
          <a:xfrm>
            <a:off x="1384300" y="1041401"/>
            <a:ext cx="4241800" cy="646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/>
              <a:t>Data tables and updates at http://</a:t>
            </a:r>
            <a:r>
              <a:rPr lang="en-US" i="1" dirty="0" err="1"/>
              <a:t>supernova.lbl.gov</a:t>
            </a:r>
            <a:r>
              <a:rPr lang="en-US" i="1" dirty="0"/>
              <a:t>/Union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7315200" cy="106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066800"/>
            <a:ext cx="8077200" cy="41148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369A9205-F7CC-E548-BA34-FA64E73C5E0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2935810" name="Object 2"/>
          <p:cNvGraphicFramePr>
            <a:graphicFrameLocks noChangeAspect="1"/>
          </p:cNvGraphicFramePr>
          <p:nvPr/>
        </p:nvGraphicFramePr>
        <p:xfrm>
          <a:off x="2819401" y="228312"/>
          <a:ext cx="6156325" cy="6401089"/>
        </p:xfrm>
        <a:graphic>
          <a:graphicData uri="http://schemas.openxmlformats.org/presentationml/2006/ole">
            <p:oleObj spid="_x0000_s3584002" name="Equation" r:id="rId3" imgW="3784600" imgH="39370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80295" y="6400801"/>
            <a:ext cx="184646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endParaRPr lang="en-US" dirty="0">
              <a:solidFill>
                <a:srgbClr val="12BB23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1" y="1676400"/>
            <a:ext cx="2439019" cy="186203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Likelihood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Analysis with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BAO and CMB 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Priors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DE6B3885-DB1C-C241-9CF2-03E884D5911B}" type="slidenum">
              <a:rPr lang="en-US"/>
              <a:pPr/>
              <a:t>13</a:t>
            </a:fld>
            <a:endParaRPr lang="en-US"/>
          </a:p>
        </p:txBody>
      </p:sp>
      <p:sp>
        <p:nvSpPr>
          <p:cNvPr id="2008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8068" name="Picture 4" descr="Union08Om-OlslideShort2"/>
          <p:cNvPicPr>
            <a:picLocks noGrp="1" noChangeAspect="1" noChangeArrowheads="1"/>
          </p:cNvPicPr>
          <p:nvPr>
            <p:ph type="ctr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123829" y="0"/>
            <a:ext cx="4295775" cy="6858000"/>
          </a:xfrm>
          <a:noFill/>
        </p:spPr>
      </p:pic>
      <p:sp>
        <p:nvSpPr>
          <p:cNvPr id="2008070" name="Text Box 6"/>
          <p:cNvSpPr txBox="1">
            <a:spLocks/>
          </p:cNvSpPr>
          <p:nvPr/>
        </p:nvSpPr>
        <p:spPr bwMode="auto">
          <a:xfrm>
            <a:off x="4724400" y="314268"/>
            <a:ext cx="4359275" cy="5386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FFFB37"/>
                </a:solidFill>
                <a:latin typeface="Times New Roman" pitchFamily="-106" charset="0"/>
              </a:rPr>
              <a:t>Recent Dark Energy Constraints</a:t>
            </a:r>
          </a:p>
          <a:p>
            <a:endParaRPr lang="en-US" sz="2800" dirty="0" smtClean="0">
              <a:solidFill>
                <a:srgbClr val="FFFB37"/>
              </a:solidFill>
              <a:latin typeface="Times New Roman" pitchFamily="-106" charset="0"/>
            </a:endParaRPr>
          </a:p>
          <a:p>
            <a:endParaRPr lang="en-US" sz="2800" dirty="0" smtClean="0">
              <a:solidFill>
                <a:srgbClr val="FFFB37"/>
              </a:solidFill>
              <a:latin typeface="Times New Roman" pitchFamily="-106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-106" charset="0"/>
              </a:rPr>
              <a:t>Improved SN constraints</a:t>
            </a:r>
          </a:p>
          <a:p>
            <a:endParaRPr lang="en-US" sz="2800" dirty="0" smtClean="0">
              <a:solidFill>
                <a:schemeClr val="bg1"/>
              </a:solidFill>
              <a:latin typeface="Times New Roman" pitchFamily="-106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-106" charset="0"/>
              </a:rPr>
              <a:t>Inclusion of constraints from WMAP Cosmic Microwave Background Anisotropy and SDSS Large-scale Structure (Baryon Acoustic Oscillations)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08071" name="Text Box 7"/>
          <p:cNvSpPr txBox="1">
            <a:spLocks/>
          </p:cNvSpPr>
          <p:nvPr/>
        </p:nvSpPr>
        <p:spPr bwMode="auto">
          <a:xfrm>
            <a:off x="4854580" y="6172200"/>
            <a:ext cx="3679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Only statistical errors shown</a:t>
            </a:r>
            <a:endParaRPr lang="en-US" dirty="0"/>
          </a:p>
        </p:txBody>
      </p:sp>
      <p:sp>
        <p:nvSpPr>
          <p:cNvPr id="2008073" name="Text Box 9"/>
          <p:cNvSpPr txBox="1">
            <a:spLocks/>
          </p:cNvSpPr>
          <p:nvPr/>
        </p:nvSpPr>
        <p:spPr bwMode="auto">
          <a:xfrm>
            <a:off x="212724" y="6477002"/>
            <a:ext cx="1844675" cy="36930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imes New Roman" pitchFamily="-106" charset="0"/>
              </a:rPr>
              <a:t>assuming </a:t>
            </a:r>
            <a:r>
              <a:rPr lang="en-US" i="1" dirty="0" err="1" smtClean="0">
                <a:latin typeface="Times New Roman" pitchFamily="-106" charset="0"/>
              </a:rPr>
              <a:t>w</a:t>
            </a:r>
            <a:r>
              <a:rPr lang="en-US" i="1" dirty="0" smtClean="0">
                <a:latin typeface="Times New Roman" pitchFamily="-106" charset="0"/>
              </a:rPr>
              <a:t> </a:t>
            </a:r>
            <a:r>
              <a:rPr lang="en-US" dirty="0" smtClean="0">
                <a:latin typeface="Times New Roman" pitchFamily="-106" charset="0"/>
              </a:rPr>
              <a:t>= −1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/>
          </a:p>
          <a:p>
            <a:fld id="{DE6B3885-DB1C-C241-9CF2-03E884D5911B}" type="slidenum">
              <a:rPr lang="en-US"/>
              <a:pPr/>
              <a:t>14</a:t>
            </a:fld>
            <a:endParaRPr lang="en-US"/>
          </a:p>
        </p:txBody>
      </p:sp>
      <p:sp>
        <p:nvSpPr>
          <p:cNvPr id="20080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8069" name="Picture 5" descr="Union08Om-w0slid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795533"/>
            <a:ext cx="4953000" cy="5339379"/>
          </a:xfrm>
          <a:prstGeom prst="rect">
            <a:avLst/>
          </a:prstGeom>
          <a:noFill/>
        </p:spPr>
      </p:pic>
      <p:sp>
        <p:nvSpPr>
          <p:cNvPr id="2008071" name="Text Box 7"/>
          <p:cNvSpPr txBox="1">
            <a:spLocks/>
          </p:cNvSpPr>
          <p:nvPr/>
        </p:nvSpPr>
        <p:spPr bwMode="auto">
          <a:xfrm>
            <a:off x="2590805" y="6172200"/>
            <a:ext cx="36798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Only statistical errors shown</a:t>
            </a:r>
            <a:endParaRPr lang="en-US" dirty="0"/>
          </a:p>
        </p:txBody>
      </p:sp>
      <p:sp>
        <p:nvSpPr>
          <p:cNvPr id="2008072" name="Line 8"/>
          <p:cNvSpPr>
            <a:spLocks noChangeShapeType="1"/>
          </p:cNvSpPr>
          <p:nvPr/>
        </p:nvSpPr>
        <p:spPr bwMode="auto">
          <a:xfrm>
            <a:off x="2438400" y="4038600"/>
            <a:ext cx="41910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8074" name="Rectangle 10"/>
          <p:cNvSpPr>
            <a:spLocks/>
          </p:cNvSpPr>
          <p:nvPr/>
        </p:nvSpPr>
        <p:spPr bwMode="auto">
          <a:xfrm>
            <a:off x="6934201" y="3079753"/>
            <a:ext cx="2057400" cy="64630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pitchFamily="-106" charset="0"/>
              </a:rPr>
              <a:t>assuming flat Univ. and constant </a:t>
            </a:r>
            <a:r>
              <a:rPr lang="en-US" i="1">
                <a:latin typeface="Times New Roman" pitchFamily="-106" charset="0"/>
              </a:rPr>
              <a:t>w</a:t>
            </a:r>
            <a:endParaRPr lang="en-US">
              <a:latin typeface="Times New Roman" pitchFamily="-106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1999" y="0"/>
            <a:ext cx="9525000" cy="1144588"/>
          </a:xfrm>
        </p:spPr>
        <p:txBody>
          <a:bodyPr/>
          <a:lstStyle/>
          <a:p>
            <a:r>
              <a:rPr lang="en-US" sz="3600" dirty="0" smtClean="0"/>
              <a:t>SNLS Preliminary 3</a:t>
            </a:r>
            <a:r>
              <a:rPr lang="en-US" sz="3600" baseline="30000" dirty="0" smtClean="0"/>
              <a:t>rd</a:t>
            </a:r>
            <a:r>
              <a:rPr lang="en-US" sz="3600" dirty="0" smtClean="0"/>
              <a:t> year Hubble Diagram</a:t>
            </a:r>
            <a:endParaRPr lang="en-US" sz="3600" dirty="0"/>
          </a:p>
        </p:txBody>
      </p:sp>
      <p:pic>
        <p:nvPicPr>
          <p:cNvPr id="3" name="Picture 2" descr="HD_noSDS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71600" y="1066801"/>
            <a:ext cx="6400800" cy="457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762000" y="5791200"/>
            <a:ext cx="7696200" cy="86174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000" dirty="0" smtClean="0">
                <a:solidFill>
                  <a:schemeClr val="bg1"/>
                </a:solidFill>
                <a:latin typeface="Times New Roman" pitchFamily="-106" charset="0"/>
              </a:rPr>
              <a:t>Conley et al, Guy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-106" charset="0"/>
              </a:rPr>
              <a:t>etal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-106" charset="0"/>
              </a:rPr>
              <a:t> (2010): results with ~252 SNLS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-106" charset="0"/>
              </a:rPr>
              <a:t>SNe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-106" charset="0"/>
              </a:rPr>
              <a:t> </a:t>
            </a: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000" dirty="0" smtClean="0">
                <a:solidFill>
                  <a:schemeClr val="bg1"/>
                </a:solidFill>
                <a:latin typeface="Times New Roman" pitchFamily="-106" charset="0"/>
              </a:rPr>
              <a:t>Independent analyses with 2 light-curve fitters: SALT2,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-106" charset="0"/>
              </a:rPr>
              <a:t>SiFTO</a:t>
            </a: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 rot="19046583">
            <a:off x="1924894" y="2496235"/>
            <a:ext cx="1114121" cy="685800"/>
          </a:xfrm>
          <a:prstGeom prst="ellipse">
            <a:avLst/>
          </a:prstGeom>
          <a:solidFill>
            <a:schemeClr val="bg2"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914305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5476" name="Picture 4" descr="Snapshot 2008-02-16 17-25-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6199"/>
            <a:ext cx="8839200" cy="6934200"/>
          </a:xfrm>
          <a:prstGeom prst="rect">
            <a:avLst/>
          </a:prstGeom>
          <a:noFill/>
        </p:spPr>
      </p:pic>
      <p:sp>
        <p:nvSpPr>
          <p:cNvPr id="2025478" name="Rectangle 6"/>
          <p:cNvSpPr>
            <a:spLocks/>
          </p:cNvSpPr>
          <p:nvPr/>
        </p:nvSpPr>
        <p:spPr bwMode="auto">
          <a:xfrm>
            <a:off x="1295400" y="5943600"/>
            <a:ext cx="3276600" cy="304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 anchor="ctr">
            <a:prstTxWarp prst="textNoShape">
              <a:avLst/>
            </a:prstTxWarp>
          </a:bodyPr>
          <a:lstStyle/>
          <a:p>
            <a:pPr algn="ctr"/>
            <a:r>
              <a:rPr lang="en-US" dirty="0"/>
              <a:t>Results</a:t>
            </a:r>
            <a:r>
              <a:rPr lang="en-US" dirty="0" smtClean="0"/>
              <a:t> published </a:t>
            </a:r>
            <a:r>
              <a:rPr lang="en-US" dirty="0"/>
              <a:t>from 2005 season</a:t>
            </a:r>
          </a:p>
        </p:txBody>
      </p:sp>
      <p:sp>
        <p:nvSpPr>
          <p:cNvPr id="2025479" name="Text Box 7"/>
          <p:cNvSpPr txBox="1">
            <a:spLocks noGrp="1"/>
          </p:cNvSpPr>
          <p:nvPr>
            <p:ph type="body" idx="1"/>
          </p:nvPr>
        </p:nvSpPr>
        <p:spPr>
          <a:xfrm>
            <a:off x="0" y="1447800"/>
            <a:ext cx="4419600" cy="4572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000000"/>
                </a:solidFill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Frieman, et al (2008); </a:t>
            </a:r>
            <a:r>
              <a:rPr lang="en-US" sz="1800" dirty="0" err="1">
                <a:solidFill>
                  <a:srgbClr val="000000"/>
                </a:solidFill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Sako</a:t>
            </a:r>
            <a:r>
              <a:rPr lang="en-US" sz="1800" dirty="0">
                <a:solidFill>
                  <a:srgbClr val="000000"/>
                </a:solidFill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, et al (2008)</a:t>
            </a:r>
          </a:p>
        </p:txBody>
      </p:sp>
      <p:sp>
        <p:nvSpPr>
          <p:cNvPr id="2025480" name="Rectangle 8"/>
          <p:cNvSpPr>
            <a:spLocks/>
          </p:cNvSpPr>
          <p:nvPr/>
        </p:nvSpPr>
        <p:spPr bwMode="auto">
          <a:xfrm>
            <a:off x="381004" y="6248403"/>
            <a:ext cx="5637911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/>
              <a:t>Kessler, et al 09; Lampeitl et al 09; Sollerman et al 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fld id="{F5266B96-87E7-B945-A44D-D4B7C652A37C}" type="slidenum">
              <a:rPr lang="en-US" sz="1200">
                <a:latin typeface="Times" pitchFamily="-106" charset="0"/>
              </a:rPr>
              <a:pPr/>
              <a:t>17</a:t>
            </a:fld>
            <a:endParaRPr lang="en-US" dirty="0"/>
          </a:p>
        </p:txBody>
      </p:sp>
      <p:sp>
        <p:nvSpPr>
          <p:cNvPr id="202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15200" cy="1066800"/>
          </a:xfrm>
        </p:spPr>
        <p:txBody>
          <a:bodyPr/>
          <a:lstStyle/>
          <a:p>
            <a:r>
              <a:rPr lang="en-US"/>
              <a:t>SDSS II Supernova Survey Goals</a:t>
            </a:r>
          </a:p>
        </p:txBody>
      </p:sp>
      <p:sp>
        <p:nvSpPr>
          <p:cNvPr id="202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1"/>
            <a:ext cx="91440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Obtain few hundred </a:t>
            </a:r>
            <a:r>
              <a:rPr lang="en-US" i="1"/>
              <a:t>high-quality*</a:t>
            </a:r>
            <a:r>
              <a:rPr lang="en-US"/>
              <a:t> SNe Ia light curves in the `redshift desert’ </a:t>
            </a:r>
            <a:r>
              <a:rPr lang="en-US" i="1"/>
              <a:t>z</a:t>
            </a:r>
            <a:r>
              <a:rPr lang="en-US"/>
              <a:t>~0.05-0.4 for continuous Hubble diagram</a:t>
            </a:r>
          </a:p>
          <a:p>
            <a:pPr>
              <a:lnSpc>
                <a:spcPct val="90000"/>
              </a:lnSpc>
            </a:pPr>
            <a:r>
              <a:rPr lang="en-US"/>
              <a:t>Probe Dark Energy in </a:t>
            </a:r>
            <a:r>
              <a:rPr lang="en-US" i="1"/>
              <a:t>z</a:t>
            </a:r>
            <a:r>
              <a:rPr lang="en-US"/>
              <a:t> regime complementary to other surveys</a:t>
            </a:r>
            <a:endParaRPr lang="en-US">
              <a:sym typeface="Symbol" pitchFamily="-106" charset="2"/>
            </a:endParaRPr>
          </a:p>
          <a:p>
            <a:pPr>
              <a:lnSpc>
                <a:spcPct val="90000"/>
              </a:lnSpc>
            </a:pPr>
            <a:r>
              <a:rPr lang="en-US">
                <a:sym typeface="Symbol" pitchFamily="-106" charset="2"/>
              </a:rPr>
              <a:t>Well-observed sample to anchor Hubble diagram, train light-curve fitters, and explore systematics of SN Ia distances 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-106" charset="2"/>
              </a:rPr>
              <a:t>Rolling search: determine SN/SF rates/properties vs. </a:t>
            </a:r>
            <a:r>
              <a:rPr lang="en-US" i="1">
                <a:sym typeface="Symbol" pitchFamily="-106" charset="2"/>
              </a:rPr>
              <a:t>z</a:t>
            </a:r>
            <a:r>
              <a:rPr lang="en-US">
                <a:sym typeface="Symbol" pitchFamily="-106" charset="2"/>
              </a:rPr>
              <a:t>, environment</a:t>
            </a:r>
            <a:endParaRPr lang="en-US">
              <a:solidFill>
                <a:srgbClr val="F6FF3C"/>
              </a:solidFill>
              <a:sym typeface="Symbol" pitchFamily="-106" charset="2"/>
            </a:endParaRPr>
          </a:p>
          <a:p>
            <a:pPr>
              <a:lnSpc>
                <a:spcPct val="90000"/>
              </a:lnSpc>
            </a:pPr>
            <a:r>
              <a:rPr lang="en-US">
                <a:sym typeface="Symbol" pitchFamily="-106" charset="2"/>
              </a:rPr>
              <a:t>Rest-frame </a:t>
            </a:r>
            <a:r>
              <a:rPr lang="en-US" i="1">
                <a:sym typeface="Symbol" pitchFamily="-106" charset="2"/>
              </a:rPr>
              <a:t>u</a:t>
            </a:r>
            <a:r>
              <a:rPr lang="en-US">
                <a:sym typeface="Symbol" pitchFamily="-106" charset="2"/>
              </a:rPr>
              <a:t>-band templates for z &gt;1 surveys </a:t>
            </a:r>
          </a:p>
          <a:p>
            <a:pPr>
              <a:lnSpc>
                <a:spcPct val="90000"/>
              </a:lnSpc>
            </a:pPr>
            <a:r>
              <a:rPr lang="en-US">
                <a:sym typeface="Symbol" pitchFamily="-106" charset="2"/>
              </a:rPr>
              <a:t>Large survey volume: rare &amp; peculiar SNe, probe outliers of population</a:t>
            </a:r>
            <a:endParaRPr lang="en-US">
              <a:solidFill>
                <a:srgbClr val="F6FF3C"/>
              </a:solidFill>
              <a:sym typeface="Symbol" pitchFamily="-106" charset="2"/>
            </a:endParaRPr>
          </a:p>
        </p:txBody>
      </p:sp>
      <p:sp>
        <p:nvSpPr>
          <p:cNvPr id="2021380" name="Text Box 4"/>
          <p:cNvSpPr txBox="1">
            <a:spLocks/>
          </p:cNvSpPr>
          <p:nvPr/>
        </p:nvSpPr>
        <p:spPr bwMode="auto">
          <a:xfrm>
            <a:off x="479426" y="6324602"/>
            <a:ext cx="470217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D5E91C"/>
                </a:solidFill>
                <a:latin typeface="Times New Roman" pitchFamily="-106" charset="0"/>
              </a:rPr>
              <a:t>*high-cadence, multi-band, well-calibrated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2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3428" name="Picture 4" descr="Snapshot 2008-05-18 15-31-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"/>
            <a:ext cx="9169400" cy="6715125"/>
          </a:xfrm>
          <a:prstGeom prst="rect">
            <a:avLst/>
          </a:prstGeom>
          <a:noFill/>
        </p:spPr>
      </p:pic>
      <p:sp>
        <p:nvSpPr>
          <p:cNvPr id="2023429" name="Rectangle 5"/>
          <p:cNvSpPr>
            <a:spLocks/>
          </p:cNvSpPr>
          <p:nvPr/>
        </p:nvSpPr>
        <p:spPr bwMode="auto">
          <a:xfrm>
            <a:off x="5710243" y="3778250"/>
            <a:ext cx="3790011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D83927"/>
                </a:solidFill>
              </a:rPr>
              <a:t>Spectroscopic follow-up telescopes</a:t>
            </a:r>
          </a:p>
        </p:txBody>
      </p:sp>
      <p:sp>
        <p:nvSpPr>
          <p:cNvPr id="2023430" name="Text Box 6"/>
          <p:cNvSpPr txBox="1">
            <a:spLocks/>
          </p:cNvSpPr>
          <p:nvPr/>
        </p:nvSpPr>
        <p:spPr bwMode="auto">
          <a:xfrm>
            <a:off x="4572002" y="5594352"/>
            <a:ext cx="2582700" cy="307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Times New Roman" pitchFamily="-106" charset="0"/>
              </a:rPr>
              <a:t>R. </a:t>
            </a:r>
            <a:r>
              <a:rPr lang="en-US" sz="1400" dirty="0" err="1">
                <a:solidFill>
                  <a:schemeClr val="bg2"/>
                </a:solidFill>
                <a:latin typeface="Times New Roman" pitchFamily="-106" charset="0"/>
              </a:rPr>
              <a:t>Miquel</a:t>
            </a:r>
            <a:r>
              <a:rPr lang="en-US" sz="1400" dirty="0">
                <a:solidFill>
                  <a:schemeClr val="bg2"/>
                </a:solidFill>
                <a:latin typeface="Times New Roman" pitchFamily="-106" charset="0"/>
              </a:rPr>
              <a:t>, M. </a:t>
            </a:r>
            <a:r>
              <a:rPr lang="en-US" sz="1400" dirty="0" err="1">
                <a:solidFill>
                  <a:schemeClr val="bg2"/>
                </a:solidFill>
                <a:latin typeface="Times New Roman" pitchFamily="-106" charset="0"/>
              </a:rPr>
              <a:t>Molla</a:t>
            </a:r>
            <a:r>
              <a:rPr lang="en-US" sz="1400" dirty="0">
                <a:solidFill>
                  <a:schemeClr val="bg2"/>
                </a:solidFill>
                <a:latin typeface="Times New Roman" pitchFamily="-106" charset="0"/>
              </a:rPr>
              <a:t>, L. </a:t>
            </a:r>
            <a:r>
              <a:rPr lang="en-US" sz="1400" dirty="0" err="1">
                <a:solidFill>
                  <a:schemeClr val="bg2"/>
                </a:solidFill>
                <a:latin typeface="Times New Roman" pitchFamily="-106" charset="0"/>
              </a:rPr>
              <a:t>Galbany</a:t>
            </a:r>
            <a:endParaRPr lang="en-US" sz="1400" dirty="0">
              <a:solidFill>
                <a:schemeClr val="bg2"/>
              </a:solidFill>
              <a:latin typeface="Times New Roman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22" name="Text Box 2"/>
          <p:cNvSpPr txBox="1">
            <a:spLocks noChangeArrowheads="1"/>
          </p:cNvSpPr>
          <p:nvPr/>
        </p:nvSpPr>
        <p:spPr bwMode="auto">
          <a:xfrm>
            <a:off x="650876" y="838200"/>
            <a:ext cx="4114800" cy="350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15" tIns="40808" rIns="81615" bIns="40808">
            <a:prstTxWarp prst="textNoShape">
              <a:avLst/>
            </a:prstTxWarp>
          </a:bodyPr>
          <a:lstStyle/>
          <a:p>
            <a:pPr defTabSz="414211" hangingPunct="0">
              <a:lnSpc>
                <a:spcPct val="98000"/>
              </a:lnSpc>
              <a:buClr>
                <a:srgbClr val="000000"/>
              </a:buClr>
              <a:buSzPct val="45000"/>
              <a:tabLst>
                <a:tab pos="657023" algn="l"/>
                <a:tab pos="1312457" algn="l"/>
                <a:tab pos="1969481" algn="l"/>
                <a:tab pos="2626503" algn="l"/>
                <a:tab pos="3281938" algn="l"/>
                <a:tab pos="3938960" algn="l"/>
              </a:tabLst>
            </a:pPr>
            <a:r>
              <a:rPr lang="en-GB" dirty="0">
                <a:solidFill>
                  <a:srgbClr val="FFFFFF"/>
                </a:solidFill>
                <a:latin typeface="Times New Roman" pitchFamily="-106" charset="0"/>
                <a:ea typeface="msgothic" charset="0"/>
                <a:cs typeface="msgothic" charset="0"/>
              </a:rPr>
              <a:t>Search              Template                 Difference</a:t>
            </a:r>
            <a:endParaRPr lang="en-GB" b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</p:txBody>
      </p:sp>
      <p:sp>
        <p:nvSpPr>
          <p:cNvPr id="2027523" name="Text Box 3"/>
          <p:cNvSpPr txBox="1">
            <a:spLocks noChangeArrowheads="1"/>
          </p:cNvSpPr>
          <p:nvPr/>
        </p:nvSpPr>
        <p:spPr bwMode="auto">
          <a:xfrm>
            <a:off x="5" y="1981201"/>
            <a:ext cx="328613" cy="383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15" tIns="40808" rIns="81615" bIns="40808">
            <a:prstTxWarp prst="textNoShape">
              <a:avLst/>
            </a:prstTxWarp>
          </a:bodyPr>
          <a:lstStyle/>
          <a:p>
            <a:pPr defTabSz="828420" hangingPunct="0">
              <a:lnSpc>
                <a:spcPct val="98000"/>
              </a:lnSpc>
              <a:buClr>
                <a:srgbClr val="000000"/>
              </a:buClr>
              <a:buSzPct val="45000"/>
            </a:pPr>
            <a:r>
              <a:rPr lang="en-GB" i="1" dirty="0" err="1">
                <a:solidFill>
                  <a:srgbClr val="FFFFFF"/>
                </a:solidFill>
                <a:latin typeface="Times New Roman" pitchFamily="-106" charset="0"/>
                <a:ea typeface="msgothic" charset="0"/>
                <a:cs typeface="msgothic" charset="0"/>
              </a:rPr>
              <a:t>g</a:t>
            </a: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i="1" dirty="0" err="1">
                <a:solidFill>
                  <a:srgbClr val="FFFFFF"/>
                </a:solidFill>
                <a:latin typeface="Times New Roman" pitchFamily="-106" charset="0"/>
                <a:ea typeface="msgothic" charset="0"/>
                <a:cs typeface="msgothic" charset="0"/>
              </a:rPr>
              <a:t>r</a:t>
            </a: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  <a:p>
            <a:pPr defTabSz="828420" hangingPunct="0">
              <a:lnSpc>
                <a:spcPct val="97000"/>
              </a:lnSpc>
              <a:buClr>
                <a:srgbClr val="000000"/>
              </a:buClr>
              <a:buSzPct val="45000"/>
            </a:pPr>
            <a:r>
              <a:rPr lang="en-GB" i="1" dirty="0" err="1">
                <a:solidFill>
                  <a:srgbClr val="FFFFFF"/>
                </a:solidFill>
                <a:latin typeface="Times New Roman" pitchFamily="-106" charset="0"/>
                <a:ea typeface="msgothic" charset="0"/>
                <a:cs typeface="msgothic" charset="0"/>
              </a:rPr>
              <a:t>i</a:t>
            </a:r>
            <a:endParaRPr lang="en-GB" i="1" dirty="0">
              <a:solidFill>
                <a:srgbClr val="FFFFFF"/>
              </a:solidFill>
              <a:latin typeface="Times New Roman" pitchFamily="-106" charset="0"/>
              <a:ea typeface="msgothic" charset="0"/>
              <a:cs typeface="msgothic" charset="0"/>
            </a:endParaRPr>
          </a:p>
        </p:txBody>
      </p:sp>
      <p:sp>
        <p:nvSpPr>
          <p:cNvPr id="202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5" y="11118"/>
            <a:ext cx="8228013" cy="903287"/>
          </a:xfrm>
          <a:ln/>
        </p:spPr>
        <p:txBody>
          <a:bodyPr lIns="0" tIns="0" rIns="0" bIns="0"/>
          <a:lstStyle/>
          <a:p>
            <a:pPr defTabSz="457059">
              <a:lnSpc>
                <a:spcPct val="98000"/>
              </a:lnSpc>
              <a:tabLst>
                <a:tab pos="723677" algn="l"/>
                <a:tab pos="1447354" algn="l"/>
                <a:tab pos="2171030" algn="l"/>
                <a:tab pos="2894708" algn="l"/>
                <a:tab pos="3618385" algn="l"/>
                <a:tab pos="4342059" algn="l"/>
                <a:tab pos="5065738" algn="l"/>
                <a:tab pos="5789416" algn="l"/>
                <a:tab pos="6513089" algn="l"/>
                <a:tab pos="7236769" algn="l"/>
                <a:tab pos="7960445" algn="l"/>
                <a:tab pos="8684120" algn="l"/>
              </a:tabLst>
            </a:pPr>
            <a:r>
              <a:rPr lang="en-GB" dirty="0">
                <a:latin typeface="Times New Roman" pitchFamily="-106" charset="0"/>
              </a:rPr>
              <a:t>Searching For Supernovae</a:t>
            </a:r>
            <a:endParaRPr lang="en-GB" dirty="0">
              <a:latin typeface="Bitstream Vera Sans" pitchFamily="16" charset="0"/>
            </a:endParaRPr>
          </a:p>
        </p:txBody>
      </p:sp>
      <p:pic>
        <p:nvPicPr>
          <p:cNvPr id="20275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5" y="1219204"/>
            <a:ext cx="5184775" cy="524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027526" name="Line 6"/>
          <p:cNvSpPr>
            <a:spLocks noChangeShapeType="1"/>
          </p:cNvSpPr>
          <p:nvPr/>
        </p:nvSpPr>
        <p:spPr bwMode="auto">
          <a:xfrm flipH="1">
            <a:off x="3740151" y="1219201"/>
            <a:ext cx="3175" cy="5237163"/>
          </a:xfrm>
          <a:prstGeom prst="lin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7527" name="Line 7"/>
          <p:cNvSpPr>
            <a:spLocks noChangeShapeType="1"/>
          </p:cNvSpPr>
          <p:nvPr/>
        </p:nvSpPr>
        <p:spPr bwMode="auto">
          <a:xfrm flipH="1">
            <a:off x="1943102" y="1219201"/>
            <a:ext cx="4763" cy="5237163"/>
          </a:xfrm>
          <a:prstGeom prst="line">
            <a:avLst/>
          </a:prstGeom>
          <a:noFill/>
          <a:ln w="36720">
            <a:solidFill>
              <a:srgbClr val="FFFFFF"/>
            </a:solidFill>
            <a:round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752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635627" y="849318"/>
            <a:ext cx="3127375" cy="4789487"/>
          </a:xfrm>
          <a:ln/>
        </p:spPr>
        <p:txBody>
          <a:bodyPr lIns="0" tIns="0" rIns="0" bIns="0"/>
          <a:lstStyle/>
          <a:p>
            <a:pPr marL="431667" indent="-323749" defTabSz="457059">
              <a:lnSpc>
                <a:spcPct val="98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2000" dirty="0">
                <a:latin typeface="Times New Roman" pitchFamily="-106" charset="0"/>
              </a:rPr>
              <a:t>2005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DC2300"/>
                </a:solidFill>
                <a:latin typeface="Times New Roman" pitchFamily="-106" charset="0"/>
              </a:rPr>
              <a:t>190,020</a:t>
            </a:r>
            <a:r>
              <a:rPr lang="en-GB" sz="1800" dirty="0">
                <a:latin typeface="Times New Roman" pitchFamily="-106" charset="0"/>
              </a:rPr>
              <a:t> objects scanned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00B8FF"/>
                </a:solidFill>
                <a:latin typeface="Times New Roman" pitchFamily="-106" charset="0"/>
              </a:rPr>
              <a:t>11,385</a:t>
            </a:r>
            <a:r>
              <a:rPr lang="en-GB" sz="1800" dirty="0">
                <a:latin typeface="Times New Roman" pitchFamily="-106" charset="0"/>
              </a:rPr>
              <a:t> unique candidates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23FF23"/>
                </a:solidFill>
                <a:latin typeface="Times New Roman" pitchFamily="-106" charset="0"/>
              </a:rPr>
              <a:t>130</a:t>
            </a:r>
            <a:r>
              <a:rPr lang="en-GB" sz="1800" dirty="0">
                <a:latin typeface="Times New Roman" pitchFamily="-106" charset="0"/>
              </a:rPr>
              <a:t> confirmed </a:t>
            </a:r>
            <a:r>
              <a:rPr lang="en-GB" sz="1800" dirty="0" err="1">
                <a:latin typeface="Times New Roman" pitchFamily="-106" charset="0"/>
              </a:rPr>
              <a:t>Ia</a:t>
            </a:r>
            <a:endParaRPr lang="en-GB" sz="1800" dirty="0">
              <a:latin typeface="Times New Roman" pitchFamily="-106" charset="0"/>
            </a:endParaRPr>
          </a:p>
          <a:p>
            <a:pPr marL="863334" lvl="1" indent="-287249" defTabSz="457059">
              <a:lnSpc>
                <a:spcPct val="97000"/>
              </a:lnSpc>
              <a:buNone/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endParaRPr lang="en-GB" sz="1800" dirty="0">
              <a:latin typeface="Times New Roman" pitchFamily="-106" charset="0"/>
            </a:endParaRPr>
          </a:p>
          <a:p>
            <a:pPr marL="431667" indent="-3237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2000" dirty="0">
                <a:latin typeface="Times New Roman" pitchFamily="-106" charset="0"/>
              </a:rPr>
              <a:t>2006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DC2300"/>
                </a:solidFill>
                <a:latin typeface="Times New Roman" pitchFamily="-106" charset="0"/>
              </a:rPr>
              <a:t>14,441</a:t>
            </a:r>
            <a:r>
              <a:rPr lang="en-GB" sz="1800" dirty="0">
                <a:latin typeface="Times New Roman" pitchFamily="-106" charset="0"/>
              </a:rPr>
              <a:t> scanned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00B8FF"/>
                </a:solidFill>
                <a:latin typeface="Times New Roman" pitchFamily="-106" charset="0"/>
              </a:rPr>
              <a:t>3,694</a:t>
            </a:r>
            <a:r>
              <a:rPr lang="en-GB" sz="1800" dirty="0">
                <a:latin typeface="Times New Roman" pitchFamily="-106" charset="0"/>
              </a:rPr>
              <a:t> candidates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3DEB3D"/>
                </a:solidFill>
                <a:latin typeface="Times New Roman" pitchFamily="-106" charset="0"/>
              </a:rPr>
              <a:t>193</a:t>
            </a:r>
            <a:r>
              <a:rPr lang="en-GB" sz="1800" dirty="0">
                <a:latin typeface="Times New Roman" pitchFamily="-106" charset="0"/>
              </a:rPr>
              <a:t> confirmed </a:t>
            </a:r>
            <a:r>
              <a:rPr lang="en-GB" sz="1800" dirty="0" err="1">
                <a:latin typeface="Times New Roman" pitchFamily="-106" charset="0"/>
              </a:rPr>
              <a:t>Ia</a:t>
            </a:r>
            <a:endParaRPr lang="en-GB" sz="1800" dirty="0">
              <a:latin typeface="Times New Roman" pitchFamily="-106" charset="0"/>
            </a:endParaRPr>
          </a:p>
          <a:p>
            <a:pPr marL="431667" indent="-3237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2000" dirty="0">
                <a:latin typeface="Times New Roman" pitchFamily="-106" charset="0"/>
              </a:rPr>
              <a:t>2007 </a:t>
            </a:r>
          </a:p>
          <a:p>
            <a:pPr marL="863334" lvl="1" indent="-287249" defTabSz="457059">
              <a:lnSpc>
                <a:spcPct val="97000"/>
              </a:lnSpc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r>
              <a:rPr lang="en-GB" sz="1800" dirty="0">
                <a:solidFill>
                  <a:srgbClr val="26FF1C"/>
                </a:solidFill>
                <a:latin typeface="Times New Roman" pitchFamily="-106" charset="0"/>
              </a:rPr>
              <a:t>175</a:t>
            </a:r>
            <a:r>
              <a:rPr lang="en-GB" sz="1800" dirty="0">
                <a:latin typeface="Times New Roman" pitchFamily="-106" charset="0"/>
              </a:rPr>
              <a:t> confirmed </a:t>
            </a:r>
            <a:r>
              <a:rPr lang="en-GB" sz="1800" dirty="0" err="1">
                <a:latin typeface="Times New Roman" pitchFamily="-106" charset="0"/>
              </a:rPr>
              <a:t>Ia</a:t>
            </a:r>
            <a:endParaRPr lang="en-GB" sz="1800" dirty="0">
              <a:latin typeface="Times New Roman" pitchFamily="-106" charset="0"/>
            </a:endParaRPr>
          </a:p>
          <a:p>
            <a:pPr marL="863334" lvl="1" indent="-287249" defTabSz="457059">
              <a:lnSpc>
                <a:spcPct val="97000"/>
              </a:lnSpc>
              <a:buNone/>
              <a:tabLst>
                <a:tab pos="723677" algn="l"/>
                <a:tab pos="1447354" algn="l"/>
                <a:tab pos="2171030" algn="l"/>
                <a:tab pos="2894708" algn="l"/>
              </a:tabLst>
            </a:pPr>
            <a:endParaRPr lang="en-GB" sz="1800" dirty="0">
              <a:latin typeface="Times New Roman" pitchFamily="-106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638800" y="914401"/>
            <a:ext cx="3276600" cy="2895600"/>
            <a:chOff x="4396" y="1312"/>
            <a:chExt cx="1433" cy="1397"/>
          </a:xfrm>
        </p:grpSpPr>
        <p:pic>
          <p:nvPicPr>
            <p:cNvPr id="2027530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96" y="1312"/>
              <a:ext cx="1434" cy="13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2027531" name="Picture 11"/>
            <p:cNvPicPr>
              <a:picLocks noChangeAspect="1" noChangeArrowheads="1"/>
            </p:cNvPicPr>
            <p:nvPr/>
          </p:nvPicPr>
          <p:blipFill>
            <a:blip r:embed="rId5"/>
            <a:srcRect b="23811"/>
            <a:stretch>
              <a:fillRect/>
            </a:stretch>
          </p:blipFill>
          <p:spPr bwMode="auto">
            <a:xfrm>
              <a:off x="5116" y="1763"/>
              <a:ext cx="365" cy="2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2027532" name="Text Box 12"/>
          <p:cNvSpPr txBox="1">
            <a:spLocks/>
          </p:cNvSpPr>
          <p:nvPr/>
        </p:nvSpPr>
        <p:spPr bwMode="auto">
          <a:xfrm>
            <a:off x="5472115" y="5835652"/>
            <a:ext cx="3711214" cy="646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>
              <a:buClr>
                <a:srgbClr val="D4DC30"/>
              </a:buClr>
              <a:buFontTx/>
              <a:buChar char="•"/>
            </a:pPr>
            <a:r>
              <a:rPr lang="en-US">
                <a:solidFill>
                  <a:srgbClr val="D5E91C"/>
                </a:solidFill>
                <a:latin typeface="Times New Roman" pitchFamily="-106" charset="0"/>
              </a:rPr>
              <a:t>Positional match to remove movers</a:t>
            </a:r>
          </a:p>
          <a:p>
            <a:pPr>
              <a:buClr>
                <a:srgbClr val="D4DC30"/>
              </a:buClr>
              <a:buFontTx/>
              <a:buChar char="•"/>
            </a:pPr>
            <a:r>
              <a:rPr lang="en-US">
                <a:solidFill>
                  <a:srgbClr val="D5E91C"/>
                </a:solidFill>
                <a:latin typeface="Times New Roman" pitchFamily="-106" charset="0"/>
              </a:rPr>
              <a:t>Insert fake SNe to monitor efficiency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0"/>
            <a:ext cx="7315200" cy="1066800"/>
          </a:xfrm>
        </p:spPr>
        <p:txBody>
          <a:bodyPr/>
          <a:lstStyle/>
          <a:p>
            <a:r>
              <a:rPr lang="en-US" dirty="0" smtClean="0"/>
              <a:t>1998-2010 SN </a:t>
            </a:r>
            <a:r>
              <a:rPr lang="en-US" dirty="0" err="1" smtClean="0"/>
              <a:t>Ia</a:t>
            </a:r>
            <a:r>
              <a:rPr lang="en-US" dirty="0" smtClean="0"/>
              <a:t> Synopsis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1" y="838200"/>
            <a:ext cx="8458199" cy="4114800"/>
          </a:xfrm>
        </p:spPr>
        <p:txBody>
          <a:bodyPr/>
          <a:lstStyle/>
          <a:p>
            <a:r>
              <a:rPr lang="en-US" dirty="0" smtClean="0"/>
              <a:t>Substantial increases in both quantity and quality of SN </a:t>
            </a:r>
            <a:r>
              <a:rPr lang="en-US" dirty="0" err="1" smtClean="0"/>
              <a:t>Ia</a:t>
            </a:r>
            <a:r>
              <a:rPr lang="en-US" dirty="0" smtClean="0"/>
              <a:t> data: from several tens of relatively poorly sampled light curves to many hundreds of well-sampled, multi-band light curves from rolling surveys </a:t>
            </a:r>
          </a:p>
          <a:p>
            <a:r>
              <a:rPr lang="en-US" dirty="0" smtClean="0"/>
              <a:t>Extension to previously unexplored </a:t>
            </a:r>
            <a:r>
              <a:rPr lang="en-US" dirty="0" err="1" smtClean="0"/>
              <a:t>redshift</a:t>
            </a:r>
            <a:r>
              <a:rPr lang="en-US" dirty="0" smtClean="0"/>
              <a:t> ranges: </a:t>
            </a:r>
            <a:r>
              <a:rPr lang="en-US" i="1" dirty="0" err="1" smtClean="0"/>
              <a:t>z</a:t>
            </a:r>
            <a:r>
              <a:rPr lang="en-US" dirty="0" smtClean="0"/>
              <a:t>&gt;1 and 0.1&lt;</a:t>
            </a:r>
            <a:r>
              <a:rPr lang="en-US" i="1" dirty="0" err="1" smtClean="0"/>
              <a:t>z</a:t>
            </a:r>
            <a:r>
              <a:rPr lang="en-US" dirty="0" smtClean="0"/>
              <a:t>&lt;0.3</a:t>
            </a:r>
          </a:p>
          <a:p>
            <a:r>
              <a:rPr lang="en-US" dirty="0" smtClean="0"/>
              <a:t>Extension to previously underexplored rest-frame wavelengths (Near-infrared)</a:t>
            </a:r>
          </a:p>
          <a:p>
            <a:r>
              <a:rPr lang="en-US" dirty="0" smtClean="0"/>
              <a:t>Vast increase in spectroscopic data</a:t>
            </a:r>
          </a:p>
          <a:p>
            <a:r>
              <a:rPr lang="en-US" dirty="0" smtClean="0"/>
              <a:t>Identification of SN </a:t>
            </a:r>
            <a:r>
              <a:rPr lang="en-US" dirty="0" err="1" smtClean="0"/>
              <a:t>Ia</a:t>
            </a:r>
            <a:r>
              <a:rPr lang="en-US" dirty="0" smtClean="0"/>
              <a:t> subpopulations (host galaxies)</a:t>
            </a:r>
          </a:p>
          <a:p>
            <a:r>
              <a:rPr lang="en-US" dirty="0" smtClean="0"/>
              <a:t>Entered the systematic error-dominated regime, but with pathways to reduce systematic errors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fld id="{A3989994-A74D-D048-BBED-7716827189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F9E111EE-3022-2445-8CEB-E789D4A8F01C}" type="slidenum">
              <a:rPr lang="en-US">
                <a:solidFill>
                  <a:srgbClr val="17E81D"/>
                </a:solidFill>
              </a:rPr>
              <a:pPr/>
              <a:t>20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02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/>
              <a:t>SDSS SN Photometry</a:t>
            </a:r>
          </a:p>
        </p:txBody>
      </p:sp>
      <p:sp>
        <p:nvSpPr>
          <p:cNvPr id="202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9572" name="Picture 4" descr="Snapshot 2009-01-25 17-50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3005138" cy="5638800"/>
          </a:xfrm>
          <a:prstGeom prst="rect">
            <a:avLst/>
          </a:prstGeom>
          <a:noFill/>
        </p:spPr>
      </p:pic>
      <p:pic>
        <p:nvPicPr>
          <p:cNvPr id="2029573" name="Picture 5" descr="Snapshot 2009-01-25 17-51-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9276" y="1219200"/>
            <a:ext cx="2987675" cy="5638800"/>
          </a:xfrm>
          <a:prstGeom prst="rect">
            <a:avLst/>
          </a:prstGeom>
          <a:noFill/>
        </p:spPr>
      </p:pic>
      <p:pic>
        <p:nvPicPr>
          <p:cNvPr id="2029574" name="Picture 6" descr="Snapshot 2009-01-25 17-51-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1089" y="1219200"/>
            <a:ext cx="2982912" cy="5638800"/>
          </a:xfrm>
          <a:prstGeom prst="rect">
            <a:avLst/>
          </a:prstGeom>
          <a:noFill/>
        </p:spPr>
      </p:pic>
      <p:sp>
        <p:nvSpPr>
          <p:cNvPr id="2029575" name="Text Box 7"/>
          <p:cNvSpPr txBox="1">
            <a:spLocks/>
          </p:cNvSpPr>
          <p:nvPr/>
        </p:nvSpPr>
        <p:spPr bwMode="auto">
          <a:xfrm>
            <a:off x="7527926" y="273054"/>
            <a:ext cx="1616075" cy="646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8FF04"/>
                </a:solidFill>
                <a:latin typeface="Times New Roman" pitchFamily="-106" charset="0"/>
              </a:rPr>
              <a:t>Holtzman etal (2008)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20377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37764" name="Picture 4" descr="Snapshot 2008-02-16 17-29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" y="0"/>
            <a:ext cx="9140825" cy="6865938"/>
          </a:xfrm>
          <a:prstGeom prst="rect">
            <a:avLst/>
          </a:prstGeom>
          <a:noFill/>
        </p:spPr>
      </p:pic>
      <p:sp>
        <p:nvSpPr>
          <p:cNvPr id="2037765" name="Text Box 5"/>
          <p:cNvSpPr txBox="1">
            <a:spLocks/>
          </p:cNvSpPr>
          <p:nvPr/>
        </p:nvSpPr>
        <p:spPr bwMode="auto">
          <a:xfrm rot="-5400000">
            <a:off x="-381586" y="903401"/>
            <a:ext cx="915577" cy="3077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B. </a:t>
            </a:r>
            <a:r>
              <a:rPr lang="en-US" sz="1400" dirty="0" err="1">
                <a:solidFill>
                  <a:schemeClr val="bg1"/>
                </a:solidFill>
              </a:rPr>
              <a:t>Dilday</a:t>
            </a:r>
            <a:endParaRPr lang="en-US" dirty="0"/>
          </a:p>
        </p:txBody>
      </p:sp>
      <p:pic>
        <p:nvPicPr>
          <p:cNvPr id="2037766" name="Picture 6" descr="2005f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5" y="1277939"/>
            <a:ext cx="1998663" cy="1998662"/>
          </a:xfrm>
          <a:prstGeom prst="rect">
            <a:avLst/>
          </a:prstGeom>
          <a:noFill/>
        </p:spPr>
      </p:pic>
      <p:pic>
        <p:nvPicPr>
          <p:cNvPr id="2037767" name="Picture 7" descr="2005f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7138" y="1277939"/>
            <a:ext cx="1998662" cy="1998662"/>
          </a:xfrm>
          <a:prstGeom prst="rect">
            <a:avLst/>
          </a:prstGeom>
          <a:noFill/>
        </p:spPr>
      </p:pic>
      <p:pic>
        <p:nvPicPr>
          <p:cNvPr id="2037768" name="Picture 8" descr="2005g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30738" y="1277939"/>
            <a:ext cx="1998662" cy="1998662"/>
          </a:xfrm>
          <a:prstGeom prst="rect">
            <a:avLst/>
          </a:prstGeom>
          <a:noFill/>
        </p:spPr>
      </p:pic>
      <p:pic>
        <p:nvPicPr>
          <p:cNvPr id="2037769" name="Picture 9" descr="2005h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5" y="3886205"/>
            <a:ext cx="1998663" cy="1998663"/>
          </a:xfrm>
          <a:prstGeom prst="rect">
            <a:avLst/>
          </a:prstGeom>
          <a:noFill/>
        </p:spPr>
      </p:pic>
      <p:pic>
        <p:nvPicPr>
          <p:cNvPr id="2037770" name="Picture 10" descr="2005hk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97138" y="3886205"/>
            <a:ext cx="1998662" cy="1998663"/>
          </a:xfrm>
          <a:prstGeom prst="rect">
            <a:avLst/>
          </a:prstGeom>
          <a:noFill/>
        </p:spPr>
      </p:pic>
      <p:pic>
        <p:nvPicPr>
          <p:cNvPr id="2037771" name="Picture 11" descr="2005i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0538" y="3868738"/>
            <a:ext cx="1998662" cy="1998662"/>
          </a:xfrm>
          <a:prstGeom prst="rect">
            <a:avLst/>
          </a:prstGeom>
          <a:noFill/>
        </p:spPr>
      </p:pic>
      <p:pic>
        <p:nvPicPr>
          <p:cNvPr id="2037772" name="Picture 12" descr="2005l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48205" y="3886205"/>
            <a:ext cx="1998663" cy="1998663"/>
          </a:xfrm>
          <a:prstGeom prst="rect">
            <a:avLst/>
          </a:prstGeom>
          <a:noFill/>
        </p:spPr>
      </p:pic>
      <p:pic>
        <p:nvPicPr>
          <p:cNvPr id="2037773" name="Picture 13" descr="2005f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40538" y="1277939"/>
            <a:ext cx="1998662" cy="1998662"/>
          </a:xfrm>
          <a:prstGeom prst="rect">
            <a:avLst/>
          </a:prstGeom>
          <a:noFill/>
        </p:spPr>
      </p:pic>
      <p:sp>
        <p:nvSpPr>
          <p:cNvPr id="2037774" name="Text Box 14"/>
          <p:cNvSpPr txBox="1">
            <a:spLocks/>
          </p:cNvSpPr>
          <p:nvPr/>
        </p:nvSpPr>
        <p:spPr bwMode="auto">
          <a:xfrm>
            <a:off x="3429003" y="6248401"/>
            <a:ext cx="5638799" cy="646303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500+ </a:t>
            </a:r>
            <a:r>
              <a:rPr lang="en-US" dirty="0">
                <a:solidFill>
                  <a:schemeClr val="bg1"/>
                </a:solidFill>
              </a:rPr>
              <a:t>spec confirmed </a:t>
            </a:r>
            <a:r>
              <a:rPr lang="en-US" dirty="0" err="1">
                <a:solidFill>
                  <a:schemeClr val="bg1"/>
                </a:solidFill>
              </a:rPr>
              <a:t>SNe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Ia</a:t>
            </a:r>
            <a:r>
              <a:rPr lang="en-US" dirty="0">
                <a:solidFill>
                  <a:schemeClr val="bg1"/>
                </a:solidFill>
              </a:rPr>
              <a:t> + 87 conf. core </a:t>
            </a:r>
            <a:r>
              <a:rPr lang="en-US" dirty="0" smtClean="0">
                <a:solidFill>
                  <a:schemeClr val="bg1"/>
                </a:solidFill>
              </a:rPr>
              <a:t>collapse plus &gt;1000 photometric </a:t>
            </a:r>
            <a:r>
              <a:rPr lang="en-US" dirty="0" err="1" smtClean="0">
                <a:solidFill>
                  <a:schemeClr val="bg1"/>
                </a:solidFill>
              </a:rPr>
              <a:t>Ia’s</a:t>
            </a:r>
            <a:r>
              <a:rPr lang="en-US" dirty="0" smtClean="0">
                <a:solidFill>
                  <a:schemeClr val="bg1"/>
                </a:solidFill>
              </a:rPr>
              <a:t> with host </a:t>
            </a:r>
            <a:r>
              <a:rPr lang="en-US" dirty="0" err="1" smtClean="0">
                <a:solidFill>
                  <a:schemeClr val="bg1"/>
                </a:solidFill>
              </a:rPr>
              <a:t>z’s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377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3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77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3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377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3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37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3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377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3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37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3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37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3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377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3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975"/>
            <a:ext cx="8228013" cy="1146175"/>
          </a:xfrm>
          <a:ln/>
        </p:spPr>
        <p:txBody>
          <a:bodyPr lIns="0" tIns="0" rIns="0" bIns="0"/>
          <a:lstStyle/>
          <a:p>
            <a:pPr defTabSz="45720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Times New Roman" pitchFamily="-111" charset="0"/>
              </a:rPr>
              <a:t>Spectroscopic Target Selection</a:t>
            </a:r>
            <a:endParaRPr lang="en-GB">
              <a:latin typeface="Bitstream Vera Sans" pitchFamily="16" charset="0"/>
            </a:endParaRPr>
          </a:p>
        </p:txBody>
      </p:sp>
      <p:pic>
        <p:nvPicPr>
          <p:cNvPr id="1389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109663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895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951163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895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4784725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89574" name="Text Box 6"/>
          <p:cNvSpPr txBox="1">
            <a:spLocks noChangeArrowheads="1"/>
          </p:cNvSpPr>
          <p:nvPr/>
        </p:nvSpPr>
        <p:spPr bwMode="auto">
          <a:xfrm>
            <a:off x="152400" y="1041400"/>
            <a:ext cx="1128713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2 Epochs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Ia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Ibc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II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</p:txBody>
      </p:sp>
      <p:sp>
        <p:nvSpPr>
          <p:cNvPr id="1389575" name="Text Box 7"/>
          <p:cNvSpPr txBox="1">
            <a:spLocks noChangeArrowheads="1"/>
          </p:cNvSpPr>
          <p:nvPr/>
        </p:nvSpPr>
        <p:spPr bwMode="auto">
          <a:xfrm>
            <a:off x="3886200" y="1041400"/>
            <a:ext cx="1214438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</p:txBody>
      </p:sp>
      <p:sp>
        <p:nvSpPr>
          <p:cNvPr id="1389576" name="Text Box 8"/>
          <p:cNvSpPr txBox="1">
            <a:spLocks noChangeArrowheads="1"/>
          </p:cNvSpPr>
          <p:nvPr/>
        </p:nvSpPr>
        <p:spPr bwMode="auto">
          <a:xfrm>
            <a:off x="7391400" y="1752600"/>
            <a:ext cx="15240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26FF1C"/>
                </a:solidFill>
                <a:latin typeface="Times New Roman" pitchFamily="-111" charset="0"/>
                <a:ea typeface="msgothic" charset="0"/>
                <a:cs typeface="msgothic" charset="0"/>
              </a:rPr>
              <a:t>Sako etal 2008</a:t>
            </a: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 </a:t>
            </a:r>
          </a:p>
        </p:txBody>
      </p:sp>
      <p:sp>
        <p:nvSpPr>
          <p:cNvPr id="1389577" name="Text Box 9"/>
          <p:cNvSpPr txBox="1">
            <a:spLocks noChangeArrowheads="1"/>
          </p:cNvSpPr>
          <p:nvPr/>
        </p:nvSpPr>
        <p:spPr bwMode="auto">
          <a:xfrm>
            <a:off x="7745413" y="6480175"/>
            <a:ext cx="1471612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endParaRPr lang="en-GB" sz="1000" b="1">
              <a:solidFill>
                <a:srgbClr val="FFFFFF"/>
              </a:solidFill>
              <a:latin typeface="Bitstream Vera Sans" pitchFamily="16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975"/>
            <a:ext cx="8228013" cy="1146175"/>
          </a:xfrm>
          <a:ln/>
        </p:spPr>
        <p:txBody>
          <a:bodyPr lIns="0" tIns="0" rIns="0" bIns="0"/>
          <a:lstStyle/>
          <a:p>
            <a:pPr defTabSz="45720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Times New Roman" pitchFamily="-111" charset="0"/>
              </a:rPr>
              <a:t>Spectroscopic Target Selection</a:t>
            </a:r>
            <a:endParaRPr lang="en-GB">
              <a:latin typeface="Bitstream Vera Sans" pitchFamily="16" charset="0"/>
            </a:endParaRPr>
          </a:p>
        </p:txBody>
      </p:sp>
      <p:pic>
        <p:nvPicPr>
          <p:cNvPr id="13916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109663"/>
            <a:ext cx="2074863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916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971800"/>
            <a:ext cx="2074863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916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800600"/>
            <a:ext cx="2074863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9162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0" y="1109663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9162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71600" y="2951163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9162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4784725"/>
            <a:ext cx="2073275" cy="2073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91625" name="Text Box 9"/>
          <p:cNvSpPr txBox="1">
            <a:spLocks noChangeArrowheads="1"/>
          </p:cNvSpPr>
          <p:nvPr/>
        </p:nvSpPr>
        <p:spPr bwMode="auto">
          <a:xfrm>
            <a:off x="152400" y="1041400"/>
            <a:ext cx="1128713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2 Epochs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Ia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Ibc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II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</p:txBody>
      </p:sp>
      <p:sp>
        <p:nvSpPr>
          <p:cNvPr id="1391626" name="Text Box 10"/>
          <p:cNvSpPr txBox="1">
            <a:spLocks noChangeArrowheads="1"/>
          </p:cNvSpPr>
          <p:nvPr/>
        </p:nvSpPr>
        <p:spPr bwMode="auto">
          <a:xfrm>
            <a:off x="3886200" y="1041400"/>
            <a:ext cx="1214438" cy="5224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31 Epochs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Ia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Ibc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r>
              <a:rPr lang="en-GB" sz="2000" u="sng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SN II Fit</a:t>
            </a:r>
          </a:p>
          <a:p>
            <a:pPr algn="ctr"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</a:tabLst>
            </a:pPr>
            <a:endParaRPr lang="en-GB" sz="2000" u="sng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</p:txBody>
      </p:sp>
      <p:sp>
        <p:nvSpPr>
          <p:cNvPr id="1391627" name="Text Box 11"/>
          <p:cNvSpPr txBox="1">
            <a:spLocks noChangeArrowheads="1"/>
          </p:cNvSpPr>
          <p:nvPr/>
        </p:nvSpPr>
        <p:spPr bwMode="auto">
          <a:xfrm>
            <a:off x="7391400" y="1752600"/>
            <a:ext cx="1524000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Fit with </a:t>
            </a:r>
          </a:p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template </a:t>
            </a:r>
          </a:p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library</a:t>
            </a:r>
          </a:p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endParaRPr lang="en-GB" sz="2000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Classification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&gt;90%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accurate after 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2-3 epochs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endParaRPr lang="en-GB" sz="2000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Redshifts 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5-10% 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accurate</a:t>
            </a: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endParaRPr lang="en-GB" sz="2000">
              <a:solidFill>
                <a:srgbClr val="FFFFFF"/>
              </a:solidFill>
              <a:latin typeface="Times New Roman" pitchFamily="-111" charset="0"/>
              <a:ea typeface="msgothic" charset="0"/>
              <a:cs typeface="msgothic" charset="0"/>
            </a:endParaRPr>
          </a:p>
          <a:p>
            <a:pPr defTabSz="414338" hangingPunct="0">
              <a:lnSpc>
                <a:spcPct val="97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r>
              <a:rPr lang="en-GB" sz="2000">
                <a:solidFill>
                  <a:srgbClr val="26FF1C"/>
                </a:solidFill>
                <a:latin typeface="Times New Roman" pitchFamily="-111" charset="0"/>
                <a:ea typeface="msgothic" charset="0"/>
                <a:cs typeface="msgothic" charset="0"/>
              </a:rPr>
              <a:t>Sako etal 2008</a:t>
            </a:r>
            <a:r>
              <a:rPr lang="en-GB" sz="2000">
                <a:solidFill>
                  <a:srgbClr val="FFFFFF"/>
                </a:solidFill>
                <a:latin typeface="Times New Roman" pitchFamily="-111" charset="0"/>
                <a:ea typeface="msgothic" charset="0"/>
                <a:cs typeface="msgothic" charset="0"/>
              </a:rPr>
              <a:t> </a:t>
            </a:r>
          </a:p>
        </p:txBody>
      </p:sp>
      <p:sp>
        <p:nvSpPr>
          <p:cNvPr id="1391628" name="Text Box 12"/>
          <p:cNvSpPr txBox="1">
            <a:spLocks noChangeArrowheads="1"/>
          </p:cNvSpPr>
          <p:nvPr/>
        </p:nvSpPr>
        <p:spPr bwMode="auto">
          <a:xfrm>
            <a:off x="7745413" y="6480175"/>
            <a:ext cx="1471612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 defTabSz="414338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-111" charset="2"/>
              <a:buNone/>
              <a:tabLst>
                <a:tab pos="657225" algn="l"/>
                <a:tab pos="1312863" algn="l"/>
              </a:tabLst>
            </a:pPr>
            <a:endParaRPr lang="en-GB" sz="1000" b="1">
              <a:solidFill>
                <a:srgbClr val="FFFFFF"/>
              </a:solidFill>
              <a:latin typeface="Bitstream Vera Sans" pitchFamily="16" charset="0"/>
              <a:ea typeface="msgothic" charset="0"/>
              <a:cs typeface="msgothic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153988"/>
            <a:ext cx="8228013" cy="989012"/>
          </a:xfrm>
          <a:ln/>
        </p:spPr>
        <p:txBody>
          <a:bodyPr lIns="0" tIns="0" rIns="0" bIns="0"/>
          <a:lstStyle/>
          <a:p>
            <a:pPr defTabSz="457153">
              <a:lnSpc>
                <a:spcPct val="98000"/>
              </a:lnSpc>
              <a:tabLst>
                <a:tab pos="723825" algn="l"/>
                <a:tab pos="1447650" algn="l"/>
                <a:tab pos="2171475" algn="l"/>
                <a:tab pos="2895300" algn="l"/>
                <a:tab pos="3619125" algn="l"/>
                <a:tab pos="4342950" algn="l"/>
                <a:tab pos="5066775" algn="l"/>
                <a:tab pos="5790600" algn="l"/>
                <a:tab pos="6514425" algn="l"/>
                <a:tab pos="7238250" algn="l"/>
                <a:tab pos="7962075" algn="l"/>
                <a:tab pos="8685900" algn="l"/>
              </a:tabLst>
            </a:pPr>
            <a:r>
              <a:rPr lang="en-GB" dirty="0">
                <a:latin typeface="Times New Roman" pitchFamily="-109" charset="0"/>
              </a:rPr>
              <a:t>SN and Host Spectroscopy</a:t>
            </a:r>
            <a:endParaRPr lang="en-GB" dirty="0">
              <a:latin typeface="Bitstream Vera Sans" pitchFamily="16" charset="0"/>
            </a:endParaRPr>
          </a:p>
        </p:txBody>
      </p:sp>
      <p:pic>
        <p:nvPicPr>
          <p:cNvPr id="21719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1398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71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7376" y="2592389"/>
            <a:ext cx="2689225" cy="3427412"/>
          </a:xfrm>
          <a:ln/>
        </p:spPr>
        <p:txBody>
          <a:bodyPr lIns="0" tIns="0" rIns="0" bIns="0"/>
          <a:lstStyle/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MDM 2.4m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NOT 2.6m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APO 3.5m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NTT 3.6m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KPNO 4m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WHT 4.2m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Subaru 8.2m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HET 9.2m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Keck 10m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Magellan 6.5m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TNG </a:t>
            </a:r>
            <a:r>
              <a:rPr lang="en-GB" sz="2000" dirty="0" smtClean="0">
                <a:latin typeface="Times New Roman" pitchFamily="-109" charset="0"/>
              </a:rPr>
              <a:t>3.5m</a:t>
            </a:r>
          </a:p>
          <a:p>
            <a:pPr marL="431755" indent="-323817" defTabSz="457153">
              <a:lnSpc>
                <a:spcPct val="68000"/>
              </a:lnSpc>
              <a:spcAft>
                <a:spcPts val="725"/>
              </a:spcAft>
              <a:buNone/>
              <a:tabLst>
                <a:tab pos="723825" algn="l"/>
                <a:tab pos="1447650" algn="l"/>
              </a:tabLst>
            </a:pPr>
            <a:r>
              <a:rPr lang="en-GB" sz="2000" dirty="0">
                <a:latin typeface="Times New Roman" pitchFamily="-109" charset="0"/>
              </a:rPr>
              <a:t>SALT </a:t>
            </a:r>
            <a:r>
              <a:rPr lang="en-GB" sz="2000" dirty="0" smtClean="0">
                <a:latin typeface="Times New Roman" pitchFamily="-109" charset="0"/>
              </a:rPr>
              <a:t>10m   SDSS 2.5m    </a:t>
            </a:r>
            <a:endParaRPr lang="en-GB" sz="2000" dirty="0">
              <a:latin typeface="Times New Roman" pitchFamily="-109" charset="0"/>
            </a:endParaRPr>
          </a:p>
        </p:txBody>
      </p:sp>
      <p:pic>
        <p:nvPicPr>
          <p:cNvPr id="2171909" name="Picture 5" descr="specepochmaxhi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1" y="2514600"/>
            <a:ext cx="4343400" cy="4343400"/>
          </a:xfrm>
          <a:prstGeom prst="rect">
            <a:avLst/>
          </a:prstGeom>
          <a:noFill/>
        </p:spPr>
      </p:pic>
      <p:pic>
        <p:nvPicPr>
          <p:cNvPr id="2171910" name="Picture 6" descr="f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6139" y="2522538"/>
            <a:ext cx="4411662" cy="4411662"/>
          </a:xfrm>
          <a:prstGeom prst="rect">
            <a:avLst/>
          </a:prstGeom>
          <a:noFill/>
        </p:spPr>
      </p:pic>
      <p:sp>
        <p:nvSpPr>
          <p:cNvPr id="2171911" name="Text Box 7"/>
          <p:cNvSpPr txBox="1">
            <a:spLocks/>
          </p:cNvSpPr>
          <p:nvPr/>
        </p:nvSpPr>
        <p:spPr bwMode="auto">
          <a:xfrm>
            <a:off x="7351713" y="3243263"/>
            <a:ext cx="1346472" cy="369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/>
              <a:t>2005+2006</a:t>
            </a:r>
          </a:p>
        </p:txBody>
      </p:sp>
      <p:sp>
        <p:nvSpPr>
          <p:cNvPr id="2171912" name="Text Box 8"/>
          <p:cNvSpPr txBox="1">
            <a:spLocks/>
          </p:cNvSpPr>
          <p:nvPr/>
        </p:nvSpPr>
        <p:spPr bwMode="auto">
          <a:xfrm>
            <a:off x="2514601" y="3429001"/>
            <a:ext cx="1920875" cy="18234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B37"/>
                </a:solidFill>
                <a:latin typeface="Times New Roman" pitchFamily="-109" charset="0"/>
              </a:rPr>
              <a:t>Determine SN Type and </a:t>
            </a:r>
            <a:r>
              <a:rPr lang="en-US" sz="2800" dirty="0" err="1">
                <a:solidFill>
                  <a:srgbClr val="FFFB37"/>
                </a:solidFill>
                <a:latin typeface="Times New Roman" pitchFamily="-109" charset="0"/>
              </a:rPr>
              <a:t>Redshift</a:t>
            </a:r>
            <a:endParaRPr lang="en-US" sz="2800" dirty="0">
              <a:solidFill>
                <a:srgbClr val="FFFB37"/>
              </a:solidFill>
              <a:latin typeface="Times New Roman" pitchFamily="-10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19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SN </a:t>
            </a:r>
            <a:r>
              <a:rPr lang="en-US" dirty="0" err="1" smtClean="0"/>
              <a:t>Ia</a:t>
            </a:r>
            <a:r>
              <a:rPr lang="en-US" dirty="0" smtClean="0"/>
              <a:t> Light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 smtClean="0"/>
              <a:t>Multi-color Light Curve Shape (MLCS2k2)</a:t>
            </a:r>
          </a:p>
          <a:p>
            <a:pPr>
              <a:buNone/>
            </a:pPr>
            <a:r>
              <a:rPr lang="en-US" dirty="0" smtClean="0"/>
              <a:t>                     </a:t>
            </a:r>
            <a:r>
              <a:rPr lang="en-US" sz="2400" dirty="0" err="1" smtClean="0">
                <a:solidFill>
                  <a:srgbClr val="12BB23"/>
                </a:solidFill>
              </a:rPr>
              <a:t>Riess</a:t>
            </a:r>
            <a:r>
              <a:rPr lang="en-US" sz="2400" dirty="0" smtClean="0">
                <a:solidFill>
                  <a:srgbClr val="12BB23"/>
                </a:solidFill>
              </a:rPr>
              <a:t>, </a:t>
            </a:r>
            <a:r>
              <a:rPr lang="en-US" sz="2400" dirty="0" err="1" smtClean="0">
                <a:solidFill>
                  <a:srgbClr val="12BB23"/>
                </a:solidFill>
              </a:rPr>
              <a:t>etal</a:t>
            </a:r>
            <a:r>
              <a:rPr lang="en-US" sz="2400" dirty="0" smtClean="0">
                <a:solidFill>
                  <a:srgbClr val="12BB23"/>
                </a:solidFill>
              </a:rPr>
              <a:t> 96, 98; </a:t>
            </a:r>
            <a:r>
              <a:rPr lang="en-US" sz="2400" dirty="0" err="1" smtClean="0">
                <a:solidFill>
                  <a:srgbClr val="12BB23"/>
                </a:solidFill>
              </a:rPr>
              <a:t>Jha</a:t>
            </a:r>
            <a:r>
              <a:rPr lang="en-US" sz="2400" dirty="0" smtClean="0">
                <a:solidFill>
                  <a:srgbClr val="12BB23"/>
                </a:solidFill>
              </a:rPr>
              <a:t>, </a:t>
            </a:r>
            <a:r>
              <a:rPr lang="en-US" sz="2400" dirty="0" err="1" smtClean="0">
                <a:solidFill>
                  <a:srgbClr val="12BB23"/>
                </a:solidFill>
              </a:rPr>
              <a:t>etal</a:t>
            </a:r>
            <a:r>
              <a:rPr lang="en-US" sz="2400" dirty="0" smtClean="0">
                <a:solidFill>
                  <a:srgbClr val="12BB23"/>
                </a:solidFill>
              </a:rPr>
              <a:t> 2007</a:t>
            </a:r>
          </a:p>
          <a:p>
            <a:pPr>
              <a:buNone/>
            </a:pPr>
            <a:endParaRPr lang="en-US" sz="2400" dirty="0" smtClean="0">
              <a:solidFill>
                <a:srgbClr val="12BB23"/>
              </a:solidFill>
            </a:endParaRPr>
          </a:p>
          <a:p>
            <a:r>
              <a:rPr lang="en-US" dirty="0" smtClean="0"/>
              <a:t>SALT-II</a:t>
            </a:r>
          </a:p>
          <a:p>
            <a:pPr>
              <a:buNone/>
            </a:pPr>
            <a:r>
              <a:rPr lang="en-US" dirty="0" smtClean="0"/>
              <a:t>                     </a:t>
            </a:r>
            <a:r>
              <a:rPr lang="en-US" sz="2400" dirty="0" smtClean="0">
                <a:solidFill>
                  <a:srgbClr val="12BB23"/>
                </a:solidFill>
              </a:rPr>
              <a:t>Guy, </a:t>
            </a:r>
            <a:r>
              <a:rPr lang="en-US" sz="2400" dirty="0" err="1" smtClean="0">
                <a:solidFill>
                  <a:srgbClr val="12BB23"/>
                </a:solidFill>
              </a:rPr>
              <a:t>etal</a:t>
            </a:r>
            <a:r>
              <a:rPr lang="en-US" sz="2400" dirty="0" smtClean="0">
                <a:solidFill>
                  <a:srgbClr val="12BB23"/>
                </a:solidFill>
              </a:rPr>
              <a:t> 05,08</a:t>
            </a:r>
            <a:endParaRPr lang="en-US" sz="2400" dirty="0">
              <a:solidFill>
                <a:srgbClr val="12BB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982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2" y="6355"/>
            <a:ext cx="5105400" cy="448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3062787" name="Object 3"/>
          <p:cNvGraphicFramePr>
            <a:graphicFrameLocks noChangeAspect="1"/>
          </p:cNvGraphicFramePr>
          <p:nvPr/>
        </p:nvGraphicFramePr>
        <p:xfrm>
          <a:off x="1162050" y="4732338"/>
          <a:ext cx="6745288" cy="906463"/>
        </p:xfrm>
        <a:graphic>
          <a:graphicData uri="http://schemas.openxmlformats.org/presentationml/2006/ole">
            <p:oleObj spid="_x0000_s3673090" name="Equation" r:id="rId5" imgW="3403600" imgH="457200" progId="Equation.3">
              <p:embed/>
            </p:oleObj>
          </a:graphicData>
        </a:graphic>
      </p:graphicFrame>
      <p:sp>
        <p:nvSpPr>
          <p:cNvPr id="2039812" name="Line 4"/>
          <p:cNvSpPr>
            <a:spLocks noChangeShapeType="1"/>
          </p:cNvSpPr>
          <p:nvPr/>
        </p:nvSpPr>
        <p:spPr bwMode="auto">
          <a:xfrm flipH="1">
            <a:off x="2592389" y="5105400"/>
            <a:ext cx="379412" cy="1189038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13" name="Line 5"/>
          <p:cNvSpPr>
            <a:spLocks noChangeShapeType="1"/>
          </p:cNvSpPr>
          <p:nvPr/>
        </p:nvSpPr>
        <p:spPr bwMode="auto">
          <a:xfrm>
            <a:off x="5029201" y="5638800"/>
            <a:ext cx="534988" cy="655638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15" name="Line 7"/>
          <p:cNvSpPr>
            <a:spLocks noChangeShapeType="1"/>
          </p:cNvSpPr>
          <p:nvPr/>
        </p:nvSpPr>
        <p:spPr bwMode="auto">
          <a:xfrm>
            <a:off x="6096001" y="5029202"/>
            <a:ext cx="1066800" cy="12954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16" name="Text Box 8"/>
          <p:cNvSpPr txBox="1">
            <a:spLocks noChangeArrowheads="1"/>
          </p:cNvSpPr>
          <p:nvPr/>
        </p:nvSpPr>
        <p:spPr bwMode="auto">
          <a:xfrm>
            <a:off x="3403600" y="5715004"/>
            <a:ext cx="4978400" cy="42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40808" rIns="81615" bIns="40808">
            <a:prstTxWarp prst="textNoShape">
              <a:avLst/>
            </a:prstTxWarp>
          </a:bodyPr>
          <a:lstStyle/>
          <a:p>
            <a:pPr defTabSz="414211" hangingPunct="0">
              <a:lnSpc>
                <a:spcPct val="124000"/>
              </a:lnSpc>
              <a:buClr>
                <a:srgbClr val="FFFFFF"/>
              </a:buClr>
              <a:buSzPct val="45000"/>
              <a:tabLst>
                <a:tab pos="657023" algn="l"/>
                <a:tab pos="1312457" algn="l"/>
                <a:tab pos="1969481" algn="l"/>
                <a:tab pos="2626503" algn="l"/>
                <a:tab pos="3281938" algn="l"/>
                <a:tab pos="3938960" algn="l"/>
                <a:tab pos="4594397" algn="l"/>
              </a:tabLst>
            </a:pPr>
            <a:r>
              <a:rPr lang="en-GB" i="1" dirty="0">
                <a:solidFill>
                  <a:srgbClr val="00B8FF"/>
                </a:solidFill>
                <a:ea typeface="DejaVu LGC Sans" charset="0"/>
                <a:cs typeface="DejaVu LGC Sans" charset="0"/>
              </a:rPr>
              <a:t>fit parameters</a:t>
            </a:r>
          </a:p>
        </p:txBody>
      </p:sp>
      <p:sp>
        <p:nvSpPr>
          <p:cNvPr id="2039817" name="Line 9"/>
          <p:cNvSpPr>
            <a:spLocks noChangeShapeType="1"/>
          </p:cNvSpPr>
          <p:nvPr/>
        </p:nvSpPr>
        <p:spPr bwMode="auto">
          <a:xfrm flipH="1">
            <a:off x="1601788" y="5105400"/>
            <a:ext cx="760412" cy="1189038"/>
          </a:xfrm>
          <a:prstGeom prst="line">
            <a:avLst/>
          </a:prstGeom>
          <a:noFill/>
          <a:ln w="18360">
            <a:solidFill>
              <a:srgbClr val="0099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18" name="Line 10"/>
          <p:cNvSpPr>
            <a:spLocks noChangeShapeType="1"/>
          </p:cNvSpPr>
          <p:nvPr/>
        </p:nvSpPr>
        <p:spPr bwMode="auto">
          <a:xfrm>
            <a:off x="3048001" y="4267201"/>
            <a:ext cx="457199" cy="533400"/>
          </a:xfrm>
          <a:prstGeom prst="line">
            <a:avLst/>
          </a:prstGeom>
          <a:noFill/>
          <a:ln w="18360">
            <a:solidFill>
              <a:srgbClr val="FF3366"/>
            </a:solidFill>
            <a:round/>
            <a:headEnd/>
            <a:tailEnd type="triangle" w="med" len="med"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19" name="Line 11"/>
          <p:cNvSpPr>
            <a:spLocks noChangeShapeType="1"/>
          </p:cNvSpPr>
          <p:nvPr/>
        </p:nvSpPr>
        <p:spPr bwMode="auto">
          <a:xfrm>
            <a:off x="3352800" y="4267201"/>
            <a:ext cx="1600200" cy="533400"/>
          </a:xfrm>
          <a:prstGeom prst="line">
            <a:avLst/>
          </a:prstGeom>
          <a:noFill/>
          <a:ln w="18360">
            <a:solidFill>
              <a:srgbClr val="FF3366"/>
            </a:solidFill>
            <a:round/>
            <a:headEnd/>
            <a:tailEnd type="triangle" w="med" len="med"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20" name="Line 12"/>
          <p:cNvSpPr>
            <a:spLocks noChangeShapeType="1"/>
          </p:cNvSpPr>
          <p:nvPr/>
        </p:nvSpPr>
        <p:spPr bwMode="auto">
          <a:xfrm>
            <a:off x="3352801" y="4267201"/>
            <a:ext cx="3124199" cy="533400"/>
          </a:xfrm>
          <a:prstGeom prst="line">
            <a:avLst/>
          </a:prstGeom>
          <a:noFill/>
          <a:ln w="18360">
            <a:solidFill>
              <a:srgbClr val="FF3366"/>
            </a:solidFill>
            <a:round/>
            <a:headEnd/>
            <a:tailEnd type="triangle" w="med" len="med"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9821" name="Text Box 13"/>
          <p:cNvSpPr txBox="1">
            <a:spLocks/>
          </p:cNvSpPr>
          <p:nvPr/>
        </p:nvSpPr>
        <p:spPr bwMode="auto">
          <a:xfrm>
            <a:off x="152405" y="6262692"/>
            <a:ext cx="8758882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ED2E5"/>
                </a:solidFill>
              </a:rPr>
              <a:t>Time of maximum     </a:t>
            </a:r>
            <a:r>
              <a:rPr lang="en-US" u="sng" dirty="0">
                <a:solidFill>
                  <a:srgbClr val="1ED2E5"/>
                </a:solidFill>
              </a:rPr>
              <a:t>distance modulus</a:t>
            </a:r>
            <a:r>
              <a:rPr lang="en-US" dirty="0">
                <a:solidFill>
                  <a:srgbClr val="1ED2E5"/>
                </a:solidFill>
              </a:rPr>
              <a:t>        </a:t>
            </a:r>
            <a:r>
              <a:rPr lang="en-US" dirty="0" smtClean="0">
                <a:solidFill>
                  <a:srgbClr val="1ED2E5"/>
                </a:solidFill>
              </a:rPr>
              <a:t> host gal extinction    </a:t>
            </a:r>
            <a:r>
              <a:rPr lang="en-US" dirty="0">
                <a:solidFill>
                  <a:srgbClr val="1ED2E5"/>
                </a:solidFill>
              </a:rPr>
              <a:t>stretch/decline rate</a:t>
            </a:r>
            <a:endParaRPr lang="en-US" dirty="0"/>
          </a:p>
        </p:txBody>
      </p:sp>
      <p:sp>
        <p:nvSpPr>
          <p:cNvPr id="2039823" name="Text Box 15"/>
          <p:cNvSpPr txBox="1">
            <a:spLocks noGrp="1" noChangeArrowheads="1"/>
          </p:cNvSpPr>
          <p:nvPr>
            <p:ph type="body" idx="1"/>
          </p:nvPr>
        </p:nvSpPr>
        <p:spPr>
          <a:xfrm>
            <a:off x="457200" y="3886201"/>
            <a:ext cx="3657600" cy="533400"/>
          </a:xfrm>
          <a:noFill/>
          <a:ln/>
        </p:spPr>
        <p:txBody>
          <a:bodyPr lIns="0" tIns="0" rIns="0" bIns="0"/>
          <a:lstStyle/>
          <a:p>
            <a:pPr defTabSz="414211" hangingPunct="0">
              <a:lnSpc>
                <a:spcPct val="124000"/>
              </a:lnSpc>
              <a:spcBef>
                <a:spcPct val="0"/>
              </a:spcBef>
              <a:buClr>
                <a:srgbClr val="FFFFFF"/>
              </a:buClr>
              <a:buSzPct val="45000"/>
              <a:buNone/>
              <a:tabLst>
                <a:tab pos="657023" algn="l"/>
                <a:tab pos="1312457" algn="l"/>
                <a:tab pos="1969481" algn="l"/>
                <a:tab pos="2626503" algn="l"/>
                <a:tab pos="3281938" algn="l"/>
                <a:tab pos="3938960" algn="l"/>
              </a:tabLst>
            </a:pPr>
            <a:r>
              <a:rPr lang="en-GB" sz="1800" dirty="0">
                <a:solidFill>
                  <a:srgbClr val="FF3366"/>
                </a:solidFill>
                <a:latin typeface="Arial" pitchFamily="-106" charset="0"/>
                <a:ea typeface="DejaVu LGC Sans" charset="0"/>
                <a:cs typeface="DejaVu LGC Sans" charset="0"/>
              </a:rPr>
              <a:t>time-dependent model “vectors”</a:t>
            </a:r>
          </a:p>
          <a:p>
            <a:pPr defTabSz="414211" hangingPunct="0">
              <a:lnSpc>
                <a:spcPct val="124000"/>
              </a:lnSpc>
              <a:spcBef>
                <a:spcPct val="0"/>
              </a:spcBef>
              <a:buClr>
                <a:srgbClr val="FFFFFF"/>
              </a:buClr>
              <a:buSzPct val="45000"/>
              <a:buNone/>
              <a:tabLst>
                <a:tab pos="657023" algn="l"/>
                <a:tab pos="1312457" algn="l"/>
                <a:tab pos="1969481" algn="l"/>
                <a:tab pos="2626503" algn="l"/>
                <a:tab pos="3281938" algn="l"/>
                <a:tab pos="3938960" algn="l"/>
              </a:tabLst>
            </a:pPr>
            <a:r>
              <a:rPr lang="en-GB" sz="1800" dirty="0">
                <a:solidFill>
                  <a:srgbClr val="FF3366"/>
                </a:solidFill>
                <a:latin typeface="Arial" pitchFamily="-106" charset="0"/>
                <a:ea typeface="DejaVu LGC Sans" charset="0"/>
                <a:cs typeface="DejaVu LGC Sans" charset="0"/>
              </a:rPr>
              <a:t>trained on Low-</a:t>
            </a:r>
            <a:r>
              <a:rPr lang="en-GB" sz="1800" dirty="0" err="1">
                <a:solidFill>
                  <a:srgbClr val="FF3366"/>
                </a:solidFill>
                <a:latin typeface="Arial" pitchFamily="-106" charset="0"/>
                <a:ea typeface="DejaVu LGC Sans" charset="0"/>
                <a:cs typeface="DejaVu LGC Sans" charset="0"/>
              </a:rPr>
              <a:t>z</a:t>
            </a:r>
            <a:r>
              <a:rPr lang="en-GB" sz="1800" dirty="0">
                <a:solidFill>
                  <a:srgbClr val="FF3366"/>
                </a:solidFill>
                <a:latin typeface="Arial" pitchFamily="-106" charset="0"/>
                <a:ea typeface="DejaVu LGC Sans" charset="0"/>
                <a:cs typeface="DejaVu LGC Sans" charset="0"/>
              </a:rPr>
              <a:t> </a:t>
            </a:r>
            <a:r>
              <a:rPr lang="en-GB" sz="1800" dirty="0" err="1">
                <a:solidFill>
                  <a:srgbClr val="FF3366"/>
                </a:solidFill>
                <a:latin typeface="Arial" pitchFamily="-106" charset="0"/>
                <a:ea typeface="DejaVu LGC Sans" charset="0"/>
                <a:cs typeface="DejaVu LGC Sans" charset="0"/>
              </a:rPr>
              <a:t>SNe</a:t>
            </a:r>
            <a:endParaRPr lang="en-GB" sz="1800" dirty="0">
              <a:solidFill>
                <a:srgbClr val="FF3366"/>
              </a:solidFill>
              <a:latin typeface="Arial" pitchFamily="-106" charset="0"/>
              <a:ea typeface="DejaVu LGC Sans" charset="0"/>
              <a:cs typeface="DejaVu LGC Sans" charset="0"/>
            </a:endParaRPr>
          </a:p>
        </p:txBody>
      </p:sp>
      <p:sp>
        <p:nvSpPr>
          <p:cNvPr id="2039824" name="Rectangle 16"/>
          <p:cNvSpPr>
            <a:spLocks/>
          </p:cNvSpPr>
          <p:nvPr/>
        </p:nvSpPr>
        <p:spPr bwMode="auto">
          <a:xfrm>
            <a:off x="6808789" y="3352801"/>
            <a:ext cx="2259012" cy="10859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dirty="0">
                <a:solidFill>
                  <a:srgbClr val="000080"/>
                </a:solidFill>
                <a:latin typeface="Times" pitchFamily="-106" charset="0"/>
              </a:rPr>
              <a:t>∆ &lt;0: bright, broad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dirty="0">
                <a:solidFill>
                  <a:srgbClr val="000080"/>
                </a:solidFill>
                <a:latin typeface="Times" pitchFamily="-106" charset="0"/>
              </a:rPr>
              <a:t>∆ &gt;0:  faint, </a:t>
            </a:r>
            <a:r>
              <a:rPr lang="en-GB" sz="2000" dirty="0" smtClean="0">
                <a:solidFill>
                  <a:srgbClr val="000080"/>
                </a:solidFill>
                <a:latin typeface="Times" pitchFamily="-106" charset="0"/>
              </a:rPr>
              <a:t>narrow, 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GB" sz="2000" dirty="0" smtClean="0">
                <a:solidFill>
                  <a:srgbClr val="000080"/>
                </a:solidFill>
                <a:latin typeface="Times" pitchFamily="-106" charset="0"/>
              </a:rPr>
              <a:t>           redder</a:t>
            </a:r>
            <a:endParaRPr lang="en-US" sz="2000" dirty="0">
              <a:solidFill>
                <a:srgbClr val="000080"/>
              </a:solidFill>
              <a:latin typeface="Times" pitchFamily="-106" charset="0"/>
            </a:endParaRPr>
          </a:p>
        </p:txBody>
      </p:sp>
      <p:sp>
        <p:nvSpPr>
          <p:cNvPr id="2039825" name="Text Box 17"/>
          <p:cNvSpPr txBox="1">
            <a:spLocks/>
          </p:cNvSpPr>
          <p:nvPr/>
        </p:nvSpPr>
        <p:spPr bwMode="auto">
          <a:xfrm>
            <a:off x="76200" y="457200"/>
            <a:ext cx="3916398" cy="2708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 New Roman" pitchFamily="-106" charset="0"/>
              </a:rPr>
              <a:t>MLCS2k2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-106" charset="0"/>
              </a:rPr>
              <a:t> </a:t>
            </a:r>
          </a:p>
          <a:p>
            <a:r>
              <a:rPr lang="en-US" sz="3200" dirty="0" smtClean="0">
                <a:solidFill>
                  <a:srgbClr val="FFFF00"/>
                </a:solidFill>
                <a:latin typeface="Times New Roman" pitchFamily="-106" charset="0"/>
              </a:rPr>
              <a:t>Light</a:t>
            </a:r>
            <a:r>
              <a:rPr lang="en-US" sz="3200" dirty="0">
                <a:solidFill>
                  <a:srgbClr val="FFFF00"/>
                </a:solidFill>
                <a:latin typeface="Times New Roman" pitchFamily="-106" charset="0"/>
              </a:rPr>
              <a:t>-curve </a:t>
            </a:r>
            <a:endParaRPr lang="en-US" sz="3200" dirty="0" smtClean="0">
              <a:solidFill>
                <a:srgbClr val="FFFF00"/>
              </a:solidFill>
              <a:latin typeface="Times New Roman" pitchFamily="-106" charset="0"/>
            </a:endParaRPr>
          </a:p>
          <a:p>
            <a:r>
              <a:rPr lang="en-US" sz="3200" dirty="0" smtClean="0">
                <a:solidFill>
                  <a:srgbClr val="FFFF00"/>
                </a:solidFill>
                <a:latin typeface="Times New Roman" pitchFamily="-106" charset="0"/>
              </a:rPr>
              <a:t>Templates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-106" charset="0"/>
              </a:rPr>
              <a:t>in rest-frame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itchFamily="-106" charset="0"/>
              </a:rPr>
              <a:t>j</a:t>
            </a:r>
            <a:r>
              <a:rPr lang="en-US" sz="2400" i="1" dirty="0" smtClean="0">
                <a:solidFill>
                  <a:schemeClr val="bg1"/>
                </a:solidFill>
                <a:latin typeface="Times New Roman" pitchFamily="-106" charset="0"/>
              </a:rPr>
              <a:t>=UBVRI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-106" charset="0"/>
              </a:rPr>
              <a:t>;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-106" charset="0"/>
              </a:rPr>
              <a:t>built from ~100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itchFamily="-106" charset="0"/>
              </a:rPr>
              <a:t>well-observed, nearby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-106" charset="0"/>
              </a:rPr>
              <a:t>SNe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-106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-106" charset="0"/>
              </a:rPr>
              <a:t>Ia</a:t>
            </a:r>
            <a:endParaRPr lang="en-US" sz="2400" dirty="0" smtClean="0">
              <a:solidFill>
                <a:schemeClr val="bg1"/>
              </a:solidFill>
              <a:latin typeface="Times New Roman" pitchFamily="-10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" y="4763870"/>
            <a:ext cx="1185746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>
                <a:solidFill>
                  <a:srgbClr val="12BB23"/>
                </a:solidFill>
              </a:rPr>
              <a:t>observed</a:t>
            </a:r>
          </a:p>
          <a:p>
            <a:r>
              <a:rPr lang="en-US" dirty="0" err="1" smtClean="0">
                <a:solidFill>
                  <a:srgbClr val="12BB23"/>
                </a:solidFill>
              </a:rPr>
              <a:t>passband</a:t>
            </a:r>
            <a:endParaRPr lang="en-US" dirty="0">
              <a:solidFill>
                <a:srgbClr val="12BB23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762000" y="4800600"/>
            <a:ext cx="685800" cy="762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12BB23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fld id="{BBE752C2-A996-8744-BF0A-25F95396A160}" type="slidenum">
              <a:rPr lang="en-US">
                <a:solidFill>
                  <a:srgbClr val="17E81D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17E81D"/>
              </a:solidFill>
            </a:endParaRPr>
          </a:p>
        </p:txBody>
      </p:sp>
      <p:sp>
        <p:nvSpPr>
          <p:cNvPr id="4270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0"/>
            <a:ext cx="8077200" cy="990600"/>
          </a:xfrm>
        </p:spPr>
        <p:txBody>
          <a:bodyPr/>
          <a:lstStyle/>
          <a:p>
            <a:pPr eaLnBrk="1" hangingPunct="1"/>
            <a:r>
              <a:rPr lang="en-US" dirty="0" smtClean="0"/>
              <a:t>Host Galaxy Dust Extinction</a:t>
            </a:r>
            <a:endParaRPr lang="en-US" dirty="0"/>
          </a:p>
        </p:txBody>
      </p:sp>
      <p:sp>
        <p:nvSpPr>
          <p:cNvPr id="427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3066883" name="Object 3"/>
          <p:cNvGraphicFramePr>
            <a:graphicFrameLocks noChangeAspect="1"/>
          </p:cNvGraphicFramePr>
          <p:nvPr/>
        </p:nvGraphicFramePr>
        <p:xfrm>
          <a:off x="228601" y="1676400"/>
          <a:ext cx="2590800" cy="840537"/>
        </p:xfrm>
        <a:graphic>
          <a:graphicData uri="http://schemas.openxmlformats.org/presentationml/2006/ole">
            <p:oleObj spid="_x0000_s3687426" name="Equation" r:id="rId4" imgW="1409700" imgH="457200" progId="Equation.3">
              <p:embed/>
            </p:oleObj>
          </a:graphicData>
        </a:graphic>
      </p:graphicFrame>
      <p:graphicFrame>
        <p:nvGraphicFramePr>
          <p:cNvPr id="3066884" name="Object 4"/>
          <p:cNvGraphicFramePr>
            <a:graphicFrameLocks noChangeAspect="1"/>
          </p:cNvGraphicFramePr>
          <p:nvPr/>
        </p:nvGraphicFramePr>
        <p:xfrm>
          <a:off x="228600" y="3886201"/>
          <a:ext cx="2163763" cy="804863"/>
        </p:xfrm>
        <a:graphic>
          <a:graphicData uri="http://schemas.openxmlformats.org/presentationml/2006/ole">
            <p:oleObj spid="_x0000_s3687427" name="Equation" r:id="rId5" imgW="1092200" imgH="4064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52401" y="1079481"/>
            <a:ext cx="3352800" cy="59092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Extinction:</a:t>
            </a:r>
          </a:p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Empirical Model for wavelength dependence: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MLCS: 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2000" i="1" baseline="-25000" dirty="0" smtClean="0">
                <a:solidFill>
                  <a:schemeClr val="bg1"/>
                </a:solidFill>
                <a:latin typeface="+mj-lt"/>
              </a:rPr>
              <a:t>V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is a fit parameter, but </a:t>
            </a:r>
            <a:r>
              <a:rPr lang="en-US" sz="2000" i="1" dirty="0" smtClean="0">
                <a:solidFill>
                  <a:schemeClr val="bg1"/>
                </a:solidFill>
                <a:latin typeface="+mj-lt"/>
              </a:rPr>
              <a:t>R</a:t>
            </a:r>
            <a:r>
              <a:rPr lang="en-US" sz="2000" i="1" baseline="-25000" dirty="0" smtClean="0">
                <a:solidFill>
                  <a:schemeClr val="bg1"/>
                </a:solidFill>
                <a:latin typeface="+mj-lt"/>
              </a:rPr>
              <a:t>V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is usually fixed to a global value (sharp prior) since it’s usually  not well determined SN by SN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                                                  </a:t>
            </a:r>
          </a:p>
        </p:txBody>
      </p:sp>
      <p:pic>
        <p:nvPicPr>
          <p:cNvPr id="16" name="Picture 15" descr="Snapshot 2010-07-07 07-24-17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1" y="1066801"/>
            <a:ext cx="5164183" cy="53160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666988" y="6400801"/>
            <a:ext cx="2332244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err="1" smtClean="0">
                <a:solidFill>
                  <a:srgbClr val="12BB23"/>
                </a:solidFill>
                <a:latin typeface="+mj-lt"/>
              </a:rPr>
              <a:t>Cardelli</a:t>
            </a:r>
            <a:r>
              <a:rPr lang="en-US" dirty="0" smtClean="0">
                <a:solidFill>
                  <a:srgbClr val="12BB23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12BB23"/>
                </a:solidFill>
                <a:latin typeface="+mj-lt"/>
              </a:rPr>
              <a:t>etal</a:t>
            </a:r>
            <a:r>
              <a:rPr lang="en-US" dirty="0" smtClean="0">
                <a:solidFill>
                  <a:srgbClr val="12BB23"/>
                </a:solidFill>
                <a:latin typeface="+mj-lt"/>
              </a:rPr>
              <a:t> 89 (CCM)</a:t>
            </a:r>
            <a:endParaRPr lang="en-US" dirty="0">
              <a:solidFill>
                <a:srgbClr val="12BB23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  <a:p>
            <a:pPr>
              <a:defRPr/>
            </a:pPr>
            <a:fld id="{BBE752C2-A996-8744-BF0A-25F95396A160}" type="slidenum">
              <a:rPr lang="en-US">
                <a:solidFill>
                  <a:srgbClr val="17E81D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4270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-76200"/>
            <a:ext cx="8077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Host Galaxy Dust Extinction</a:t>
            </a:r>
            <a:endParaRPr lang="en-US" dirty="0"/>
          </a:p>
        </p:txBody>
      </p:sp>
      <p:sp>
        <p:nvSpPr>
          <p:cNvPr id="427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27013" name="Picture 4" descr="extla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143000"/>
            <a:ext cx="7772400" cy="100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4" name="Text Box 5"/>
          <p:cNvSpPr txBox="1">
            <a:spLocks/>
          </p:cNvSpPr>
          <p:nvPr/>
        </p:nvSpPr>
        <p:spPr bwMode="auto">
          <a:xfrm>
            <a:off x="1143001" y="6248401"/>
            <a:ext cx="5429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91" tIns="45697" rIns="91391" bIns="45697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solidFill>
                  <a:srgbClr val="18FF04"/>
                </a:solidFill>
                <a:latin typeface="Times New Roman" pitchFamily="-110" charset="0"/>
              </a:rPr>
              <a:t>Jha</a:t>
            </a:r>
            <a:endParaRPr lang="en-US" sz="2000" dirty="0">
              <a:latin typeface="Times New Roman" pitchFamily="-110" charset="0"/>
            </a:endParaRPr>
          </a:p>
        </p:txBody>
      </p:sp>
      <p:sp>
        <p:nvSpPr>
          <p:cNvPr id="427015" name="Rectangle 6"/>
          <p:cNvSpPr>
            <a:spLocks/>
          </p:cNvSpPr>
          <p:nvPr/>
        </p:nvSpPr>
        <p:spPr bwMode="auto">
          <a:xfrm>
            <a:off x="1828801" y="6400800"/>
            <a:ext cx="72390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lIns="91391" tIns="45697" rIns="91391" bIns="45697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7016" name="Text Box 7"/>
          <p:cNvSpPr txBox="1">
            <a:spLocks/>
          </p:cNvSpPr>
          <p:nvPr/>
        </p:nvSpPr>
        <p:spPr bwMode="auto">
          <a:xfrm>
            <a:off x="7002464" y="3276601"/>
            <a:ext cx="1727921" cy="3692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391" tIns="45697" rIns="91391" bIns="45697">
            <a:prstTxWarp prst="textNoShape">
              <a:avLst/>
            </a:prstTxWarp>
            <a:spAutoFit/>
          </a:bodyPr>
          <a:lstStyle/>
          <a:p>
            <a:r>
              <a:rPr lang="en-US" dirty="0"/>
              <a:t>Milky </a:t>
            </a:r>
            <a:r>
              <a:rPr lang="en-US" dirty="0" smtClean="0"/>
              <a:t>Way avg.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1" y="1621591"/>
            <a:ext cx="1600200" cy="4093400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Historically, MLCS used Milky Way average of </a:t>
            </a:r>
            <a:r>
              <a:rPr lang="en-US" sz="2000" i="1" dirty="0" smtClean="0">
                <a:solidFill>
                  <a:schemeClr val="bg1"/>
                </a:solidFill>
                <a:latin typeface="+mn-lt"/>
              </a:rPr>
              <a:t>R</a:t>
            </a:r>
            <a:r>
              <a:rPr lang="en-US" sz="2000" i="1" baseline="-250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=3.1</a:t>
            </a:r>
          </a:p>
          <a:p>
            <a:pPr>
              <a:defRPr/>
            </a:pPr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Growing evidence that this doesn’t represent SN host galaxy population well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914400"/>
          </a:xfrm>
        </p:spPr>
        <p:txBody>
          <a:bodyPr/>
          <a:lstStyle/>
          <a:p>
            <a:r>
              <a:rPr lang="en-US">
                <a:solidFill>
                  <a:srgbClr val="D5E91C"/>
                </a:solidFill>
              </a:rPr>
              <a:t>Extract </a:t>
            </a:r>
            <a:r>
              <a:rPr lang="en-US" i="1">
                <a:solidFill>
                  <a:srgbClr val="D5E91C"/>
                </a:solidFill>
              </a:rPr>
              <a:t>R</a:t>
            </a:r>
            <a:r>
              <a:rPr lang="en-US" i="1" baseline="-25000">
                <a:solidFill>
                  <a:srgbClr val="D5E91C"/>
                </a:solidFill>
              </a:rPr>
              <a:t>V</a:t>
            </a:r>
            <a:r>
              <a:rPr lang="en-US">
                <a:solidFill>
                  <a:srgbClr val="D5E91C"/>
                </a:solidFill>
              </a:rPr>
              <a:t> by matching colors of SDSS SNe to MLCS simulations</a:t>
            </a:r>
            <a:endParaRPr lang="en-US"/>
          </a:p>
        </p:txBody>
      </p:sp>
      <p:sp>
        <p:nvSpPr>
          <p:cNvPr id="216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1"/>
            <a:ext cx="3048000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Use nearly complete (spectroscopic + photometric) sample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MLCS previously used Milky Way </a:t>
            </a:r>
            <a:r>
              <a:rPr lang="en-US" sz="2400" dirty="0" err="1">
                <a:solidFill>
                  <a:schemeClr val="bg1"/>
                </a:solidFill>
              </a:rPr>
              <a:t>avg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R</a:t>
            </a:r>
            <a:r>
              <a:rPr lang="en-US" sz="2400" i="1" baseline="-25000" dirty="0">
                <a:solidFill>
                  <a:schemeClr val="bg1"/>
                </a:solidFill>
              </a:rPr>
              <a:t>V</a:t>
            </a:r>
            <a:r>
              <a:rPr lang="en-US" sz="2400" dirty="0">
                <a:solidFill>
                  <a:schemeClr val="bg1"/>
                </a:solidFill>
              </a:rPr>
              <a:t>=3.1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Lower </a:t>
            </a:r>
            <a:r>
              <a:rPr lang="en-US" sz="2400" i="1" dirty="0">
                <a:solidFill>
                  <a:schemeClr val="bg1"/>
                </a:solidFill>
              </a:rPr>
              <a:t>R</a:t>
            </a:r>
            <a:r>
              <a:rPr lang="en-US" sz="2400" i="1" baseline="-25000" dirty="0">
                <a:solidFill>
                  <a:schemeClr val="bg1"/>
                </a:solidFill>
              </a:rPr>
              <a:t>V</a:t>
            </a:r>
            <a:r>
              <a:rPr lang="en-US" sz="2400" dirty="0">
                <a:solidFill>
                  <a:schemeClr val="bg1"/>
                </a:solidFill>
              </a:rPr>
              <a:t> more consistent with SALT color law and other recent SN </a:t>
            </a:r>
            <a:r>
              <a:rPr lang="en-US" sz="2400" i="1" dirty="0">
                <a:solidFill>
                  <a:schemeClr val="bg1"/>
                </a:solidFill>
              </a:rPr>
              <a:t>R</a:t>
            </a:r>
            <a:r>
              <a:rPr lang="en-US" sz="2400" i="1" baseline="-25000" dirty="0">
                <a:solidFill>
                  <a:schemeClr val="bg1"/>
                </a:solidFill>
              </a:rPr>
              <a:t>V</a:t>
            </a:r>
            <a:r>
              <a:rPr lang="en-US" sz="2400" dirty="0">
                <a:solidFill>
                  <a:schemeClr val="bg1"/>
                </a:solidFill>
              </a:rPr>
              <a:t> estimates</a:t>
            </a:r>
          </a:p>
        </p:txBody>
      </p:sp>
      <p:sp>
        <p:nvSpPr>
          <p:cNvPr id="2163716" name="Text Box 4"/>
          <p:cNvSpPr txBox="1">
            <a:spLocks/>
          </p:cNvSpPr>
          <p:nvPr/>
        </p:nvSpPr>
        <p:spPr bwMode="auto">
          <a:xfrm>
            <a:off x="1165227" y="6415090"/>
            <a:ext cx="1425575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18FF04"/>
                </a:solidFill>
                <a:latin typeface="Times New Roman" pitchFamily="-106" charset="0"/>
              </a:rPr>
              <a:t>D. Cinabro</a:t>
            </a:r>
            <a:endParaRPr lang="en-US">
              <a:solidFill>
                <a:srgbClr val="D5E91C"/>
              </a:solidFill>
              <a:latin typeface="Times New Roman" pitchFamily="-106" charset="0"/>
            </a:endParaRPr>
          </a:p>
        </p:txBody>
      </p:sp>
      <p:graphicFrame>
        <p:nvGraphicFramePr>
          <p:cNvPr id="2163717" name="Object 5"/>
          <p:cNvGraphicFramePr>
            <a:graphicFrameLocks noChangeAspect="1"/>
          </p:cNvGraphicFramePr>
          <p:nvPr/>
        </p:nvGraphicFramePr>
        <p:xfrm>
          <a:off x="457201" y="1504951"/>
          <a:ext cx="2517775" cy="781050"/>
        </p:xfrm>
        <a:graphic>
          <a:graphicData uri="http://schemas.openxmlformats.org/presentationml/2006/ole">
            <p:oleObj spid="_x0000_s3691522" name="Equation" r:id="rId4" imgW="1270000" imgH="393700" progId="Equation.3">
              <p:embed/>
            </p:oleObj>
          </a:graphicData>
        </a:graphic>
      </p:graphicFrame>
      <p:pic>
        <p:nvPicPr>
          <p:cNvPr id="2163718" name="Picture 6" descr="Snapshot 2009-01-25 22-43-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1" y="1371602"/>
            <a:ext cx="5835650" cy="543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403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6D737-759D-E744-A882-89035E2F7B81}" type="slidenum">
              <a:rPr lang="en-US"/>
              <a:pPr/>
              <a:t>3</a:t>
            </a:fld>
            <a:endParaRPr lang="en-US"/>
          </a:p>
        </p:txBody>
      </p:sp>
      <p:sp>
        <p:nvSpPr>
          <p:cNvPr id="1208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>
                <a:solidFill>
                  <a:srgbClr val="FFFB37"/>
                </a:solidFill>
                <a:effectLst/>
                <a:latin typeface="Times New Roman" pitchFamily="-106" charset="0"/>
              </a:rPr>
              <a:t>Supernova Legacy Survey (2003-2008)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08325" name="Text Box 5"/>
          <p:cNvSpPr txBox="1">
            <a:spLocks noChangeArrowheads="1"/>
          </p:cNvSpPr>
          <p:nvPr/>
        </p:nvSpPr>
        <p:spPr bwMode="auto">
          <a:xfrm>
            <a:off x="3886200" y="6335543"/>
            <a:ext cx="4800600" cy="4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 err="1" smtClean="0">
                <a:solidFill>
                  <a:srgbClr val="FFFF00"/>
                </a:solidFill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Megaprime</a:t>
            </a:r>
            <a:r>
              <a:rPr lang="en-US" sz="2300" dirty="0" smtClean="0">
                <a:solidFill>
                  <a:srgbClr val="FFFF00"/>
                </a:solidFill>
                <a:latin typeface="Times New Roman" pitchFamily="-106" charset="0"/>
                <a:ea typeface="ＭＳ Ｐゴシック" pitchFamily="-106" charset="-128"/>
                <a:cs typeface="ＭＳ Ｐゴシック" pitchFamily="-106" charset="-128"/>
              </a:rPr>
              <a:t> Mosaic CCD camera</a:t>
            </a:r>
            <a:endParaRPr lang="en-US" sz="2300" b="1" dirty="0">
              <a:solidFill>
                <a:srgbClr val="FFFF00"/>
              </a:solidFill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208326" name="Picture 6" descr="cfht_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914402"/>
            <a:ext cx="3962400" cy="3184525"/>
          </a:xfrm>
          <a:prstGeom prst="rect">
            <a:avLst/>
          </a:prstGeom>
          <a:noFill/>
        </p:spPr>
      </p:pic>
      <p:sp>
        <p:nvSpPr>
          <p:cNvPr id="1208328" name="Rectangle 8"/>
          <p:cNvSpPr>
            <a:spLocks noChangeArrowheads="1"/>
          </p:cNvSpPr>
          <p:nvPr/>
        </p:nvSpPr>
        <p:spPr bwMode="auto">
          <a:xfrm>
            <a:off x="4191000" y="1128712"/>
            <a:ext cx="495300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Observed 2 1-sq deg regions every 4 nights</a:t>
            </a: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~400+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-106" charset="0"/>
              </a:rPr>
              <a:t>spectroscopically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 confirmed </a:t>
            </a:r>
            <a:r>
              <a:rPr lang="en-US" sz="2400" dirty="0" err="1">
                <a:solidFill>
                  <a:schemeClr val="tx1"/>
                </a:solidFill>
                <a:latin typeface="Times New Roman" pitchFamily="-106" charset="0"/>
              </a:rPr>
              <a:t>SNe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-106" charset="0"/>
              </a:rPr>
              <a:t>Ia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 to measure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-106" charset="0"/>
              </a:rPr>
              <a:t>w</a:t>
            </a:r>
            <a:endParaRPr lang="en-US" sz="2400" i="1" dirty="0">
              <a:solidFill>
                <a:schemeClr val="tx1"/>
              </a:solidFill>
              <a:latin typeface="Times New Roman" pitchFamily="-106" charset="0"/>
            </a:endParaRP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Used 3.6-meter CFHT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/“</a:t>
            </a:r>
            <a:r>
              <a:rPr lang="en-US" sz="2400" dirty="0" err="1">
                <a:solidFill>
                  <a:schemeClr val="tx1"/>
                </a:solidFill>
                <a:latin typeface="Times New Roman" pitchFamily="-106" charset="0"/>
              </a:rPr>
              <a:t>Megacam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”</a:t>
            </a: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36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-106" charset="0"/>
              </a:rPr>
              <a:t>CCDs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 with good 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blue response</a:t>
            </a: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4 filters </a:t>
            </a:r>
            <a:r>
              <a:rPr lang="en-US" sz="2400" i="1" dirty="0" err="1">
                <a:solidFill>
                  <a:schemeClr val="tx1"/>
                </a:solidFill>
                <a:latin typeface="Times New Roman" pitchFamily="-106" charset="0"/>
              </a:rPr>
              <a:t>griz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 for good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 K-</a:t>
            </a: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corrections and color measurement</a:t>
            </a:r>
          </a:p>
          <a:p>
            <a:pPr marL="342795" indent="-342795">
              <a:spcBef>
                <a:spcPct val="20000"/>
              </a:spcBef>
              <a:spcAft>
                <a:spcPct val="30000"/>
              </a:spcAft>
              <a:buClr>
                <a:schemeClr val="hlink"/>
              </a:buClr>
              <a:buBlip>
                <a:blip r:embed="rId4"/>
              </a:buBlip>
            </a:pPr>
            <a:r>
              <a:rPr lang="en-US" sz="2400" dirty="0">
                <a:solidFill>
                  <a:schemeClr val="tx1"/>
                </a:solidFill>
                <a:latin typeface="Times New Roman" pitchFamily="-106" charset="0"/>
              </a:rPr>
              <a:t>Spectroscopic follow-up on 8-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-106" charset="0"/>
              </a:rPr>
              <a:t>10m telescopes</a:t>
            </a:r>
          </a:p>
        </p:txBody>
      </p:sp>
      <p:pic>
        <p:nvPicPr>
          <p:cNvPr id="1208329" name="Picture 9" descr="mosaic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4221166"/>
            <a:ext cx="3759200" cy="2452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152401"/>
            <a:ext cx="7715250" cy="1303734"/>
          </a:xfrm>
          <a:ln/>
        </p:spPr>
        <p:txBody>
          <a:bodyPr/>
          <a:lstStyle/>
          <a:p>
            <a:r>
              <a:rPr lang="en-US" sz="4000" dirty="0">
                <a:solidFill>
                  <a:srgbClr val="800000"/>
                </a:solidFill>
              </a:rPr>
              <a:t>Carnegie Supernova Project: Low-</a:t>
            </a:r>
            <a:r>
              <a:rPr lang="en-US" sz="4000" dirty="0" err="1">
                <a:solidFill>
                  <a:srgbClr val="800000"/>
                </a:solidFill>
              </a:rPr>
              <a:t>z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9695" y="1589491"/>
            <a:ext cx="4964906" cy="4759523"/>
          </a:xfrm>
          <a:ln/>
        </p:spPr>
        <p:txBody>
          <a:bodyPr anchor="t"/>
          <a:lstStyle/>
          <a:p>
            <a:r>
              <a:rPr lang="en-US" dirty="0"/>
              <a:t>CSP is a follow-up project</a:t>
            </a:r>
          </a:p>
          <a:p>
            <a:pPr>
              <a:spcBef>
                <a:spcPts val="1055"/>
              </a:spcBef>
            </a:pPr>
            <a:r>
              <a:rPr lang="en-US" dirty="0"/>
              <a:t>Goal:  optical/NIR light-curves and </a:t>
            </a:r>
            <a:r>
              <a:rPr lang="en-US" dirty="0" err="1"/>
              <a:t>spectro</a:t>
            </a:r>
            <a:r>
              <a:rPr lang="en-US" dirty="0"/>
              <a:t>-photometry for</a:t>
            </a:r>
          </a:p>
          <a:p>
            <a:pPr marL="981879" lvl="1">
              <a:spcBef>
                <a:spcPts val="1055"/>
              </a:spcBef>
            </a:pPr>
            <a:r>
              <a:rPr lang="en-US" dirty="0"/>
              <a:t>&gt; 100 nearby </a:t>
            </a:r>
            <a:r>
              <a:rPr lang="en-US" dirty="0" err="1"/>
              <a:t>SNIa</a:t>
            </a:r>
            <a:endParaRPr lang="en-US" dirty="0"/>
          </a:p>
          <a:p>
            <a:pPr marL="981879" lvl="1">
              <a:spcBef>
                <a:spcPts val="1055"/>
              </a:spcBef>
            </a:pPr>
            <a:r>
              <a:rPr lang="en-US" dirty="0"/>
              <a:t>&gt; 100 SNII</a:t>
            </a:r>
          </a:p>
          <a:p>
            <a:pPr marL="981879" lvl="1">
              <a:spcBef>
                <a:spcPts val="1055"/>
              </a:spcBef>
            </a:pPr>
            <a:r>
              <a:rPr lang="en-US" dirty="0"/>
              <a:t>&gt; 20 </a:t>
            </a:r>
            <a:r>
              <a:rPr lang="en-US" dirty="0" err="1"/>
              <a:t>SNIbc</a:t>
            </a:r>
            <a:endParaRPr lang="en-US" dirty="0"/>
          </a:p>
          <a:p>
            <a:pPr>
              <a:spcBef>
                <a:spcPts val="1055"/>
              </a:spcBef>
            </a:pPr>
            <a:r>
              <a:rPr lang="en-US" dirty="0"/>
              <a:t>Filter set:  BV + </a:t>
            </a:r>
            <a:r>
              <a:rPr lang="en-US" dirty="0" err="1"/>
              <a:t>u’g’r’i</a:t>
            </a:r>
            <a:r>
              <a:rPr lang="en-US" dirty="0"/>
              <a:t>’ + YJHK</a:t>
            </a:r>
          </a:p>
          <a:p>
            <a:pPr>
              <a:spcBef>
                <a:spcPts val="1055"/>
              </a:spcBef>
            </a:pPr>
            <a:r>
              <a:rPr lang="en-US" dirty="0"/>
              <a:t>Understand SN physics</a:t>
            </a:r>
          </a:p>
          <a:p>
            <a:pPr>
              <a:spcBef>
                <a:spcPts val="1055"/>
              </a:spcBef>
            </a:pPr>
            <a:r>
              <a:rPr lang="en-US" dirty="0"/>
              <a:t>Use as standard candles.</a:t>
            </a:r>
          </a:p>
          <a:p>
            <a:pPr>
              <a:spcBef>
                <a:spcPts val="1055"/>
              </a:spcBef>
            </a:pPr>
            <a:r>
              <a:rPr lang="en-US" dirty="0"/>
              <a:t>Calibrate distant </a:t>
            </a:r>
            <a:r>
              <a:rPr lang="en-US" dirty="0" smtClean="0"/>
              <a:t>SN </a:t>
            </a:r>
            <a:r>
              <a:rPr lang="en-US" dirty="0" err="1" smtClean="0"/>
              <a:t>Ia</a:t>
            </a:r>
            <a:r>
              <a:rPr lang="en-US" dirty="0" smtClean="0"/>
              <a:t> </a:t>
            </a:r>
            <a:r>
              <a:rPr lang="en-US" dirty="0"/>
              <a:t>sample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1042" y="1589484"/>
            <a:ext cx="2608585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159" y="4156771"/>
            <a:ext cx="2607469" cy="2601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CSP Low-</a:t>
            </a:r>
            <a:r>
              <a:rPr lang="en-US" dirty="0" err="1" smtClean="0"/>
              <a:t>z</a:t>
            </a:r>
            <a:r>
              <a:rPr lang="en-US" dirty="0" smtClean="0"/>
              <a:t> Light Curves</a:t>
            </a:r>
            <a:endParaRPr lang="en-US" dirty="0"/>
          </a:p>
        </p:txBody>
      </p:sp>
      <p:pic>
        <p:nvPicPr>
          <p:cNvPr id="7" name="Content Placeholder 6" descr="05M_lc2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9882" b="-19882"/>
          <a:stretch>
            <a:fillRect/>
          </a:stretch>
        </p:blipFill>
        <p:spPr>
          <a:xfrm>
            <a:off x="1" y="762000"/>
            <a:ext cx="4572000" cy="4937760"/>
          </a:xfrm>
        </p:spPr>
      </p:pic>
      <p:pic>
        <p:nvPicPr>
          <p:cNvPr id="8" name="Content Placeholder 7" descr="05el_lc2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9882" b="-19882"/>
          <a:stretch>
            <a:fillRect/>
          </a:stretch>
        </p:blipFill>
        <p:spPr>
          <a:xfrm>
            <a:off x="4572000" y="762000"/>
            <a:ext cx="4572000" cy="4937760"/>
          </a:xfrm>
        </p:spPr>
      </p:pic>
      <p:sp>
        <p:nvSpPr>
          <p:cNvPr id="9" name="TextBox 8"/>
          <p:cNvSpPr txBox="1"/>
          <p:nvPr/>
        </p:nvSpPr>
        <p:spPr>
          <a:xfrm>
            <a:off x="1450622" y="5334001"/>
            <a:ext cx="6324628" cy="1046422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Folatelli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, et al. 2009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Contreras, et al. 2009: 35 optical light curves (25 with NIR)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                                                       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6" y="258962"/>
            <a:ext cx="8126016" cy="1303734"/>
          </a:xfrm>
          <a:ln/>
        </p:spPr>
        <p:txBody>
          <a:bodyPr/>
          <a:lstStyle/>
          <a:p>
            <a:r>
              <a:rPr lang="en-US" sz="5600" dirty="0">
                <a:solidFill>
                  <a:srgbClr val="A40800"/>
                </a:solidFill>
              </a:rPr>
              <a:t>Varying Reddening Law?</a:t>
            </a:r>
          </a:p>
        </p:txBody>
      </p:sp>
      <p:sp>
        <p:nvSpPr>
          <p:cNvPr id="45059" name="Rectangle 3"/>
          <p:cNvSpPr>
            <a:spLocks/>
          </p:cNvSpPr>
          <p:nvPr/>
        </p:nvSpPr>
        <p:spPr bwMode="auto">
          <a:xfrm>
            <a:off x="5464969" y="6465094"/>
            <a:ext cx="1975169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 err="1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Folatelli</a:t>
            </a:r>
            <a:r>
              <a:rPr lang="en-US" sz="1700" dirty="0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 et al. (2009)</a:t>
            </a:r>
          </a:p>
        </p:txBody>
      </p:sp>
      <p:pic>
        <p:nvPicPr>
          <p:cNvPr id="4506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6672" y="1446612"/>
            <a:ext cx="5250656" cy="480193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1" y="3124200"/>
            <a:ext cx="852121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2005A</a:t>
            </a:r>
          </a:p>
          <a:p>
            <a:r>
              <a:rPr lang="en-US" dirty="0" smtClean="0"/>
              <a:t>2006X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714375" y="76201"/>
            <a:ext cx="7715250" cy="1303734"/>
          </a:xfrm>
          <a:ln/>
        </p:spPr>
        <p:txBody>
          <a:bodyPr/>
          <a:lstStyle/>
          <a:p>
            <a:r>
              <a:rPr lang="en-US" dirty="0">
                <a:solidFill>
                  <a:srgbClr val="A40800"/>
                </a:solidFill>
              </a:rPr>
              <a:t>Local Dust?</a:t>
            </a:r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6322219" y="2044907"/>
            <a:ext cx="2509242" cy="19020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2500" dirty="0" err="1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Goobar</a:t>
            </a:r>
            <a:r>
              <a:rPr lang="en-US" sz="2500" dirty="0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 (2008): higher density of dust grains in a shell surrounding the </a:t>
            </a:r>
            <a:r>
              <a:rPr lang="en-US" sz="2500" dirty="0" smtClean="0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SN: multiple scattering steepens effective dust law</a:t>
            </a:r>
          </a:p>
          <a:p>
            <a:pPr algn="l"/>
            <a:r>
              <a:rPr lang="en-US" sz="2500" dirty="0" smtClean="0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(also Wang) </a:t>
            </a:r>
            <a:endParaRPr lang="en-US" sz="2500" dirty="0">
              <a:solidFill>
                <a:schemeClr val="tx1"/>
              </a:solidFill>
              <a:ea typeface="Cochin" pitchFamily="-106" charset="0"/>
              <a:cs typeface="Cochin" pitchFamily="-106" charset="0"/>
            </a:endParaRP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6232922" y="6241851"/>
            <a:ext cx="1975169" cy="261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dirty="0" err="1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Folatelli</a:t>
            </a:r>
            <a:r>
              <a:rPr lang="en-US" sz="1700" dirty="0">
                <a:solidFill>
                  <a:schemeClr val="tx1"/>
                </a:solidFill>
                <a:ea typeface="Cochin" pitchFamily="-106" charset="0"/>
                <a:cs typeface="Cochin" pitchFamily="-106" charset="0"/>
              </a:rPr>
              <a:t> et al. (2009)</a:t>
            </a:r>
          </a:p>
        </p:txBody>
      </p:sp>
      <p:pic>
        <p:nvPicPr>
          <p:cNvPr id="4608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71" y="1446618"/>
            <a:ext cx="5679281" cy="41634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52600" y="5715000"/>
            <a:ext cx="2956213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Two Highly Reddened </a:t>
            </a:r>
            <a:r>
              <a:rPr lang="en-US" dirty="0" err="1" smtClean="0"/>
              <a:t>SNe</a:t>
            </a:r>
            <a:endParaRPr lang="en-US" dirty="0"/>
          </a:p>
        </p:txBody>
      </p:sp>
      <p:pic>
        <p:nvPicPr>
          <p:cNvPr id="7" name="Picture 6" descr="Snapshot 2009-06-09 03-49-2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47801"/>
            <a:ext cx="6019800" cy="42630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6FBC71D0-CE63-1D45-B881-49E10AE72622}" type="slidenum">
              <a:rPr lang="en-US">
                <a:solidFill>
                  <a:srgbClr val="17E81D"/>
                </a:solidFill>
              </a:rPr>
              <a:pPr/>
              <a:t>34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488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Show likelihood plots for MLCS</a:t>
            </a:r>
          </a:p>
        </p:txBody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8837" name="Picture 4" descr="h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-76199"/>
            <a:ext cx="9220200" cy="712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38" name="Text Box 5"/>
          <p:cNvSpPr txBox="1">
            <a:spLocks/>
          </p:cNvSpPr>
          <p:nvPr/>
        </p:nvSpPr>
        <p:spPr bwMode="auto">
          <a:xfrm>
            <a:off x="1355725" y="4157663"/>
            <a:ext cx="2417228" cy="646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/>
              <a:t>MLCS fit to one of the </a:t>
            </a:r>
          </a:p>
          <a:p>
            <a:r>
              <a:rPr lang="en-US"/>
              <a:t>ESSENCE 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A5D1C867-15B2-E643-8700-DF7543505CEC}" type="slidenum">
              <a:rPr lang="en-US">
                <a:solidFill>
                  <a:srgbClr val="17E81D"/>
                </a:solidFill>
              </a:rPr>
              <a:pPr/>
              <a:t>35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50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0885" name="Picture 4" descr="Snapshot 2007-09-28 23-39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19125"/>
            <a:ext cx="8305800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886" name="Text Box 5"/>
          <p:cNvSpPr txBox="1">
            <a:spLocks/>
          </p:cNvSpPr>
          <p:nvPr/>
        </p:nvSpPr>
        <p:spPr bwMode="auto">
          <a:xfrm>
            <a:off x="6521450" y="700088"/>
            <a:ext cx="646423" cy="3693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dirty="0"/>
              <a:t>prior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76200"/>
            <a:ext cx="2980784" cy="52321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+mj-lt"/>
              </a:rPr>
              <a:t>Marginalized </a:t>
            </a:r>
            <a:r>
              <a:rPr lang="en-US" sz="2800" dirty="0" err="1" smtClean="0">
                <a:solidFill>
                  <a:srgbClr val="FFFF00"/>
                </a:solidFill>
                <a:latin typeface="+mj-lt"/>
              </a:rPr>
              <a:t>PDFs</a:t>
            </a: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1670" y="6488668"/>
            <a:ext cx="5677511" cy="369322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μ</a:t>
            </a:r>
            <a:r>
              <a:rPr lang="en-US" dirty="0" smtClean="0"/>
              <a:t> </a:t>
            </a:r>
            <a:r>
              <a:rPr lang="en-US" dirty="0" smtClean="0">
                <a:latin typeface="+mj-lt"/>
              </a:rPr>
              <a:t>distribution approximated by Gaussian for cosmology fit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1FEF2A26-EBBA-5646-8EE1-4B6EDE0F524D}" type="slidenum">
              <a:rPr lang="en-US">
                <a:solidFill>
                  <a:srgbClr val="17E81D"/>
                </a:solidFill>
              </a:rPr>
              <a:pPr/>
              <a:t>36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529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2933" name="Picture 4" descr="Snapshot 2007-09-28 23-39-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1" y="339726"/>
            <a:ext cx="80010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2934" name="Text Box 5"/>
          <p:cNvSpPr txBox="1">
            <a:spLocks/>
          </p:cNvSpPr>
          <p:nvPr/>
        </p:nvSpPr>
        <p:spPr bwMode="auto">
          <a:xfrm>
            <a:off x="2286000" y="6470651"/>
            <a:ext cx="45227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AFF24"/>
                </a:solidFill>
                <a:latin typeface="Times New Roman" pitchFamily="-110" charset="0"/>
              </a:rPr>
              <a:t>MLCS Likelihood Contours for this object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67898014-09AA-5C4B-AFE4-3BB728904625}" type="slidenum">
              <a:rPr lang="en-US">
                <a:solidFill>
                  <a:srgbClr val="17E81D"/>
                </a:solidFill>
              </a:rPr>
              <a:pPr/>
              <a:t>37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05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1" y="304800"/>
            <a:ext cx="7772400" cy="1143000"/>
          </a:xfrm>
        </p:spPr>
        <p:txBody>
          <a:bodyPr/>
          <a:lstStyle/>
          <a:p>
            <a:r>
              <a:rPr lang="en-US"/>
              <a:t>SALT-II Light-curve Fits</a:t>
            </a:r>
          </a:p>
        </p:txBody>
      </p:sp>
      <p:sp>
        <p:nvSpPr>
          <p:cNvPr id="2054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4148" name="Text Box 4"/>
          <p:cNvSpPr txBox="1">
            <a:spLocks/>
          </p:cNvSpPr>
          <p:nvPr/>
        </p:nvSpPr>
        <p:spPr bwMode="auto">
          <a:xfrm>
            <a:off x="152400" y="1371602"/>
            <a:ext cx="8686800" cy="541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Fit each light curve using rest-frame </a:t>
            </a:r>
            <a:r>
              <a:rPr lang="en-US" sz="2400" i="1" dirty="0">
                <a:solidFill>
                  <a:schemeClr val="bg1"/>
                </a:solidFill>
                <a:latin typeface="Times New Roman" pitchFamily="-106" charset="0"/>
              </a:rPr>
              <a:t>spectral</a:t>
            </a:r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 surfaces:</a:t>
            </a: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4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Light curves fit individually, but distances only estimated globally:</a:t>
            </a:r>
            <a:endParaRPr lang="en-US" sz="2400" dirty="0" smtClean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</a:pPr>
            <a:endParaRPr lang="en-US" sz="2000" dirty="0" smtClean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spcBef>
                <a:spcPct val="50000"/>
              </a:spcBef>
              <a:buClr>
                <a:schemeClr val="bg1"/>
              </a:buClr>
              <a:buFont typeface="Times" pitchFamily="-106" charset="0"/>
              <a:buChar char="•"/>
            </a:pPr>
            <a:r>
              <a:rPr lang="en-US" sz="2000" dirty="0">
                <a:solidFill>
                  <a:srgbClr val="D5E91C"/>
                </a:solidFill>
                <a:latin typeface="Times New Roman" pitchFamily="-106" charset="0"/>
              </a:rPr>
              <a:t>Differences from MLCS: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not trained just on low-</a:t>
            </a:r>
            <a:r>
              <a:rPr lang="en-US" sz="2000" dirty="0" err="1">
                <a:solidFill>
                  <a:schemeClr val="bg1"/>
                </a:solidFill>
                <a:latin typeface="Times New Roman" pitchFamily="-106" charset="0"/>
              </a:rPr>
              <a:t>redshift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data; flat priors on model parameters; color variations </a:t>
            </a:r>
            <a:r>
              <a:rPr lang="en-US" sz="2000" i="1" dirty="0">
                <a:solidFill>
                  <a:schemeClr val="bg1"/>
                </a:solidFill>
                <a:latin typeface="Times New Roman" pitchFamily="-106" charset="0"/>
              </a:rPr>
              <a:t>not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assumed only from dust. </a:t>
            </a:r>
            <a:r>
              <a:rPr lang="en-US" sz="2000" i="1" dirty="0">
                <a:solidFill>
                  <a:schemeClr val="bg1"/>
                </a:solidFill>
                <a:latin typeface="Times New Roman" pitchFamily="-106" charset="0"/>
              </a:rPr>
              <a:t>If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</a:rPr>
              <a:t> dust, then 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</a:t>
            </a:r>
            <a:r>
              <a:rPr lang="en-US" sz="2000" i="1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R</a:t>
            </a:r>
            <a:r>
              <a:rPr lang="en-US" sz="2000" i="1" baseline="-250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V</a:t>
            </a:r>
            <a:r>
              <a:rPr lang="en-US" sz="20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+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1. Find ~2.5 empirically.</a:t>
            </a:r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</p:txBody>
      </p:sp>
      <p:pic>
        <p:nvPicPr>
          <p:cNvPr id="2054149" name="Picture 5" descr="Snapshot 2008-06-08 21-39-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81200"/>
            <a:ext cx="5880100" cy="660400"/>
          </a:xfrm>
          <a:prstGeom prst="rect">
            <a:avLst/>
          </a:prstGeom>
          <a:noFill/>
        </p:spPr>
      </p:pic>
      <p:pic>
        <p:nvPicPr>
          <p:cNvPr id="2054150" name="Picture 6" descr="Snapshot 2008-06-08 21-41-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3900" y="3962400"/>
            <a:ext cx="3263900" cy="533400"/>
          </a:xfrm>
          <a:prstGeom prst="rect">
            <a:avLst/>
          </a:prstGeom>
          <a:noFill/>
        </p:spPr>
      </p:pic>
      <p:sp>
        <p:nvSpPr>
          <p:cNvPr id="2054151" name="Text Box 7"/>
          <p:cNvSpPr txBox="1">
            <a:spLocks/>
          </p:cNvSpPr>
          <p:nvPr/>
        </p:nvSpPr>
        <p:spPr bwMode="auto">
          <a:xfrm>
            <a:off x="838200" y="4867899"/>
            <a:ext cx="7924800" cy="9233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1ED2E5"/>
                </a:solidFill>
              </a:rPr>
              <a:t>Global fit parameters, determined </a:t>
            </a:r>
            <a:r>
              <a:rPr lang="en-US" i="1" dirty="0">
                <a:solidFill>
                  <a:srgbClr val="1ED2E5"/>
                </a:solidFill>
              </a:rPr>
              <a:t>along with</a:t>
            </a:r>
            <a:r>
              <a:rPr lang="en-US" dirty="0">
                <a:solidFill>
                  <a:srgbClr val="1ED2E5"/>
                </a:solidFill>
              </a:rPr>
              <a:t> cosmological </a:t>
            </a:r>
            <a:r>
              <a:rPr lang="en-US" dirty="0" smtClean="0">
                <a:solidFill>
                  <a:srgbClr val="1ED2E5"/>
                </a:solidFill>
              </a:rPr>
              <a:t>parameters by fit to Hubble diagram </a:t>
            </a:r>
            <a:r>
              <a:rPr lang="en-US" dirty="0" smtClean="0">
                <a:solidFill>
                  <a:srgbClr val="12BB23"/>
                </a:solidFill>
              </a:rPr>
              <a:t>(so in principle you should not use SALT distance tables to test some other cosmological model)</a:t>
            </a:r>
            <a:endParaRPr lang="en-US" dirty="0">
              <a:solidFill>
                <a:srgbClr val="12BB23"/>
              </a:solidFill>
            </a:endParaRPr>
          </a:p>
        </p:txBody>
      </p:sp>
      <p:sp>
        <p:nvSpPr>
          <p:cNvPr id="2054152" name="Line 8"/>
          <p:cNvSpPr>
            <a:spLocks noChangeShapeType="1"/>
          </p:cNvSpPr>
          <p:nvPr/>
        </p:nvSpPr>
        <p:spPr bwMode="auto">
          <a:xfrm flipH="1">
            <a:off x="2057400" y="4343400"/>
            <a:ext cx="1295400" cy="6096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153" name="Line 9"/>
          <p:cNvSpPr>
            <a:spLocks noChangeShapeType="1"/>
          </p:cNvSpPr>
          <p:nvPr/>
        </p:nvSpPr>
        <p:spPr bwMode="auto">
          <a:xfrm flipH="1">
            <a:off x="2362200" y="4343400"/>
            <a:ext cx="2362200" cy="6096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154" name="Line 10"/>
          <p:cNvSpPr>
            <a:spLocks noChangeShapeType="1"/>
          </p:cNvSpPr>
          <p:nvPr/>
        </p:nvSpPr>
        <p:spPr bwMode="auto">
          <a:xfrm flipH="1">
            <a:off x="2209800" y="4343400"/>
            <a:ext cx="1600200" cy="6096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155" name="Text Box 11"/>
          <p:cNvSpPr txBox="1">
            <a:spLocks/>
          </p:cNvSpPr>
          <p:nvPr/>
        </p:nvSpPr>
        <p:spPr bwMode="auto">
          <a:xfrm>
            <a:off x="6096000" y="2757490"/>
            <a:ext cx="1210730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ED2E5"/>
                </a:solidFill>
              </a:rPr>
              <a:t>color term</a:t>
            </a:r>
          </a:p>
        </p:txBody>
      </p:sp>
      <p:sp>
        <p:nvSpPr>
          <p:cNvPr id="2054156" name="Line 12"/>
          <p:cNvSpPr>
            <a:spLocks noChangeShapeType="1"/>
          </p:cNvSpPr>
          <p:nvPr/>
        </p:nvSpPr>
        <p:spPr bwMode="auto">
          <a:xfrm>
            <a:off x="6248400" y="2362200"/>
            <a:ext cx="0" cy="4572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4157" name="Text Box 13"/>
          <p:cNvSpPr txBox="1">
            <a:spLocks/>
          </p:cNvSpPr>
          <p:nvPr/>
        </p:nvSpPr>
        <p:spPr bwMode="auto">
          <a:xfrm>
            <a:off x="7772402" y="152405"/>
            <a:ext cx="1109277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Times New Roman" pitchFamily="-106" charset="0"/>
              </a:rPr>
              <a:t>Guy et al</a:t>
            </a:r>
          </a:p>
        </p:txBody>
      </p:sp>
      <p:sp>
        <p:nvSpPr>
          <p:cNvPr id="2054158" name="Rectangle 14"/>
          <p:cNvSpPr>
            <a:spLocks/>
          </p:cNvSpPr>
          <p:nvPr/>
        </p:nvSpPr>
        <p:spPr bwMode="auto">
          <a:xfrm>
            <a:off x="3636967" y="2681291"/>
            <a:ext cx="1942450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1ED2E5"/>
                </a:solidFill>
              </a:rPr>
              <a:t>light-curve shape</a:t>
            </a:r>
          </a:p>
        </p:txBody>
      </p:sp>
      <p:sp>
        <p:nvSpPr>
          <p:cNvPr id="2054159" name="Line 15"/>
          <p:cNvSpPr>
            <a:spLocks noChangeShapeType="1"/>
          </p:cNvSpPr>
          <p:nvPr/>
        </p:nvSpPr>
        <p:spPr bwMode="auto">
          <a:xfrm>
            <a:off x="4419600" y="2362200"/>
            <a:ext cx="0" cy="381000"/>
          </a:xfrm>
          <a:prstGeom prst="line">
            <a:avLst/>
          </a:prstGeom>
          <a:noFill/>
          <a:ln w="18360">
            <a:solidFill>
              <a:srgbClr val="00B8FF"/>
            </a:solidFill>
            <a:round/>
            <a:headEnd type="triangle" w="med" len="med"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 bwMode="auto">
          <a:xfrm rot="10800000" flipV="1">
            <a:off x="3962400" y="1752600"/>
            <a:ext cx="1295400" cy="304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rot="10800000" flipV="1">
            <a:off x="5029200" y="1828800"/>
            <a:ext cx="381000" cy="304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064834" name="Object 2"/>
          <p:cNvGraphicFramePr>
            <a:graphicFrameLocks noChangeAspect="1"/>
          </p:cNvGraphicFramePr>
          <p:nvPr/>
        </p:nvGraphicFramePr>
        <p:xfrm>
          <a:off x="5861050" y="4038600"/>
          <a:ext cx="2139950" cy="352425"/>
        </p:xfrm>
        <a:graphic>
          <a:graphicData uri="http://schemas.openxmlformats.org/presentationml/2006/ole">
            <p:oleObj spid="_x0000_s3801090" name="Equation" r:id="rId6" imgW="1079500" imgH="177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napshot 2010-07-08 12-05-1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16418" r="-116418"/>
          <a:stretch>
            <a:fillRect/>
          </a:stretch>
        </p:blipFill>
        <p:spPr>
          <a:xfrm>
            <a:off x="1152769" y="152400"/>
            <a:ext cx="12182231" cy="6553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34145" y="1663005"/>
            <a:ext cx="16998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SALT-II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templates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+mj-lt"/>
              </a:rPr>
              <a:t>for </a:t>
            </a:r>
          </a:p>
          <a:p>
            <a:r>
              <a:rPr lang="en-US" sz="2800" i="1" dirty="0" smtClean="0">
                <a:solidFill>
                  <a:schemeClr val="bg1"/>
                </a:solidFill>
                <a:latin typeface="+mj-lt"/>
              </a:rPr>
              <a:t>x</a:t>
            </a:r>
            <a:r>
              <a:rPr lang="en-US" sz="2800" i="1" baseline="-250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sz="2800" i="1" dirty="0" smtClean="0">
                <a:solidFill>
                  <a:schemeClr val="bg1"/>
                </a:solidFill>
                <a:latin typeface="+mj-lt"/>
              </a:rPr>
              <a:t>=-2,0,2</a:t>
            </a:r>
            <a:endParaRPr lang="en-US" sz="28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Snapshot 2010-07-08 12-08-48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3532932" cy="6478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Picture 1" descr="Snapshot 2009-12-15 19-49-09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304800"/>
            <a:ext cx="8643938" cy="62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7760" y="0"/>
            <a:ext cx="1026144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394" name="AutoShape 2"/>
          <p:cNvSpPr>
            <a:spLocks noChangeArrowheads="1"/>
          </p:cNvSpPr>
          <p:nvPr/>
        </p:nvSpPr>
        <p:spPr bwMode="auto">
          <a:xfrm>
            <a:off x="2723040" y="3460686"/>
            <a:ext cx="1899360" cy="2695963"/>
          </a:xfrm>
          <a:prstGeom prst="roundRect">
            <a:avLst>
              <a:gd name="adj" fmla="val 6986"/>
            </a:avLst>
          </a:prstGeom>
          <a:solidFill>
            <a:srgbClr val="7F7F7F">
              <a:alpha val="34999"/>
            </a:srgbClr>
          </a:solidFill>
          <a:ln w="2556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wrap="none" lIns="82927" tIns="41464" rIns="82927" bIns="41464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767680" y="3721351"/>
            <a:ext cx="1825920" cy="30620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100233" rIns="81623" bIns="42443">
            <a:prstTxWarp prst="textNoShape">
              <a:avLst/>
            </a:prstTxWarp>
            <a:spAutoFit/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endParaRPr lang="en-US" sz="2200" b="1" dirty="0">
              <a:solidFill>
                <a:srgbClr val="FFFFFF"/>
              </a:solidFill>
              <a:latin typeface="Times New Roman" pitchFamily="-111" charset="0"/>
              <a:ea typeface="DejaVu Sans" charset="0"/>
              <a:cs typeface="DejaVu Sans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endParaRPr lang="en-US" sz="2200" b="1" dirty="0">
              <a:solidFill>
                <a:srgbClr val="FFFFFF"/>
              </a:solidFill>
              <a:latin typeface="Times New Roman" pitchFamily="-111" charset="0"/>
              <a:ea typeface="DejaVu Sans" charset="0"/>
              <a:cs typeface="DejaVu Sans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endParaRPr lang="en-US" sz="2200" b="1" dirty="0">
              <a:solidFill>
                <a:srgbClr val="FFFFFF"/>
              </a:solidFill>
              <a:latin typeface="Times New Roman" pitchFamily="-111" charset="0"/>
              <a:ea typeface="DejaVu Sans" charset="0"/>
              <a:cs typeface="DejaVu Sans" charset="0"/>
            </a:endParaRP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200" b="1" dirty="0">
                <a:solidFill>
                  <a:srgbClr val="FFFFFF"/>
                </a:solidFill>
                <a:latin typeface="Times New Roman" pitchFamily="-111" charset="0"/>
                <a:ea typeface="DejaVu Sans" charset="0"/>
                <a:cs typeface="DejaVu Sans" charset="0"/>
              </a:rPr>
              <a:t> </a:t>
            </a:r>
            <a:r>
              <a:rPr lang="en-US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8 nights/yr:</a:t>
            </a: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LBL/Caltech</a:t>
            </a: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dirty="0">
                <a:solidFill>
                  <a:srgbClr val="FFFFFF"/>
                </a:solidFill>
                <a:ea typeface="DejaVu Sans" charset="0"/>
                <a:cs typeface="DejaVu Sans" charset="0"/>
              </a:rPr>
              <a:t>DEIMOS/LRIS for types, intensive study, cosmology with </a:t>
            </a:r>
            <a:r>
              <a:rPr lang="en-US" dirty="0" err="1">
                <a:solidFill>
                  <a:srgbClr val="FFFFFF"/>
                </a:solidFill>
                <a:ea typeface="DejaVu Sans" charset="0"/>
                <a:cs typeface="DejaVu Sans" charset="0"/>
              </a:rPr>
              <a:t>SNe</a:t>
            </a:r>
            <a:r>
              <a:rPr lang="en-US" dirty="0">
                <a:solidFill>
                  <a:srgbClr val="FFFFFF"/>
                </a:solidFill>
                <a:ea typeface="DejaVu Sans" charset="0"/>
                <a:cs typeface="DejaVu Sans" charset="0"/>
              </a:rPr>
              <a:t> II-P</a:t>
            </a:r>
          </a:p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endParaRPr lang="en-US" dirty="0">
              <a:solidFill>
                <a:srgbClr val="FFFFFF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59396" name="AutoShape 4"/>
          <p:cNvSpPr>
            <a:spLocks noChangeArrowheads="1"/>
          </p:cNvSpPr>
          <p:nvPr/>
        </p:nvSpPr>
        <p:spPr bwMode="auto">
          <a:xfrm>
            <a:off x="3267360" y="3236020"/>
            <a:ext cx="839520" cy="397482"/>
          </a:xfrm>
          <a:prstGeom prst="roundRect">
            <a:avLst>
              <a:gd name="adj" fmla="val 22667"/>
            </a:avLst>
          </a:prstGeom>
          <a:solidFill>
            <a:srgbClr val="383838"/>
          </a:solidFill>
          <a:ln w="25560">
            <a:solidFill>
              <a:srgbClr val="262626"/>
            </a:solidFill>
            <a:miter lim="800000"/>
            <a:headEnd/>
            <a:tailEnd/>
          </a:ln>
          <a:effectLst/>
        </p:spPr>
        <p:txBody>
          <a:bodyPr lIns="81623" tIns="90438" rIns="81623" bIns="42443" anchor="ctr">
            <a:prstTxWarp prst="textNoShape">
              <a:avLst/>
            </a:prstTxWarp>
          </a:bodyPr>
          <a:lstStyle/>
          <a:p>
            <a:pPr algn="ctr"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CA" b="1" dirty="0">
                <a:solidFill>
                  <a:srgbClr val="FFFFFF"/>
                </a:solidFill>
                <a:ea typeface="DejaVu Sans" charset="0"/>
                <a:cs typeface="DejaVu Sans" charset="0"/>
              </a:rPr>
              <a:t>Keck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7522" y="289471"/>
            <a:ext cx="2964960" cy="3305146"/>
            <a:chOff x="158" y="201"/>
            <a:chExt cx="2059" cy="2295"/>
          </a:xfrm>
        </p:grpSpPr>
        <p:sp>
          <p:nvSpPr>
            <p:cNvPr id="59398" name="AutoShape 6"/>
            <p:cNvSpPr>
              <a:spLocks noChangeArrowheads="1"/>
            </p:cNvSpPr>
            <p:nvPr/>
          </p:nvSpPr>
          <p:spPr bwMode="auto">
            <a:xfrm>
              <a:off x="158" y="327"/>
              <a:ext cx="2034" cy="2054"/>
            </a:xfrm>
            <a:prstGeom prst="roundRect">
              <a:avLst>
                <a:gd name="adj" fmla="val 6986"/>
              </a:avLst>
            </a:prstGeom>
            <a:solidFill>
              <a:srgbClr val="7F7F7F">
                <a:alpha val="34999"/>
              </a:srgbClr>
            </a:solidFill>
            <a:ln w="25560">
              <a:solidFill>
                <a:srgbClr val="262626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158" y="1848"/>
              <a:ext cx="2059" cy="6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11052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6000"/>
                </a:lnSpc>
                <a:tabLst>
                  <a:tab pos="0" algn="l"/>
                  <a:tab pos="414640" algn="l"/>
                  <a:tab pos="829280" algn="l"/>
                  <a:tab pos="1243920" algn="l"/>
                  <a:tab pos="1658560" algn="l"/>
                  <a:tab pos="2073201" algn="l"/>
                  <a:tab pos="2487841" algn="l"/>
                  <a:tab pos="2902481" algn="l"/>
                  <a:tab pos="3317121" algn="l"/>
                  <a:tab pos="3731761" algn="l"/>
                  <a:tab pos="4146401" algn="l"/>
                  <a:tab pos="4561041" algn="l"/>
                  <a:tab pos="4975681" algn="l"/>
                  <a:tab pos="5390322" algn="l"/>
                  <a:tab pos="5804962" algn="l"/>
                  <a:tab pos="6219602" algn="l"/>
                  <a:tab pos="6634242" algn="l"/>
                  <a:tab pos="7048882" algn="l"/>
                  <a:tab pos="7463522" algn="l"/>
                  <a:tab pos="7878163" algn="l"/>
                  <a:tab pos="8292803" algn="l"/>
                </a:tabLst>
              </a:pPr>
              <a:r>
                <a:rPr lang="en-US" sz="2200" b="1" dirty="0">
                  <a:solidFill>
                    <a:srgbClr val="FFFFFF"/>
                  </a:solidFill>
                  <a:latin typeface="Times New Roman" pitchFamily="-111" charset="0"/>
                  <a:ea typeface="DejaVu Sans" charset="0"/>
                  <a:cs typeface="DejaVu Sans" charset="0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ea typeface="DejaVu Sans" charset="0"/>
                  <a:cs typeface="DejaVu Sans" charset="0"/>
                </a:rPr>
                <a:t>120 hr/yr:  France/UK </a:t>
              </a:r>
            </a:p>
            <a:p>
              <a:pPr algn="ctr">
                <a:lnSpc>
                  <a:spcPct val="86000"/>
                </a:lnSpc>
                <a:tabLst>
                  <a:tab pos="0" algn="l"/>
                  <a:tab pos="414640" algn="l"/>
                  <a:tab pos="829280" algn="l"/>
                  <a:tab pos="1243920" algn="l"/>
                  <a:tab pos="1658560" algn="l"/>
                  <a:tab pos="2073201" algn="l"/>
                  <a:tab pos="2487841" algn="l"/>
                  <a:tab pos="2902481" algn="l"/>
                  <a:tab pos="3317121" algn="l"/>
                  <a:tab pos="3731761" algn="l"/>
                  <a:tab pos="4146401" algn="l"/>
                  <a:tab pos="4561041" algn="l"/>
                  <a:tab pos="4975681" algn="l"/>
                  <a:tab pos="5390322" algn="l"/>
                  <a:tab pos="5804962" algn="l"/>
                  <a:tab pos="6219602" algn="l"/>
                  <a:tab pos="6634242" algn="l"/>
                  <a:tab pos="7048882" algn="l"/>
                  <a:tab pos="7463522" algn="l"/>
                  <a:tab pos="7878163" algn="l"/>
                  <a:tab pos="8292803" algn="l"/>
                </a:tabLst>
              </a:pPr>
              <a:r>
                <a:rPr lang="en-US" dirty="0">
                  <a:solidFill>
                    <a:srgbClr val="FFFFFF"/>
                  </a:solidFill>
                  <a:ea typeface="DejaVu Sans" charset="0"/>
                  <a:cs typeface="DejaVu Sans" charset="0"/>
                </a:rPr>
                <a:t>FORS 1&amp;2 for types, </a:t>
              </a:r>
              <a:r>
                <a:rPr lang="en-US" dirty="0" err="1">
                  <a:solidFill>
                    <a:srgbClr val="FFFFFF"/>
                  </a:solidFill>
                  <a:ea typeface="DejaVu Sans" charset="0"/>
                  <a:cs typeface="DejaVu Sans" charset="0"/>
                </a:rPr>
                <a:t>redshifts</a:t>
              </a:r>
              <a:endParaRPr lang="en-US" dirty="0">
                <a:solidFill>
                  <a:srgbClr val="FFFFFF"/>
                </a:solidFill>
                <a:ea typeface="DejaVu Sans" charset="0"/>
                <a:cs typeface="DejaVu Sans" charset="0"/>
              </a:endParaRPr>
            </a:p>
          </p:txBody>
        </p:sp>
        <p:pic>
          <p:nvPicPr>
            <p:cNvPr id="59400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0" y="581"/>
              <a:ext cx="1755" cy="12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  <p:sp>
          <p:nvSpPr>
            <p:cNvPr id="59401" name="AutoShape 9"/>
            <p:cNvSpPr>
              <a:spLocks noChangeArrowheads="1"/>
            </p:cNvSpPr>
            <p:nvPr/>
          </p:nvSpPr>
          <p:spPr bwMode="auto">
            <a:xfrm>
              <a:off x="848" y="201"/>
              <a:ext cx="558" cy="253"/>
            </a:xfrm>
            <a:prstGeom prst="roundRect">
              <a:avLst>
                <a:gd name="adj" fmla="val 22667"/>
              </a:avLst>
            </a:prstGeom>
            <a:solidFill>
              <a:srgbClr val="383838"/>
            </a:solidFill>
            <a:ln w="25560">
              <a:solidFill>
                <a:srgbClr val="262626"/>
              </a:solidFill>
              <a:miter lim="800000"/>
              <a:headEnd/>
              <a:tailEnd/>
            </a:ln>
            <a:effectLst/>
          </p:spPr>
          <p:txBody>
            <a:bodyPr lIns="90000" tIns="99720" rIns="90000" bIns="4680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86000"/>
                </a:lnSpc>
                <a:tabLst>
                  <a:tab pos="0" algn="l"/>
                  <a:tab pos="414640" algn="l"/>
                  <a:tab pos="829280" algn="l"/>
                  <a:tab pos="1243920" algn="l"/>
                  <a:tab pos="1658560" algn="l"/>
                  <a:tab pos="2073201" algn="l"/>
                  <a:tab pos="2487841" algn="l"/>
                  <a:tab pos="2902481" algn="l"/>
                  <a:tab pos="3317121" algn="l"/>
                  <a:tab pos="3731761" algn="l"/>
                  <a:tab pos="4146401" algn="l"/>
                  <a:tab pos="4561041" algn="l"/>
                  <a:tab pos="4975681" algn="l"/>
                  <a:tab pos="5390322" algn="l"/>
                  <a:tab pos="5804962" algn="l"/>
                  <a:tab pos="6219602" algn="l"/>
                  <a:tab pos="6634242" algn="l"/>
                  <a:tab pos="7048882" algn="l"/>
                  <a:tab pos="7463522" algn="l"/>
                  <a:tab pos="7878163" algn="l"/>
                  <a:tab pos="8292803" algn="l"/>
                </a:tabLst>
              </a:pPr>
              <a:r>
                <a:rPr lang="en-CA" b="1" dirty="0">
                  <a:solidFill>
                    <a:srgbClr val="FFFFFF"/>
                  </a:solidFill>
                  <a:ea typeface="DejaVu Sans" charset="0"/>
                  <a:cs typeface="DejaVu Sans" charset="0"/>
                </a:rPr>
                <a:t>VLT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703840" y="2564912"/>
            <a:ext cx="3221280" cy="3763115"/>
            <a:chOff x="3961" y="1781"/>
            <a:chExt cx="2237" cy="2613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3961" y="1781"/>
              <a:ext cx="2237" cy="2613"/>
              <a:chOff x="3961" y="1781"/>
              <a:chExt cx="2237" cy="2613"/>
            </a:xfrm>
          </p:grpSpPr>
          <p:sp>
            <p:nvSpPr>
              <p:cNvPr id="59404" name="AutoShape 12"/>
              <p:cNvSpPr>
                <a:spLocks noChangeArrowheads="1"/>
              </p:cNvSpPr>
              <p:nvPr/>
            </p:nvSpPr>
            <p:spPr bwMode="auto">
              <a:xfrm>
                <a:off x="3961" y="1962"/>
                <a:ext cx="2237" cy="2126"/>
              </a:xfrm>
              <a:prstGeom prst="roundRect">
                <a:avLst>
                  <a:gd name="adj" fmla="val 6986"/>
                </a:avLst>
              </a:prstGeom>
              <a:solidFill>
                <a:srgbClr val="7F7F7F">
                  <a:alpha val="34999"/>
                </a:srgbClr>
              </a:solidFill>
              <a:ln w="25560">
                <a:solidFill>
                  <a:srgbClr val="262626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05" name="Text Box 13"/>
              <p:cNvSpPr txBox="1">
                <a:spLocks noChangeArrowheads="1"/>
              </p:cNvSpPr>
              <p:nvPr/>
            </p:nvSpPr>
            <p:spPr bwMode="auto">
              <a:xfrm>
                <a:off x="4093" y="3581"/>
                <a:ext cx="2067" cy="8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110520" rIns="90000" bIns="468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US" sz="2200" b="1" dirty="0">
                    <a:solidFill>
                      <a:srgbClr val="FFFFFF"/>
                    </a:solidFill>
                    <a:latin typeface="Times New Roman" pitchFamily="-111" charset="0"/>
                    <a:ea typeface="DejaVu Sans" charset="0"/>
                    <a:cs typeface="DejaVu Sans" charset="0"/>
                  </a:rPr>
                  <a:t> </a:t>
                </a:r>
                <a:r>
                  <a:rPr lang="en-US" b="1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120 hr/yr:  Canada/US/UK</a:t>
                </a:r>
              </a:p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US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GMOS for types, </a:t>
                </a:r>
                <a:r>
                  <a:rPr lang="en-US" dirty="0" err="1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redshifts</a:t>
                </a:r>
                <a:endParaRPr lang="en-US" dirty="0">
                  <a:solidFill>
                    <a:srgbClr val="FFFFFF"/>
                  </a:solidFill>
                  <a:ea typeface="DejaVu Sans" charset="0"/>
                  <a:cs typeface="DejaVu Sans" charset="0"/>
                </a:endParaRPr>
              </a:p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endParaRPr lang="en-US" dirty="0">
                  <a:solidFill>
                    <a:srgbClr val="FFFFFF"/>
                  </a:solidFill>
                  <a:ea typeface="DejaVu Sans" charset="0"/>
                  <a:cs typeface="DejaVu Sans" charset="0"/>
                </a:endParaRPr>
              </a:p>
            </p:txBody>
          </p:sp>
          <p:sp>
            <p:nvSpPr>
              <p:cNvPr id="59406" name="AutoShape 14"/>
              <p:cNvSpPr>
                <a:spLocks noChangeArrowheads="1"/>
              </p:cNvSpPr>
              <p:nvPr/>
            </p:nvSpPr>
            <p:spPr bwMode="auto">
              <a:xfrm>
                <a:off x="4721" y="1781"/>
                <a:ext cx="730" cy="279"/>
              </a:xfrm>
              <a:prstGeom prst="roundRect">
                <a:avLst>
                  <a:gd name="adj" fmla="val 22667"/>
                </a:avLst>
              </a:prstGeom>
              <a:solidFill>
                <a:srgbClr val="383838"/>
              </a:solidFill>
              <a:ln w="25560">
                <a:solidFill>
                  <a:srgbClr val="262626"/>
                </a:solidFill>
                <a:miter lim="800000"/>
                <a:headEnd/>
                <a:tailEnd/>
              </a:ln>
              <a:effectLst/>
            </p:spPr>
            <p:txBody>
              <a:bodyPr lIns="90000" tIns="99720" rIns="90000" bIns="46800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CA" b="1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Gemini </a:t>
                </a:r>
              </a:p>
            </p:txBody>
          </p:sp>
        </p:grpSp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13" y="2187"/>
              <a:ext cx="1957" cy="13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903841" y="145458"/>
            <a:ext cx="2774880" cy="3382915"/>
            <a:chOff x="2711" y="101"/>
            <a:chExt cx="1927" cy="2349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2711" y="101"/>
              <a:ext cx="1927" cy="2349"/>
              <a:chOff x="2711" y="101"/>
              <a:chExt cx="1927" cy="2349"/>
            </a:xfrm>
          </p:grpSpPr>
          <p:sp>
            <p:nvSpPr>
              <p:cNvPr id="59410" name="AutoShape 18"/>
              <p:cNvSpPr>
                <a:spLocks noChangeArrowheads="1"/>
              </p:cNvSpPr>
              <p:nvPr/>
            </p:nvSpPr>
            <p:spPr bwMode="auto">
              <a:xfrm>
                <a:off x="2711" y="253"/>
                <a:ext cx="1927" cy="1880"/>
              </a:xfrm>
              <a:prstGeom prst="roundRect">
                <a:avLst>
                  <a:gd name="adj" fmla="val 6986"/>
                </a:avLst>
              </a:prstGeom>
              <a:solidFill>
                <a:srgbClr val="7F7F7F">
                  <a:alpha val="34999"/>
                </a:srgbClr>
              </a:solidFill>
              <a:ln w="25560">
                <a:solidFill>
                  <a:srgbClr val="262626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11" name="Text Box 19"/>
              <p:cNvSpPr txBox="1">
                <a:spLocks noChangeArrowheads="1"/>
              </p:cNvSpPr>
              <p:nvPr/>
            </p:nvSpPr>
            <p:spPr bwMode="auto">
              <a:xfrm>
                <a:off x="2813" y="1674"/>
                <a:ext cx="1793" cy="77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110520" rIns="90000" bIns="468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US" b="1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3 nights/yr:  Toronto</a:t>
                </a:r>
              </a:p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US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IMACS for host </a:t>
                </a:r>
                <a:r>
                  <a:rPr lang="en-US" dirty="0" err="1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redshifts</a:t>
                </a:r>
                <a:endParaRPr lang="en-US" dirty="0">
                  <a:solidFill>
                    <a:srgbClr val="FFFFFF"/>
                  </a:solidFill>
                  <a:ea typeface="DejaVu Sans" charset="0"/>
                  <a:cs typeface="DejaVu Sans" charset="0"/>
                </a:endParaRPr>
              </a:p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endParaRPr lang="en-US" dirty="0">
                  <a:solidFill>
                    <a:srgbClr val="FFFFFF"/>
                  </a:solidFill>
                  <a:ea typeface="DejaVu Sans" charset="0"/>
                  <a:cs typeface="DejaVu Sans" charset="0"/>
                </a:endParaRPr>
              </a:p>
            </p:txBody>
          </p:sp>
          <p:sp>
            <p:nvSpPr>
              <p:cNvPr id="59412" name="AutoShape 20"/>
              <p:cNvSpPr>
                <a:spLocks noChangeArrowheads="1"/>
              </p:cNvSpPr>
              <p:nvPr/>
            </p:nvSpPr>
            <p:spPr bwMode="auto">
              <a:xfrm>
                <a:off x="3218" y="101"/>
                <a:ext cx="962" cy="253"/>
              </a:xfrm>
              <a:prstGeom prst="roundRect">
                <a:avLst>
                  <a:gd name="adj" fmla="val 22667"/>
                </a:avLst>
              </a:prstGeom>
              <a:solidFill>
                <a:srgbClr val="383838"/>
              </a:solidFill>
              <a:ln w="25560">
                <a:solidFill>
                  <a:srgbClr val="262626"/>
                </a:solidFill>
                <a:miter lim="800000"/>
                <a:headEnd/>
                <a:tailEnd/>
              </a:ln>
              <a:effectLst/>
            </p:spPr>
            <p:txBody>
              <a:bodyPr lIns="90000" tIns="99720" rIns="90000" bIns="46800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86000"/>
                  </a:lnSpc>
                  <a:tabLst>
                    <a:tab pos="0" algn="l"/>
                    <a:tab pos="414640" algn="l"/>
                    <a:tab pos="829280" algn="l"/>
                    <a:tab pos="1243920" algn="l"/>
                    <a:tab pos="1658560" algn="l"/>
                    <a:tab pos="2073201" algn="l"/>
                    <a:tab pos="2487841" algn="l"/>
                    <a:tab pos="2902481" algn="l"/>
                    <a:tab pos="3317121" algn="l"/>
                    <a:tab pos="3731761" algn="l"/>
                    <a:tab pos="4146401" algn="l"/>
                    <a:tab pos="4561041" algn="l"/>
                    <a:tab pos="4975681" algn="l"/>
                    <a:tab pos="5390322" algn="l"/>
                    <a:tab pos="5804962" algn="l"/>
                    <a:tab pos="6219602" algn="l"/>
                    <a:tab pos="6634242" algn="l"/>
                    <a:tab pos="7048882" algn="l"/>
                    <a:tab pos="7463522" algn="l"/>
                    <a:tab pos="7878163" algn="l"/>
                    <a:tab pos="8292803" algn="l"/>
                  </a:tabLst>
                </a:pPr>
                <a:r>
                  <a:rPr lang="en-CA" b="1" dirty="0">
                    <a:solidFill>
                      <a:srgbClr val="FFFFFF"/>
                    </a:solidFill>
                    <a:ea typeface="DejaVu Sans" charset="0"/>
                    <a:cs typeface="DejaVu Sans" charset="0"/>
                  </a:rPr>
                  <a:t>Magellan</a:t>
                </a:r>
              </a:p>
            </p:txBody>
          </p:sp>
        </p:grpSp>
        <p:pic>
          <p:nvPicPr>
            <p:cNvPr id="59413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65" y="482"/>
              <a:ext cx="1445" cy="11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</p:grpSp>
      <p:pic>
        <p:nvPicPr>
          <p:cNvPr id="59414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40" y="4615687"/>
            <a:ext cx="2748960" cy="21213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9415" name="Rectangle 23"/>
          <p:cNvSpPr>
            <a:spLocks noChangeArrowheads="1"/>
          </p:cNvSpPr>
          <p:nvPr/>
        </p:nvSpPr>
        <p:spPr bwMode="auto">
          <a:xfrm>
            <a:off x="7309440" y="325474"/>
            <a:ext cx="1814400" cy="5574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119168" rIns="81623" bIns="42443">
            <a:prstTxWarp prst="textNoShape">
              <a:avLst/>
            </a:prstTxWarp>
            <a:spAutoFit/>
          </a:bodyPr>
          <a:lstStyle/>
          <a:p>
            <a:pPr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US" sz="2900" dirty="0">
                <a:solidFill>
                  <a:srgbClr val="FFFFFF"/>
                </a:solidFill>
                <a:ea typeface="DejaVu Sans" charset="0"/>
                <a:cs typeface="DejaVu Sans" charset="0"/>
              </a:rPr>
              <a:t>Spectra</a:t>
            </a:r>
          </a:p>
        </p:txBody>
      </p:sp>
      <p:sp>
        <p:nvSpPr>
          <p:cNvPr id="59416" name="Rectangle 24"/>
          <p:cNvSpPr>
            <a:spLocks noChangeArrowheads="1"/>
          </p:cNvSpPr>
          <p:nvPr/>
        </p:nvSpPr>
        <p:spPr bwMode="auto">
          <a:xfrm>
            <a:off x="7280640" y="1019629"/>
            <a:ext cx="1861920" cy="8552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90438" rIns="81623" bIns="42443">
            <a:prstTxWarp prst="textNoShape">
              <a:avLst/>
            </a:prstTxWarp>
            <a:spAutoFit/>
          </a:bodyPr>
          <a:lstStyle/>
          <a:p>
            <a:pPr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GB" dirty="0">
                <a:solidFill>
                  <a:srgbClr val="FFFFFF"/>
                </a:solidFill>
                <a:ea typeface="DejaVu Sans" charset="0"/>
                <a:cs typeface="DejaVu Sans" charset="0"/>
              </a:rPr>
              <a:t>SN Identification</a:t>
            </a:r>
          </a:p>
          <a:p>
            <a:pPr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endParaRPr lang="en-GB" dirty="0">
              <a:solidFill>
                <a:srgbClr val="FFFFFF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86000"/>
              </a:lnSpc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</a:tabLst>
            </a:pPr>
            <a:r>
              <a:rPr lang="en-GB" dirty="0" err="1">
                <a:solidFill>
                  <a:srgbClr val="FFFFFF"/>
                </a:solidFill>
                <a:ea typeface="DejaVu Sans" charset="0"/>
                <a:cs typeface="DejaVu Sans" charset="0"/>
              </a:rPr>
              <a:t>Redshifts</a:t>
            </a:r>
            <a:r>
              <a:rPr lang="en-GB" dirty="0">
                <a:solidFill>
                  <a:srgbClr val="FFFFFF"/>
                </a:solidFill>
                <a:ea typeface="DejaVu Sans" charset="0"/>
                <a:cs typeface="DejaVu Sans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fld id="{09C6CD3C-394B-DC46-90B8-7C688EE2F03A}" type="slidenum">
              <a:rPr lang="en-US" sz="1200">
                <a:latin typeface="Times" pitchFamily="-106" charset="0"/>
              </a:rPr>
              <a:pPr/>
              <a:t>40</a:t>
            </a:fld>
            <a:endParaRPr lang="en-US" dirty="0"/>
          </a:p>
        </p:txBody>
      </p:sp>
      <p:pic>
        <p:nvPicPr>
          <p:cNvPr id="2050050" name="Picture 2" descr="setfv37MLCSHubb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617" y="-381000"/>
            <a:ext cx="6300787" cy="8153400"/>
          </a:xfrm>
          <a:prstGeom prst="rect">
            <a:avLst/>
          </a:prstGeom>
          <a:noFill/>
        </p:spPr>
      </p:pic>
      <p:sp>
        <p:nvSpPr>
          <p:cNvPr id="2050051" name="Text Box 3"/>
          <p:cNvSpPr txBox="1">
            <a:spLocks noChangeArrowheads="1"/>
          </p:cNvSpPr>
          <p:nvPr/>
        </p:nvSpPr>
        <p:spPr bwMode="auto">
          <a:xfrm>
            <a:off x="228600" y="706441"/>
            <a:ext cx="2895600" cy="23698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" pitchFamily="-106" charset="0"/>
              </a:rPr>
              <a:t>Hubble Diagram</a:t>
            </a:r>
          </a:p>
          <a:p>
            <a:endParaRPr lang="en-US" sz="2800" dirty="0">
              <a:solidFill>
                <a:srgbClr val="FFFF00"/>
              </a:solidFill>
              <a:latin typeface="Times" pitchFamily="-106" charset="0"/>
            </a:endParaRPr>
          </a:p>
          <a:p>
            <a:endParaRPr lang="en-US" sz="2800" dirty="0">
              <a:solidFill>
                <a:schemeClr val="bg1"/>
              </a:solidFill>
              <a:latin typeface="Times" pitchFamily="-106" charset="0"/>
            </a:endParaRPr>
          </a:p>
          <a:p>
            <a:endParaRPr lang="en-US" sz="2800" dirty="0">
              <a:solidFill>
                <a:srgbClr val="18FF04"/>
              </a:solidFill>
              <a:latin typeface="Times" pitchFamily="-106" charset="0"/>
              <a:sym typeface="Symbol" pitchFamily="-106" charset="2"/>
            </a:endParaRPr>
          </a:p>
        </p:txBody>
      </p:sp>
      <p:sp>
        <p:nvSpPr>
          <p:cNvPr id="2050052" name="Text Box 4"/>
          <p:cNvSpPr txBox="1">
            <a:spLocks noChangeArrowheads="1"/>
          </p:cNvSpPr>
          <p:nvPr/>
        </p:nvSpPr>
        <p:spPr bwMode="auto">
          <a:xfrm flipH="1">
            <a:off x="457200" y="5486400"/>
            <a:ext cx="7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000066"/>
              </a:solidFill>
              <a:latin typeface="Times" pitchFamily="-106" charset="0"/>
            </a:endParaRPr>
          </a:p>
        </p:txBody>
      </p:sp>
      <p:sp>
        <p:nvSpPr>
          <p:cNvPr id="2050053" name="Text Box 5"/>
          <p:cNvSpPr txBox="1">
            <a:spLocks noChangeArrowheads="1"/>
          </p:cNvSpPr>
          <p:nvPr/>
        </p:nvSpPr>
        <p:spPr bwMode="auto">
          <a:xfrm>
            <a:off x="212725" y="5908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Times New Roman" pitchFamily="-106" charset="0"/>
              <a:buNone/>
            </a:pPr>
            <a:endParaRPr lang="en-US" sz="2400" dirty="0">
              <a:solidFill>
                <a:schemeClr val="bg1"/>
              </a:solidFill>
              <a:latin typeface="Times New Roman" pitchFamily="-106" charset="0"/>
            </a:endParaRPr>
          </a:p>
        </p:txBody>
      </p:sp>
      <p:sp>
        <p:nvSpPr>
          <p:cNvPr id="2050055" name="Text Box 7"/>
          <p:cNvSpPr txBox="1">
            <a:spLocks/>
          </p:cNvSpPr>
          <p:nvPr/>
        </p:nvSpPr>
        <p:spPr bwMode="auto">
          <a:xfrm>
            <a:off x="4492628" y="1295405"/>
            <a:ext cx="1236177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E3428"/>
                </a:solidFill>
                <a:latin typeface="Times New Roman" pitchFamily="-106" charset="0"/>
              </a:rPr>
              <a:t>~45 SNe Ia</a:t>
            </a:r>
          </a:p>
        </p:txBody>
      </p:sp>
      <p:sp>
        <p:nvSpPr>
          <p:cNvPr id="2050056" name="Rectangle 8"/>
          <p:cNvSpPr>
            <a:spLocks/>
          </p:cNvSpPr>
          <p:nvPr/>
        </p:nvSpPr>
        <p:spPr bwMode="auto">
          <a:xfrm>
            <a:off x="7696204" y="2057404"/>
            <a:ext cx="1110980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itchFamily="-106" charset="0"/>
              </a:rPr>
              <a:t>~120 SNe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fld id="{3A3249CD-DE91-F647-A233-6789EBEFA719}" type="slidenum">
              <a:rPr lang="en-US" sz="1200">
                <a:latin typeface="Times" pitchFamily="-106" charset="0"/>
              </a:rPr>
              <a:pPr/>
              <a:t>41</a:t>
            </a:fld>
            <a:endParaRPr lang="en-US" dirty="0"/>
          </a:p>
        </p:txBody>
      </p:sp>
      <p:pic>
        <p:nvPicPr>
          <p:cNvPr id="2196482" name="Picture 2" descr="setfv37MLCSHubb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617" y="-381000"/>
            <a:ext cx="6300787" cy="8153400"/>
          </a:xfrm>
          <a:prstGeom prst="rect">
            <a:avLst/>
          </a:prstGeom>
          <a:noFill/>
        </p:spPr>
      </p:pic>
      <p:sp>
        <p:nvSpPr>
          <p:cNvPr id="2196483" name="Text Box 3"/>
          <p:cNvSpPr txBox="1">
            <a:spLocks noChangeArrowheads="1"/>
          </p:cNvSpPr>
          <p:nvPr/>
        </p:nvSpPr>
        <p:spPr bwMode="auto">
          <a:xfrm>
            <a:off x="228600" y="706440"/>
            <a:ext cx="2895600" cy="56938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Times" pitchFamily="-106" charset="0"/>
              </a:rPr>
              <a:t>Hubble Diagram</a:t>
            </a:r>
          </a:p>
          <a:p>
            <a:r>
              <a:rPr lang="en-US" sz="3200" dirty="0">
                <a:solidFill>
                  <a:srgbClr val="FFFF00"/>
                </a:solidFill>
                <a:latin typeface="Times" pitchFamily="-106" charset="0"/>
              </a:rPr>
              <a:t>with SDSS </a:t>
            </a:r>
            <a:r>
              <a:rPr lang="en-US" sz="3200" dirty="0" err="1">
                <a:solidFill>
                  <a:srgbClr val="FFFF00"/>
                </a:solidFill>
                <a:latin typeface="Times" pitchFamily="-106" charset="0"/>
              </a:rPr>
              <a:t>SNe</a:t>
            </a:r>
            <a:endParaRPr lang="en-US" sz="2800" dirty="0">
              <a:solidFill>
                <a:srgbClr val="FFFF00"/>
              </a:solidFill>
              <a:latin typeface="Times" pitchFamily="-106" charset="0"/>
            </a:endParaRPr>
          </a:p>
          <a:p>
            <a:endParaRPr lang="en-US" sz="2800" dirty="0">
              <a:solidFill>
                <a:schemeClr val="bg1"/>
              </a:solidFill>
              <a:latin typeface="Times" pitchFamily="-106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" pitchFamily="-106" charset="0"/>
              </a:rPr>
              <a:t>103 </a:t>
            </a:r>
            <a:r>
              <a:rPr lang="en-US" sz="2400" dirty="0" err="1">
                <a:solidFill>
                  <a:schemeClr val="bg1"/>
                </a:solidFill>
                <a:latin typeface="Times" pitchFamily="-106" charset="0"/>
              </a:rPr>
              <a:t>SNe</a:t>
            </a:r>
            <a:r>
              <a:rPr lang="en-US" sz="2400" dirty="0">
                <a:solidFill>
                  <a:schemeClr val="bg1"/>
                </a:solidFill>
                <a:latin typeface="Times" pitchFamily="-10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" pitchFamily="-106" charset="0"/>
              </a:rPr>
              <a:t>Ia</a:t>
            </a:r>
            <a:r>
              <a:rPr lang="en-US" sz="2400" dirty="0">
                <a:solidFill>
                  <a:schemeClr val="bg1"/>
                </a:solidFill>
                <a:latin typeface="Times" pitchFamily="-106" charset="0"/>
              </a:rPr>
              <a:t> from first season that pass stringent light-curve quality cuts</a:t>
            </a:r>
          </a:p>
          <a:p>
            <a:endParaRPr lang="en-US" sz="2400" dirty="0">
              <a:solidFill>
                <a:schemeClr val="bg1"/>
              </a:solidFill>
              <a:latin typeface="Times" pitchFamily="-106" charset="0"/>
            </a:endParaRPr>
          </a:p>
          <a:p>
            <a:endParaRPr lang="en-US" sz="2400" dirty="0">
              <a:solidFill>
                <a:schemeClr val="bg1"/>
              </a:solidFill>
              <a:latin typeface="Times" pitchFamily="-106" charset="0"/>
            </a:endParaRPr>
          </a:p>
          <a:p>
            <a:endParaRPr lang="en-US" sz="2400" dirty="0">
              <a:solidFill>
                <a:schemeClr val="bg1"/>
              </a:solidFill>
              <a:latin typeface="Times" pitchFamily="-106" charset="0"/>
            </a:endParaRPr>
          </a:p>
          <a:p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Kessler </a:t>
            </a:r>
            <a:r>
              <a:rPr lang="en-US" sz="2400" dirty="0" err="1">
                <a:solidFill>
                  <a:srgbClr val="18FF04"/>
                </a:solidFill>
                <a:latin typeface="Times" pitchFamily="-106" charset="0"/>
              </a:rPr>
              <a:t>etal</a:t>
            </a:r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 (2009)</a:t>
            </a:r>
          </a:p>
          <a:p>
            <a:r>
              <a:rPr lang="en-US" sz="2400" dirty="0" err="1">
                <a:solidFill>
                  <a:srgbClr val="18FF04"/>
                </a:solidFill>
                <a:latin typeface="Times" pitchFamily="-106" charset="0"/>
              </a:rPr>
              <a:t>Lampeitl</a:t>
            </a:r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 </a:t>
            </a:r>
            <a:r>
              <a:rPr lang="en-US" sz="2400" dirty="0" err="1">
                <a:solidFill>
                  <a:srgbClr val="18FF04"/>
                </a:solidFill>
                <a:latin typeface="Times" pitchFamily="-106" charset="0"/>
              </a:rPr>
              <a:t>etal</a:t>
            </a:r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 (2009)</a:t>
            </a:r>
          </a:p>
          <a:p>
            <a:r>
              <a:rPr lang="en-US" sz="2400" dirty="0" err="1">
                <a:solidFill>
                  <a:srgbClr val="18FF04"/>
                </a:solidFill>
                <a:latin typeface="Times" pitchFamily="-106" charset="0"/>
              </a:rPr>
              <a:t>Sollerman</a:t>
            </a:r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 </a:t>
            </a:r>
            <a:r>
              <a:rPr lang="en-US" sz="2400" dirty="0" err="1">
                <a:solidFill>
                  <a:srgbClr val="18FF04"/>
                </a:solidFill>
                <a:latin typeface="Times" pitchFamily="-106" charset="0"/>
              </a:rPr>
              <a:t>etal</a:t>
            </a:r>
            <a:r>
              <a:rPr lang="en-US" sz="2400" dirty="0">
                <a:solidFill>
                  <a:srgbClr val="18FF04"/>
                </a:solidFill>
                <a:latin typeface="Times" pitchFamily="-106" charset="0"/>
              </a:rPr>
              <a:t> (2009)</a:t>
            </a:r>
            <a:endParaRPr lang="en-US" sz="2800" dirty="0">
              <a:solidFill>
                <a:srgbClr val="18FF04"/>
              </a:solidFill>
              <a:latin typeface="Times" pitchFamily="-106" charset="0"/>
              <a:sym typeface="Symbol" pitchFamily="-106" charset="2"/>
            </a:endParaRPr>
          </a:p>
        </p:txBody>
      </p:sp>
      <p:sp>
        <p:nvSpPr>
          <p:cNvPr id="2196484" name="Text Box 4"/>
          <p:cNvSpPr txBox="1">
            <a:spLocks noChangeArrowheads="1"/>
          </p:cNvSpPr>
          <p:nvPr/>
        </p:nvSpPr>
        <p:spPr bwMode="auto">
          <a:xfrm flipH="1">
            <a:off x="457200" y="5486400"/>
            <a:ext cx="7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000066"/>
              </a:solidFill>
              <a:latin typeface="Times" pitchFamily="-106" charset="0"/>
            </a:endParaRPr>
          </a:p>
        </p:txBody>
      </p:sp>
      <p:sp>
        <p:nvSpPr>
          <p:cNvPr id="2196485" name="Text Box 5"/>
          <p:cNvSpPr txBox="1">
            <a:spLocks noChangeArrowheads="1"/>
          </p:cNvSpPr>
          <p:nvPr/>
        </p:nvSpPr>
        <p:spPr bwMode="auto">
          <a:xfrm>
            <a:off x="212725" y="5908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bg1"/>
              </a:buClr>
              <a:buFont typeface="Times New Roman" pitchFamily="-106" charset="0"/>
              <a:buNone/>
            </a:pPr>
            <a:endParaRPr lang="en-US" sz="2400" dirty="0">
              <a:solidFill>
                <a:schemeClr val="bg1"/>
              </a:solidFill>
              <a:latin typeface="Times New Roman" pitchFamily="-106" charset="0"/>
            </a:endParaRPr>
          </a:p>
        </p:txBody>
      </p:sp>
      <p:pic>
        <p:nvPicPr>
          <p:cNvPr id="2196486" name="Picture 6" descr="setfv37MLCSHubblewithSD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7201" y="-381000"/>
            <a:ext cx="6299200" cy="8153400"/>
          </a:xfrm>
          <a:prstGeom prst="rect">
            <a:avLst/>
          </a:prstGeom>
          <a:noFill/>
        </p:spPr>
      </p:pic>
      <p:sp>
        <p:nvSpPr>
          <p:cNvPr id="2196487" name="Text Box 7"/>
          <p:cNvSpPr txBox="1">
            <a:spLocks/>
          </p:cNvSpPr>
          <p:nvPr/>
        </p:nvSpPr>
        <p:spPr bwMode="auto">
          <a:xfrm>
            <a:off x="4492628" y="1295405"/>
            <a:ext cx="1236177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EE3428"/>
                </a:solidFill>
                <a:latin typeface="Times New Roman" pitchFamily="-106" charset="0"/>
              </a:rPr>
              <a:t>~45 SNe Ia</a:t>
            </a:r>
          </a:p>
        </p:txBody>
      </p:sp>
      <p:sp>
        <p:nvSpPr>
          <p:cNvPr id="2196488" name="Rectangle 8"/>
          <p:cNvSpPr>
            <a:spLocks/>
          </p:cNvSpPr>
          <p:nvPr/>
        </p:nvSpPr>
        <p:spPr bwMode="auto">
          <a:xfrm>
            <a:off x="7696204" y="2057404"/>
            <a:ext cx="1110980" cy="369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itchFamily="-106" charset="0"/>
              </a:rPr>
              <a:t>~120 SNe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74C01539-F60C-FF4D-A67C-3FEEFF632BDC}" type="slidenum">
              <a:rPr lang="en-US">
                <a:solidFill>
                  <a:srgbClr val="17E81D"/>
                </a:solidFill>
              </a:rPr>
              <a:pPr/>
              <a:t>42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052106" name="Text Box 10"/>
          <p:cNvSpPr txBox="1">
            <a:spLocks noGrp="1"/>
          </p:cNvSpPr>
          <p:nvPr>
            <p:ph type="body" idx="1"/>
          </p:nvPr>
        </p:nvSpPr>
        <p:spPr>
          <a:xfrm>
            <a:off x="381001" y="1295400"/>
            <a:ext cx="2819400" cy="39624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dirty="0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SDSS only: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dirty="0" err="1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Nearby+SDSS</a:t>
            </a:r>
            <a:r>
              <a:rPr lang="en-US" dirty="0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2052112" name="Picture 16" descr="Snapshot 2009-04-14 19-11-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6665" y="1"/>
            <a:ext cx="4681537" cy="6400800"/>
          </a:xfrm>
          <a:prstGeom prst="rect">
            <a:avLst/>
          </a:prstGeom>
          <a:noFill/>
        </p:spPr>
      </p:pic>
      <p:pic>
        <p:nvPicPr>
          <p:cNvPr id="2052113" name="Picture 17" descr="Snapshot 2009-04-14 19-12-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8" y="1"/>
            <a:ext cx="4660900" cy="6400800"/>
          </a:xfrm>
          <a:prstGeom prst="rect">
            <a:avLst/>
          </a:prstGeom>
          <a:noFill/>
        </p:spPr>
      </p:pic>
      <p:graphicFrame>
        <p:nvGraphicFramePr>
          <p:cNvPr id="2052111" name="Object 15"/>
          <p:cNvGraphicFramePr>
            <a:graphicFrameLocks noChangeAspect="1"/>
          </p:cNvGraphicFramePr>
          <p:nvPr/>
        </p:nvGraphicFramePr>
        <p:xfrm>
          <a:off x="0" y="6102350"/>
          <a:ext cx="3505200" cy="374650"/>
        </p:xfrm>
        <a:graphic>
          <a:graphicData uri="http://schemas.openxmlformats.org/presentationml/2006/ole">
            <p:oleObj spid="_x0000_s3837954" name="Equation" r:id="rId6" imgW="1905000" imgH="203200" progId="Equation.3">
              <p:embed/>
            </p:oleObj>
          </a:graphicData>
        </a:graphic>
      </p:graphicFrame>
      <p:graphicFrame>
        <p:nvGraphicFramePr>
          <p:cNvPr id="2052114" name="Object 18"/>
          <p:cNvGraphicFramePr>
            <a:graphicFrameLocks noChangeAspect="1"/>
          </p:cNvGraphicFramePr>
          <p:nvPr/>
        </p:nvGraphicFramePr>
        <p:xfrm>
          <a:off x="0" y="5105400"/>
          <a:ext cx="3505200" cy="374650"/>
        </p:xfrm>
        <a:graphic>
          <a:graphicData uri="http://schemas.openxmlformats.org/presentationml/2006/ole">
            <p:oleObj spid="_x0000_s3837955" name="Equation" r:id="rId7" imgW="1905000" imgH="203200" progId="Equation.3">
              <p:embed/>
            </p:oleObj>
          </a:graphicData>
        </a:graphic>
      </p:graphicFrame>
      <p:sp>
        <p:nvSpPr>
          <p:cNvPr id="2052116" name="Rectangle 20"/>
          <p:cNvSpPr>
            <a:spLocks/>
          </p:cNvSpPr>
          <p:nvPr/>
        </p:nvSpPr>
        <p:spPr bwMode="auto">
          <a:xfrm>
            <a:off x="685801" y="381001"/>
            <a:ext cx="1046727" cy="5251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SALT</a:t>
            </a:r>
          </a:p>
        </p:txBody>
      </p:sp>
      <p:sp>
        <p:nvSpPr>
          <p:cNvPr id="2052117" name="Rectangle 21"/>
          <p:cNvSpPr>
            <a:spLocks/>
          </p:cNvSpPr>
          <p:nvPr/>
        </p:nvSpPr>
        <p:spPr bwMode="auto">
          <a:xfrm>
            <a:off x="1143004" y="4648200"/>
            <a:ext cx="1014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MLCS</a:t>
            </a:r>
          </a:p>
        </p:txBody>
      </p:sp>
      <p:sp>
        <p:nvSpPr>
          <p:cNvPr id="2052118" name="Rectangle 22"/>
          <p:cNvSpPr>
            <a:spLocks/>
          </p:cNvSpPr>
          <p:nvPr/>
        </p:nvSpPr>
        <p:spPr bwMode="auto">
          <a:xfrm>
            <a:off x="1143000" y="5638800"/>
            <a:ext cx="920235" cy="46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SALT</a:t>
            </a:r>
          </a:p>
        </p:txBody>
      </p:sp>
      <p:sp>
        <p:nvSpPr>
          <p:cNvPr id="2052119" name="Text Box 23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MLCS</a:t>
            </a:r>
            <a:endParaRPr lang="en-US" sz="2400" dirty="0">
              <a:solidFill>
                <a:schemeClr val="bg1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2052120" name="Picture 24" descr="Snapshot 2009-04-14 21-13-1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6400800"/>
            <a:ext cx="3886200" cy="793750"/>
          </a:xfrm>
          <a:prstGeom prst="rect">
            <a:avLst/>
          </a:prstGeom>
          <a:noFill/>
        </p:spPr>
      </p:pic>
      <p:graphicFrame>
        <p:nvGraphicFramePr>
          <p:cNvPr id="2052121" name="Object 25"/>
          <p:cNvGraphicFramePr>
            <a:graphicFrameLocks noChangeAspect="1"/>
          </p:cNvGraphicFramePr>
          <p:nvPr/>
        </p:nvGraphicFramePr>
        <p:xfrm>
          <a:off x="8229600" y="6400805"/>
          <a:ext cx="501650" cy="422275"/>
        </p:xfrm>
        <a:graphic>
          <a:graphicData uri="http://schemas.openxmlformats.org/presentationml/2006/ole">
            <p:oleObj spid="_x0000_s3837956" name="Equation" r:id="rId9" imgW="2413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1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6B63BEDC-5580-CE4D-9D0A-8F91999F6077}" type="slidenum">
              <a:rPr lang="en-US">
                <a:solidFill>
                  <a:srgbClr val="17E81D"/>
                </a:solidFill>
              </a:rPr>
              <a:pPr/>
              <a:t>43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232322" name="Text Box 2"/>
          <p:cNvSpPr txBox="1">
            <a:spLocks noGrp="1"/>
          </p:cNvSpPr>
          <p:nvPr>
            <p:ph type="body" idx="1"/>
          </p:nvPr>
        </p:nvSpPr>
        <p:spPr>
          <a:xfrm>
            <a:off x="152402" y="1295400"/>
            <a:ext cx="3352800" cy="39624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Nearby+SDSS</a:t>
            </a:r>
            <a:r>
              <a:rPr lang="en-US" sz="2800" dirty="0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sz="28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Nearby+SDSS+SNLS+ESSENCE+HST</a:t>
            </a:r>
            <a:r>
              <a:rPr lang="en-US" sz="2800" dirty="0">
                <a:solidFill>
                  <a:srgbClr val="FFFB37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400" dirty="0">
              <a:solidFill>
                <a:srgbClr val="FFFB37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</p:txBody>
      </p:sp>
      <p:graphicFrame>
        <p:nvGraphicFramePr>
          <p:cNvPr id="2232325" name="Object 5"/>
          <p:cNvGraphicFramePr>
            <a:graphicFrameLocks noChangeAspect="1"/>
          </p:cNvGraphicFramePr>
          <p:nvPr/>
        </p:nvGraphicFramePr>
        <p:xfrm>
          <a:off x="0" y="6148390"/>
          <a:ext cx="3733800" cy="293687"/>
        </p:xfrm>
        <a:graphic>
          <a:graphicData uri="http://schemas.openxmlformats.org/presentationml/2006/ole">
            <p:oleObj spid="_x0000_s3840002" name="Equation" r:id="rId4" imgW="2108200" imgH="165100" progId="Equation.3">
              <p:embed/>
            </p:oleObj>
          </a:graphicData>
        </a:graphic>
      </p:graphicFrame>
      <p:graphicFrame>
        <p:nvGraphicFramePr>
          <p:cNvPr id="2232326" name="Object 6"/>
          <p:cNvGraphicFramePr>
            <a:graphicFrameLocks noChangeAspect="1"/>
          </p:cNvGraphicFramePr>
          <p:nvPr/>
        </p:nvGraphicFramePr>
        <p:xfrm>
          <a:off x="6350" y="5153026"/>
          <a:ext cx="3727450" cy="292100"/>
        </p:xfrm>
        <a:graphic>
          <a:graphicData uri="http://schemas.openxmlformats.org/presentationml/2006/ole">
            <p:oleObj spid="_x0000_s3840003" name="Equation" r:id="rId5" imgW="2108200" imgH="165100" progId="Equation.3">
              <p:embed/>
            </p:oleObj>
          </a:graphicData>
        </a:graphic>
      </p:graphicFrame>
      <p:sp>
        <p:nvSpPr>
          <p:cNvPr id="2232327" name="Rectangle 7"/>
          <p:cNvSpPr>
            <a:spLocks/>
          </p:cNvSpPr>
          <p:nvPr/>
        </p:nvSpPr>
        <p:spPr bwMode="auto">
          <a:xfrm>
            <a:off x="685801" y="381001"/>
            <a:ext cx="1046727" cy="5251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SALT</a:t>
            </a:r>
          </a:p>
        </p:txBody>
      </p:sp>
      <p:sp>
        <p:nvSpPr>
          <p:cNvPr id="2232328" name="Rectangle 8"/>
          <p:cNvSpPr>
            <a:spLocks/>
          </p:cNvSpPr>
          <p:nvPr/>
        </p:nvSpPr>
        <p:spPr bwMode="auto">
          <a:xfrm>
            <a:off x="1143004" y="4648200"/>
            <a:ext cx="10144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MLCS</a:t>
            </a:r>
          </a:p>
        </p:txBody>
      </p:sp>
      <p:sp>
        <p:nvSpPr>
          <p:cNvPr id="2232329" name="Rectangle 9"/>
          <p:cNvSpPr>
            <a:spLocks/>
          </p:cNvSpPr>
          <p:nvPr/>
        </p:nvSpPr>
        <p:spPr bwMode="auto">
          <a:xfrm>
            <a:off x="1143000" y="5638800"/>
            <a:ext cx="920235" cy="461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SALT</a:t>
            </a:r>
          </a:p>
        </p:txBody>
      </p:sp>
      <p:sp>
        <p:nvSpPr>
          <p:cNvPr id="2232330" name="Text Box 10"/>
          <p:cNvSpPr txBox="1"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ln/>
        </p:spPr>
        <p:txBody>
          <a:bodyPr/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ea typeface="Arial" pitchFamily="-106" charset="0"/>
                <a:cs typeface="Arial" pitchFamily="-106" charset="0"/>
              </a:rPr>
              <a:t>MLCS</a:t>
            </a:r>
            <a:endParaRPr lang="en-US" sz="2400" dirty="0">
              <a:solidFill>
                <a:schemeClr val="bg1"/>
              </a:solidFill>
              <a:latin typeface="Times New Roman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2232331" name="Picture 11" descr="Snapshot 2009-04-14 21-13-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6400800"/>
            <a:ext cx="3886200" cy="793750"/>
          </a:xfrm>
          <a:prstGeom prst="rect">
            <a:avLst/>
          </a:prstGeom>
          <a:noFill/>
        </p:spPr>
      </p:pic>
      <p:graphicFrame>
        <p:nvGraphicFramePr>
          <p:cNvPr id="2232332" name="Object 12"/>
          <p:cNvGraphicFramePr>
            <a:graphicFrameLocks noChangeAspect="1"/>
          </p:cNvGraphicFramePr>
          <p:nvPr/>
        </p:nvGraphicFramePr>
        <p:xfrm>
          <a:off x="8229600" y="6400805"/>
          <a:ext cx="501650" cy="422275"/>
        </p:xfrm>
        <a:graphic>
          <a:graphicData uri="http://schemas.openxmlformats.org/presentationml/2006/ole">
            <p:oleObj spid="_x0000_s3840004" name="Equation" r:id="rId7" imgW="241300" imgH="203200" progId="Equation.3">
              <p:embed/>
            </p:oleObj>
          </a:graphicData>
        </a:graphic>
      </p:graphicFrame>
      <p:pic>
        <p:nvPicPr>
          <p:cNvPr id="2232333" name="Picture 13" descr="Snapshot 2009-04-14 21-19-3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33805" y="1"/>
            <a:ext cx="4754563" cy="6400800"/>
          </a:xfrm>
          <a:prstGeom prst="rect">
            <a:avLst/>
          </a:prstGeom>
          <a:noFill/>
        </p:spPr>
      </p:pic>
      <p:pic>
        <p:nvPicPr>
          <p:cNvPr id="2232334" name="Picture 14" descr="Snapshot 2009-04-14 21-23-2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8563" y="1"/>
            <a:ext cx="4748212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BDFDB818-6D6B-DB40-B056-DC7D8EA389E4}" type="slidenum">
              <a:rPr lang="en-US">
                <a:solidFill>
                  <a:srgbClr val="17E81D"/>
                </a:solidFill>
              </a:rPr>
              <a:pPr/>
              <a:t>44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104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1" y="838200"/>
            <a:ext cx="2362200" cy="1143000"/>
          </a:xfrm>
        </p:spPr>
        <p:txBody>
          <a:bodyPr/>
          <a:lstStyle/>
          <a:p>
            <a:pPr algn="l"/>
            <a:r>
              <a:rPr lang="en-US" sz="3200" dirty="0"/>
              <a:t>SALT </a:t>
            </a:r>
            <a:r>
              <a:rPr lang="en-US" sz="3200" dirty="0" err="1"/>
              <a:t>vs</a:t>
            </a:r>
            <a:r>
              <a:rPr lang="en-US" sz="3200" dirty="0"/>
              <a:t> MLCS template light curves</a:t>
            </a:r>
            <a:endParaRPr lang="en-US" dirty="0"/>
          </a:p>
        </p:txBody>
      </p:sp>
      <p:sp>
        <p:nvSpPr>
          <p:cNvPr id="2104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4324" name="Picture 4" descr="compare_mlcs_mode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-1981199"/>
            <a:ext cx="6477000" cy="8382000"/>
          </a:xfrm>
          <a:prstGeom prst="rect">
            <a:avLst/>
          </a:prstGeom>
          <a:noFill/>
        </p:spPr>
      </p:pic>
      <p:sp>
        <p:nvSpPr>
          <p:cNvPr id="2104325" name="Text Box 5"/>
          <p:cNvSpPr txBox="1">
            <a:spLocks/>
          </p:cNvSpPr>
          <p:nvPr/>
        </p:nvSpPr>
        <p:spPr bwMode="auto">
          <a:xfrm>
            <a:off x="228601" y="2841625"/>
            <a:ext cx="2362200" cy="3539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B37"/>
                </a:solidFill>
                <a:latin typeface="Times New Roman" pitchFamily="-106" charset="0"/>
              </a:rPr>
              <a:t>Diagnosis:</a:t>
            </a:r>
          </a:p>
          <a:p>
            <a:endParaRPr lang="en-US" sz="2000" dirty="0">
              <a:solidFill>
                <a:schemeClr val="bg1"/>
              </a:solidFill>
              <a:latin typeface="Times New Roman" pitchFamily="-106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Large difference in Light-curve model in U-band</a:t>
            </a:r>
          </a:p>
          <a:p>
            <a:endParaRPr lang="en-US" sz="2400" dirty="0">
              <a:solidFill>
                <a:schemeClr val="bg1"/>
              </a:solidFill>
              <a:latin typeface="Times New Roman" pitchFamily="-106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itchFamily="-106" charset="0"/>
              </a:rPr>
              <a:t>Use of prior on extinction in MLCS</a:t>
            </a:r>
          </a:p>
        </p:txBody>
      </p:sp>
      <p:sp>
        <p:nvSpPr>
          <p:cNvPr id="2104326" name="Text Box 6"/>
          <p:cNvSpPr txBox="1">
            <a:spLocks/>
          </p:cNvSpPr>
          <p:nvPr/>
        </p:nvSpPr>
        <p:spPr bwMode="auto">
          <a:xfrm>
            <a:off x="4556127" y="1004891"/>
            <a:ext cx="739873" cy="523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MLCS</a:t>
            </a:r>
          </a:p>
          <a:p>
            <a:r>
              <a:rPr lang="en-US" sz="1400" dirty="0"/>
              <a:t>“SALT”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10AEAEF2-ECD3-A841-8D5D-A4E589B503EF}" type="slidenum">
              <a:rPr lang="en-US">
                <a:solidFill>
                  <a:srgbClr val="17E81D"/>
                </a:solidFill>
              </a:rPr>
              <a:pPr/>
              <a:t>45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250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1" y="0"/>
            <a:ext cx="7772400" cy="1143000"/>
          </a:xfrm>
        </p:spPr>
        <p:txBody>
          <a:bodyPr/>
          <a:lstStyle/>
          <a:p>
            <a:r>
              <a:rPr lang="en-US" dirty="0" smtClean="0"/>
              <a:t> A Tale of Two Fitters</a:t>
            </a:r>
            <a:endParaRPr lang="en-US" dirty="0"/>
          </a:p>
        </p:txBody>
      </p:sp>
      <p:sp>
        <p:nvSpPr>
          <p:cNvPr id="22507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0756" name="Text Box 4"/>
          <p:cNvSpPr txBox="1">
            <a:spLocks/>
          </p:cNvSpPr>
          <p:nvPr/>
        </p:nvSpPr>
        <p:spPr bwMode="auto">
          <a:xfrm>
            <a:off x="533400" y="1066804"/>
            <a:ext cx="8305800" cy="58323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rgbClr val="FFFB37"/>
                </a:solidFill>
                <a:latin typeface="Times New Roman" pitchFamily="-106" charset="0"/>
              </a:rPr>
              <a:t>MLCS</a:t>
            </a:r>
            <a:r>
              <a:rPr lang="en-US" sz="2800" dirty="0">
                <a:solidFill>
                  <a:srgbClr val="FFFB37"/>
                </a:solidFill>
                <a:latin typeface="Times New Roman" pitchFamily="-106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 U-band model trained only on low-</a:t>
            </a:r>
            <a:r>
              <a:rPr lang="en-US" sz="2800" dirty="0" err="1">
                <a:solidFill>
                  <a:schemeClr val="bg1"/>
                </a:solidFill>
                <a:latin typeface="Times New Roman" pitchFamily="-106" charset="0"/>
              </a:rPr>
              <a:t>redshift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 (observer-frame) U-band data (calibration, atmospheric variations)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 Assumes </a:t>
            </a:r>
            <a:r>
              <a:rPr lang="en-US" sz="2800" i="1" dirty="0">
                <a:solidFill>
                  <a:schemeClr val="bg1"/>
                </a:solidFill>
                <a:latin typeface="Times New Roman" pitchFamily="-106" charset="0"/>
              </a:rPr>
              <a:t>all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 excess color due to dust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-106" charset="0"/>
              </a:rPr>
              <a:t>extinction (some of it must be); dust prior 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dominates at high-</a:t>
            </a:r>
            <a:r>
              <a:rPr lang="en-US" sz="2800" dirty="0" err="1">
                <a:solidFill>
                  <a:schemeClr val="bg1"/>
                </a:solidFill>
                <a:latin typeface="Times New Roman" pitchFamily="-106" charset="0"/>
              </a:rPr>
              <a:t>redshift</a:t>
            </a:r>
            <a:endParaRPr lang="en-US" sz="2800" dirty="0">
              <a:solidFill>
                <a:schemeClr val="bg1"/>
              </a:solidFill>
              <a:latin typeface="Times New Roman" pitchFamily="-106" charset="0"/>
            </a:endParaRPr>
          </a:p>
          <a:p>
            <a:pPr>
              <a:buFontTx/>
              <a:buChar char="•"/>
            </a:pPr>
            <a:endParaRPr lang="en-US" sz="2800" dirty="0" smtClean="0">
              <a:solidFill>
                <a:schemeClr val="bg1"/>
              </a:solidFill>
              <a:latin typeface="Times New Roman" pitchFamily="-106" charset="0"/>
            </a:endParaRPr>
          </a:p>
          <a:p>
            <a:r>
              <a:rPr lang="en-US" sz="2800" dirty="0" smtClean="0">
                <a:solidFill>
                  <a:srgbClr val="FFFB37"/>
                </a:solidFill>
                <a:latin typeface="Times New Roman" pitchFamily="-106" charset="0"/>
              </a:rPr>
              <a:t>SALT</a:t>
            </a:r>
            <a:r>
              <a:rPr lang="en-US" sz="2800" dirty="0">
                <a:solidFill>
                  <a:srgbClr val="FFFB37"/>
                </a:solidFill>
                <a:latin typeface="Times New Roman" pitchFamily="-106" charset="0"/>
              </a:rPr>
              <a:t>: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itchFamily="-106" charset="0"/>
              </a:rPr>
              <a:t> Global fit for color/dust parameter </a:t>
            </a:r>
            <a:r>
              <a:rPr lang="en-US" sz="2800" dirty="0" err="1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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: minimizing Hubble-scatter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 can 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lead to bias</a:t>
            </a:r>
          </a:p>
          <a:p>
            <a:pP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 Trend toward bluer colors at high-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z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: if allow </a:t>
            </a:r>
            <a:r>
              <a:rPr lang="en-US" sz="2800" dirty="0" err="1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(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z</a:t>
            </a:r>
            <a:r>
              <a:rPr lang="en-US" sz="2800" dirty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), see strong trend with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redshift</a:t>
            </a:r>
            <a:endParaRPr lang="en-US" sz="2800" dirty="0" smtClean="0">
              <a:solidFill>
                <a:schemeClr val="bg1"/>
              </a:solidFill>
              <a:latin typeface="Times New Roman" pitchFamily="-106" charset="0"/>
              <a:sym typeface="Symbol" pitchFamily="-106" charset="2"/>
            </a:endParaRPr>
          </a:p>
          <a:p>
            <a:pPr>
              <a:buFontTx/>
              <a:buChar char="•"/>
            </a:pPr>
            <a:endParaRPr lang="en-US" sz="2800" dirty="0" smtClean="0">
              <a:solidFill>
                <a:schemeClr val="bg1"/>
              </a:solidFill>
              <a:latin typeface="Times New Roman" pitchFamily="-106" charset="0"/>
              <a:sym typeface="Symbol" pitchFamily="-106" charset="2"/>
            </a:endParaRPr>
          </a:p>
          <a:p>
            <a:pPr>
              <a:buFontTx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-106" charset="0"/>
                <a:sym typeface="Symbol" pitchFamily="-106" charset="2"/>
              </a:rPr>
              <a:t>Retrain and refine the models with newer data</a:t>
            </a:r>
            <a:endParaRPr lang="en-US" sz="2800" dirty="0">
              <a:solidFill>
                <a:schemeClr val="bg1"/>
              </a:solidFill>
              <a:latin typeface="Times New Roman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SALT Parameters vs. </a:t>
            </a:r>
            <a:r>
              <a:rPr lang="en-US" dirty="0" err="1" smtClean="0"/>
              <a:t>Redshift</a:t>
            </a:r>
            <a:endParaRPr lang="en-US" dirty="0"/>
          </a:p>
        </p:txBody>
      </p:sp>
      <p:pic>
        <p:nvPicPr>
          <p:cNvPr id="5" name="Content Placeholder 4" descr="Snapshot 2010-07-07 09-25-03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9252" r="-9252"/>
          <a:stretch>
            <a:fillRect/>
          </a:stretch>
        </p:blipFill>
        <p:spPr>
          <a:xfrm>
            <a:off x="-465667" y="1143000"/>
            <a:ext cx="10075334" cy="5334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C8437536-D1D8-474F-AAD7-C42615DFA3E9}" type="slidenum">
              <a:rPr lang="en-US">
                <a:solidFill>
                  <a:srgbClr val="17E81D"/>
                </a:solidFill>
              </a:rPr>
              <a:pPr/>
              <a:t>47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2549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5498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54981" name="Picture 4" descr="Snapshot 2006-08-16 17-39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2" name="Text Box 5"/>
          <p:cNvSpPr txBox="1">
            <a:spLocks/>
          </p:cNvSpPr>
          <p:nvPr/>
        </p:nvSpPr>
        <p:spPr bwMode="auto">
          <a:xfrm>
            <a:off x="5334000" y="5943600"/>
            <a:ext cx="3429000" cy="646321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See also Conley et al 2007:</a:t>
            </a:r>
          </a:p>
          <a:p>
            <a:r>
              <a:rPr lang="en-US">
                <a:solidFill>
                  <a:schemeClr val="bg1"/>
                </a:solidFill>
              </a:rPr>
              <a:t>treatment of dust &amp; SN colors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Vary minimum </a:t>
            </a:r>
            <a:r>
              <a:rPr lang="en-US" dirty="0" err="1" smtClean="0"/>
              <a:t>redshift</a:t>
            </a:r>
            <a:endParaRPr lang="en-US" dirty="0"/>
          </a:p>
        </p:txBody>
      </p:sp>
      <p:pic>
        <p:nvPicPr>
          <p:cNvPr id="5" name="Content Placeholder 4" descr="Snapshot 2010-07-07 09-14-44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8143" r="-18143"/>
          <a:stretch>
            <a:fillRect/>
          </a:stretch>
        </p:blipFill>
        <p:spPr>
          <a:xfrm>
            <a:off x="110067" y="1524000"/>
            <a:ext cx="9211733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AEE8484E-FA22-C44B-98A7-9BCCF1F021CF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dirty="0" smtClean="0"/>
              <a:t>Correlations of SN </a:t>
            </a:r>
            <a:r>
              <a:rPr lang="en-US" dirty="0" err="1" smtClean="0"/>
              <a:t>Ia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Host-galaxy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686D3C40-E55B-964F-BB16-B80AA667585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763000" cy="1144588"/>
          </a:xfrm>
        </p:spPr>
        <p:txBody>
          <a:bodyPr/>
          <a:lstStyle/>
          <a:p>
            <a:r>
              <a:rPr lang="en-CA" dirty="0" smtClean="0"/>
              <a:t>     Power of a Rolling </a:t>
            </a:r>
            <a:r>
              <a:rPr lang="en-CA" dirty="0"/>
              <a:t>Search</a:t>
            </a:r>
          </a:p>
        </p:txBody>
      </p:sp>
      <p:sp>
        <p:nvSpPr>
          <p:cNvPr id="2153475" name="Text Box 3"/>
          <p:cNvSpPr txBox="1">
            <a:spLocks noChangeArrowheads="1"/>
          </p:cNvSpPr>
          <p:nvPr/>
        </p:nvSpPr>
        <p:spPr bwMode="auto">
          <a:xfrm>
            <a:off x="3276600" y="6091554"/>
            <a:ext cx="2561159" cy="4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1" tIns="45706" rIns="91411" bIns="45706">
            <a:prstTxWarp prst="textNoShape">
              <a:avLst/>
            </a:prstTxWarp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+mj-lt"/>
              </a:rPr>
              <a:t>SNLS Light </a:t>
            </a:r>
            <a:r>
              <a:rPr lang="en-GB" sz="2400" dirty="0">
                <a:solidFill>
                  <a:schemeClr val="bg1"/>
                </a:solidFill>
                <a:latin typeface="+mj-lt"/>
              </a:rPr>
              <a:t>curves</a:t>
            </a:r>
          </a:p>
        </p:txBody>
      </p:sp>
      <p:pic>
        <p:nvPicPr>
          <p:cNvPr id="2153476" name="Picture 4" descr="rolling_lightcurv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1482726"/>
            <a:ext cx="8928100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ext Box 1"/>
          <p:cNvSpPr txBox="1">
            <a:spLocks noChangeArrowheads="1"/>
          </p:cNvSpPr>
          <p:nvPr/>
        </p:nvSpPr>
        <p:spPr bwMode="auto">
          <a:xfrm>
            <a:off x="960438" y="1066800"/>
            <a:ext cx="1308373" cy="541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5" tIns="55172" rIns="81615" bIns="42439">
            <a:prstTxWarp prst="textNoShape">
              <a:avLst/>
            </a:prstTxWarp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sz="1500" b="1" dirty="0">
                <a:solidFill>
                  <a:srgbClr val="FFFFFF"/>
                </a:solidFill>
                <a:latin typeface="Myriad Condensed Web" charset="0"/>
                <a:ea typeface="DejaVu Sans" charset="0"/>
                <a:cs typeface="DejaVu Sans" charset="0"/>
              </a:rPr>
              <a:t>Prompt,</a:t>
            </a:r>
          </a:p>
          <a:p>
            <a:pPr>
              <a:lnSpc>
                <a:spcPct val="95000"/>
              </a:lnSpc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sz="1500" b="1" dirty="0">
                <a:solidFill>
                  <a:srgbClr val="FFFFFF"/>
                </a:solidFill>
                <a:latin typeface="Myriad Condensed Web" charset="0"/>
                <a:ea typeface="DejaVu Sans" charset="0"/>
                <a:cs typeface="DejaVu Sans" charset="0"/>
              </a:rPr>
              <a:t>Star forming</a:t>
            </a:r>
          </a:p>
        </p:txBody>
      </p:sp>
      <p:sp>
        <p:nvSpPr>
          <p:cNvPr id="443395" name="Text Box 2"/>
          <p:cNvSpPr txBox="1">
            <a:spLocks noChangeArrowheads="1"/>
          </p:cNvSpPr>
          <p:nvPr/>
        </p:nvSpPr>
        <p:spPr bwMode="auto">
          <a:xfrm>
            <a:off x="933451" y="3962400"/>
            <a:ext cx="1447946" cy="5413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15" tIns="55172" rIns="81615" bIns="42439">
            <a:prstTxWarp prst="textNoShape">
              <a:avLst/>
            </a:prstTxWarp>
            <a:spAutoFit/>
          </a:bodyPr>
          <a:lstStyle/>
          <a:p>
            <a:pPr>
              <a:lnSpc>
                <a:spcPct val="96000"/>
              </a:lnSpc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sz="1500" b="1" dirty="0">
                <a:solidFill>
                  <a:srgbClr val="FFFFFF"/>
                </a:solidFill>
                <a:latin typeface="Myriad Condensed Web" charset="0"/>
                <a:ea typeface="DejaVu Sans" charset="0"/>
                <a:cs typeface="DejaVu Sans" charset="0"/>
              </a:rPr>
              <a:t>Delayed, </a:t>
            </a:r>
          </a:p>
          <a:p>
            <a:pPr>
              <a:lnSpc>
                <a:spcPct val="95000"/>
              </a:lnSpc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sz="1500" b="1" dirty="0">
                <a:solidFill>
                  <a:srgbClr val="FFFFFF"/>
                </a:solidFill>
                <a:latin typeface="Myriad Condensed Web" charset="0"/>
                <a:ea typeface="DejaVu Sans" charset="0"/>
                <a:cs typeface="DejaVu Sans" charset="0"/>
              </a:rPr>
              <a:t>Passive hosts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06463" y="152401"/>
            <a:ext cx="2978150" cy="331789"/>
            <a:chOff x="629" y="106"/>
            <a:chExt cx="2069" cy="230"/>
          </a:xfrm>
        </p:grpSpPr>
        <p:sp>
          <p:nvSpPr>
            <p:cNvPr id="443408" name="Text Box 4"/>
            <p:cNvSpPr txBox="1">
              <a:spLocks noChangeArrowheads="1"/>
            </p:cNvSpPr>
            <p:nvPr/>
          </p:nvSpPr>
          <p:spPr bwMode="auto">
            <a:xfrm>
              <a:off x="986" y="106"/>
              <a:ext cx="1151" cy="2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6084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6000"/>
                </a:lnSpc>
                <a:tabLst>
                  <a:tab pos="0" algn="l"/>
                  <a:tab pos="414295" algn="l"/>
                  <a:tab pos="828589" algn="l"/>
                  <a:tab pos="1242884" algn="l"/>
                  <a:tab pos="1657178" algn="l"/>
                  <a:tab pos="2071474" algn="l"/>
                  <a:tab pos="2487355" algn="l"/>
                  <a:tab pos="2901649" algn="l"/>
                  <a:tab pos="3315944" algn="l"/>
                  <a:tab pos="3730238" algn="l"/>
                  <a:tab pos="4144534" algn="l"/>
                  <a:tab pos="4560415" algn="l"/>
                  <a:tab pos="4974710" algn="l"/>
                  <a:tab pos="5389004" algn="l"/>
                  <a:tab pos="5803298" algn="l"/>
                  <a:tab pos="6217594" algn="l"/>
                  <a:tab pos="6633475" algn="l"/>
                  <a:tab pos="7047770" algn="l"/>
                  <a:tab pos="7462064" algn="l"/>
                  <a:tab pos="7876358" algn="l"/>
                  <a:tab pos="8290654" algn="l"/>
                </a:tabLst>
              </a:pPr>
              <a:r>
                <a:rPr lang="en-US" sz="1500" b="1" dirty="0">
                  <a:solidFill>
                    <a:srgbClr val="FFFFFF"/>
                  </a:solidFill>
                  <a:latin typeface="Myriad Condensed Web" charset="0"/>
                  <a:ea typeface="DejaVu Sans" charset="0"/>
                  <a:cs typeface="DejaVu Sans" charset="0"/>
                </a:rPr>
                <a:t>fainter   brighter</a:t>
              </a:r>
            </a:p>
          </p:txBody>
        </p:sp>
        <p:sp>
          <p:nvSpPr>
            <p:cNvPr id="443409" name="Line 5"/>
            <p:cNvSpPr>
              <a:spLocks noChangeShapeType="1"/>
            </p:cNvSpPr>
            <p:nvPr/>
          </p:nvSpPr>
          <p:spPr bwMode="auto">
            <a:xfrm>
              <a:off x="2116" y="212"/>
              <a:ext cx="582" cy="1"/>
            </a:xfrm>
            <a:prstGeom prst="line">
              <a:avLst/>
            </a:prstGeom>
            <a:noFill/>
            <a:ln w="255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410" name="Line 6"/>
            <p:cNvSpPr>
              <a:spLocks noChangeShapeType="1"/>
            </p:cNvSpPr>
            <p:nvPr/>
          </p:nvSpPr>
          <p:spPr bwMode="auto">
            <a:xfrm flipH="1">
              <a:off x="629" y="212"/>
              <a:ext cx="541" cy="1"/>
            </a:xfrm>
            <a:prstGeom prst="line">
              <a:avLst/>
            </a:prstGeom>
            <a:noFill/>
            <a:ln w="2556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8764" y="3832226"/>
            <a:ext cx="2790825" cy="269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39498" dir="2700000" algn="ctr" rotWithShape="0">
              <a:srgbClr val="333333">
                <a:alpha val="65019"/>
              </a:srgbClr>
            </a:outerShdw>
          </a:effectLst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8763" y="1658939"/>
            <a:ext cx="2809875" cy="198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39498" dir="2700000" algn="ctr" rotWithShape="0">
              <a:srgbClr val="333333">
                <a:alpha val="65019"/>
              </a:srgbClr>
            </a:outerShdw>
          </a:effectLst>
        </p:spPr>
      </p:pic>
      <p:sp>
        <p:nvSpPr>
          <p:cNvPr id="443399" name="Rectangle 9"/>
          <p:cNvSpPr>
            <a:spLocks noChangeArrowheads="1"/>
          </p:cNvSpPr>
          <p:nvPr/>
        </p:nvSpPr>
        <p:spPr bwMode="auto">
          <a:xfrm>
            <a:off x="4570414" y="215900"/>
            <a:ext cx="4572000" cy="145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87490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sz="2500" b="1" dirty="0">
                <a:latin typeface="FreeSans" pitchFamily="32" charset="0"/>
                <a:ea typeface="DejaVu Sans" charset="0"/>
                <a:cs typeface="DejaVu Sans" charset="0"/>
              </a:rPr>
              <a:t>Host Population</a:t>
            </a:r>
            <a:r>
              <a:rPr lang="en-US" sz="2500" b="1" dirty="0" smtClean="0">
                <a:latin typeface="FreeSans" pitchFamily="32" charset="0"/>
                <a:ea typeface="DejaVu Sans" charset="0"/>
                <a:cs typeface="DejaVu Sans" charset="0"/>
              </a:rPr>
              <a:t> correlated with SN </a:t>
            </a:r>
            <a:r>
              <a:rPr lang="en-US" sz="2500" b="1" dirty="0" err="1">
                <a:latin typeface="FreeSans" pitchFamily="32" charset="0"/>
                <a:ea typeface="DejaVu Sans" charset="0"/>
                <a:cs typeface="DejaVu Sans" charset="0"/>
              </a:rPr>
              <a:t>Ia</a:t>
            </a:r>
            <a:r>
              <a:rPr lang="en-US" sz="2500" b="1" dirty="0">
                <a:latin typeface="FreeSans" pitchFamily="32" charset="0"/>
                <a:ea typeface="DejaVu Sans" charset="0"/>
                <a:cs typeface="DejaVu Sans" charset="0"/>
              </a:rPr>
              <a:t> Luminosity</a:t>
            </a: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Sullivan et al. 2006, Howell et al. </a:t>
            </a:r>
            <a:r>
              <a:rPr lang="en-US" dirty="0" smtClean="0">
                <a:latin typeface="FreeSans" pitchFamily="32" charset="0"/>
                <a:ea typeface="DejaVu Sans" charset="0"/>
                <a:cs typeface="DejaVu Sans" charset="0"/>
              </a:rPr>
              <a:t>2007, </a:t>
            </a:r>
            <a:r>
              <a:rPr lang="en-US" dirty="0" err="1" smtClean="0">
                <a:latin typeface="FreeSans" pitchFamily="32" charset="0"/>
                <a:ea typeface="DejaVu Sans" charset="0"/>
                <a:cs typeface="DejaVu Sans" charset="0"/>
              </a:rPr>
              <a:t>Jha</a:t>
            </a:r>
            <a:r>
              <a:rPr lang="en-US" dirty="0" smtClean="0">
                <a:latin typeface="FreeSans" pitchFamily="32" charset="0"/>
                <a:ea typeface="DejaVu Sans" charset="0"/>
                <a:cs typeface="DejaVu Sans" charset="0"/>
              </a:rPr>
              <a:t> </a:t>
            </a:r>
            <a:r>
              <a:rPr lang="en-US" dirty="0" err="1" smtClean="0">
                <a:latin typeface="FreeSans" pitchFamily="32" charset="0"/>
                <a:ea typeface="DejaVu Sans" charset="0"/>
                <a:cs typeface="DejaVu Sans" charset="0"/>
              </a:rPr>
              <a:t>etal</a:t>
            </a:r>
            <a:r>
              <a:rPr lang="en-US" dirty="0" smtClean="0">
                <a:latin typeface="FreeSans" pitchFamily="32" charset="0"/>
                <a:ea typeface="DejaVu Sans" charset="0"/>
                <a:cs typeface="DejaVu Sans" charset="0"/>
              </a:rPr>
              <a:t> 2007</a:t>
            </a:r>
            <a:endParaRPr lang="en-US" dirty="0">
              <a:latin typeface="FreeSans" pitchFamily="32" charset="0"/>
              <a:ea typeface="DejaVu Sans" charset="0"/>
              <a:cs typeface="DejaVu Sans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28600" y="152400"/>
            <a:ext cx="4094163" cy="6553200"/>
            <a:chOff x="159" y="106"/>
            <a:chExt cx="2843" cy="4550"/>
          </a:xfrm>
        </p:grpSpPr>
        <p:pic>
          <p:nvPicPr>
            <p:cNvPr id="71691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9" y="106"/>
              <a:ext cx="2844" cy="45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  <p:sp>
          <p:nvSpPr>
            <p:cNvPr id="443406" name="Text Box 12"/>
            <p:cNvSpPr txBox="1">
              <a:spLocks noChangeArrowheads="1"/>
            </p:cNvSpPr>
            <p:nvPr/>
          </p:nvSpPr>
          <p:spPr bwMode="auto">
            <a:xfrm>
              <a:off x="644" y="409"/>
              <a:ext cx="864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295" algn="l"/>
                  <a:tab pos="828589" algn="l"/>
                  <a:tab pos="1242884" algn="l"/>
                  <a:tab pos="1657178" algn="l"/>
                  <a:tab pos="2071474" algn="l"/>
                  <a:tab pos="2487355" algn="l"/>
                  <a:tab pos="2901649" algn="l"/>
                  <a:tab pos="3315944" algn="l"/>
                  <a:tab pos="3730238" algn="l"/>
                  <a:tab pos="4144534" algn="l"/>
                  <a:tab pos="4560415" algn="l"/>
                  <a:tab pos="4974710" algn="l"/>
                  <a:tab pos="5389004" algn="l"/>
                  <a:tab pos="5803298" algn="l"/>
                  <a:tab pos="6217594" algn="l"/>
                  <a:tab pos="6633475" algn="l"/>
                  <a:tab pos="7047770" algn="l"/>
                  <a:tab pos="7462064" algn="l"/>
                  <a:tab pos="7876358" algn="l"/>
                  <a:tab pos="8290654" algn="l"/>
                </a:tabLst>
              </a:pP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"Prompt"</a:t>
              </a:r>
            </a:p>
          </p:txBody>
        </p:sp>
        <p:sp>
          <p:nvSpPr>
            <p:cNvPr id="443407" name="Text Box 13"/>
            <p:cNvSpPr txBox="1">
              <a:spLocks noChangeArrowheads="1"/>
            </p:cNvSpPr>
            <p:nvPr/>
          </p:nvSpPr>
          <p:spPr bwMode="auto">
            <a:xfrm>
              <a:off x="644" y="2360"/>
              <a:ext cx="864" cy="2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45000" rIns="90000" bIns="45000">
              <a:prstTxWarp prst="textNoShape">
                <a:avLst/>
              </a:prstTxWarp>
            </a:bodyPr>
            <a:lstStyle/>
            <a:p>
              <a:pPr>
                <a:tabLst>
                  <a:tab pos="0" algn="l"/>
                  <a:tab pos="414295" algn="l"/>
                  <a:tab pos="828589" algn="l"/>
                  <a:tab pos="1242884" algn="l"/>
                  <a:tab pos="1657178" algn="l"/>
                  <a:tab pos="2071474" algn="l"/>
                  <a:tab pos="2487355" algn="l"/>
                  <a:tab pos="2901649" algn="l"/>
                  <a:tab pos="3315944" algn="l"/>
                  <a:tab pos="3730238" algn="l"/>
                  <a:tab pos="4144534" algn="l"/>
                  <a:tab pos="4560415" algn="l"/>
                  <a:tab pos="4974710" algn="l"/>
                  <a:tab pos="5389004" algn="l"/>
                  <a:tab pos="5803298" algn="l"/>
                  <a:tab pos="6217594" algn="l"/>
                  <a:tab pos="6633475" algn="l"/>
                  <a:tab pos="7047770" algn="l"/>
                  <a:tab pos="7462064" algn="l"/>
                  <a:tab pos="7876358" algn="l"/>
                  <a:tab pos="8290654" algn="l"/>
                </a:tabLst>
              </a:pP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"Delayed"</a:t>
              </a:r>
            </a:p>
          </p:txBody>
        </p:sp>
      </p:grpSp>
      <p:sp>
        <p:nvSpPr>
          <p:cNvPr id="443401" name="Line 14"/>
          <p:cNvSpPr>
            <a:spLocks noChangeShapeType="1"/>
          </p:cNvSpPr>
          <p:nvPr/>
        </p:nvSpPr>
        <p:spPr bwMode="auto">
          <a:xfrm flipH="1" flipV="1">
            <a:off x="3521075" y="2484438"/>
            <a:ext cx="1666875" cy="215900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02" name="Line 15"/>
          <p:cNvSpPr>
            <a:spLocks noChangeShapeType="1"/>
          </p:cNvSpPr>
          <p:nvPr/>
        </p:nvSpPr>
        <p:spPr bwMode="auto">
          <a:xfrm flipH="1">
            <a:off x="3521075" y="4770438"/>
            <a:ext cx="1666875" cy="20637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18" tIns="41460" rIns="82918" bIns="4146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3403" name="TextBox 16"/>
          <p:cNvSpPr txBox="1">
            <a:spLocks noChangeArrowheads="1"/>
          </p:cNvSpPr>
          <p:nvPr/>
        </p:nvSpPr>
        <p:spPr bwMode="auto">
          <a:xfrm>
            <a:off x="3048001" y="1066801"/>
            <a:ext cx="99289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/>
              <a:t>Brighter</a:t>
            </a:r>
          </a:p>
          <a:p>
            <a:r>
              <a:rPr lang="en-US"/>
              <a:t>SNe</a:t>
            </a:r>
          </a:p>
        </p:txBody>
      </p:sp>
      <p:sp>
        <p:nvSpPr>
          <p:cNvPr id="443404" name="TextBox 17"/>
          <p:cNvSpPr txBox="1">
            <a:spLocks noChangeArrowheads="1"/>
          </p:cNvSpPr>
          <p:nvPr/>
        </p:nvSpPr>
        <p:spPr bwMode="auto">
          <a:xfrm>
            <a:off x="2895601" y="4038600"/>
            <a:ext cx="90306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/>
              <a:t>Fainter</a:t>
            </a:r>
          </a:p>
          <a:p>
            <a:r>
              <a:rPr lang="en-US"/>
              <a:t>SNe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19600" y="6477000"/>
            <a:ext cx="476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brighter </a:t>
            </a:r>
            <a:r>
              <a:rPr lang="en-US" dirty="0" err="1" smtClean="0"/>
              <a:t>SNe</a:t>
            </a:r>
            <a:r>
              <a:rPr lang="en-US" dirty="0" smtClean="0"/>
              <a:t> in lower-stellar-mass hosts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3822150E-52D8-E84D-80E0-5F150A2973F9}" type="slidenum">
              <a:rPr lang="en-US">
                <a:solidFill>
                  <a:srgbClr val="17E81D"/>
                </a:solidFill>
              </a:rPr>
              <a:pPr/>
              <a:t>51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133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3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200" dirty="0">
                <a:solidFill>
                  <a:srgbClr val="D5E91C"/>
                </a:solidFill>
              </a:rPr>
              <a:t>SN </a:t>
            </a:r>
            <a:r>
              <a:rPr lang="en-US" sz="3200" dirty="0" err="1">
                <a:solidFill>
                  <a:srgbClr val="D5E91C"/>
                </a:solidFill>
              </a:rPr>
              <a:t>Ia</a:t>
            </a:r>
            <a:r>
              <a:rPr lang="en-US" sz="3200" dirty="0" smtClean="0">
                <a:solidFill>
                  <a:srgbClr val="D5E91C"/>
                </a:solidFill>
              </a:rPr>
              <a:t> Luminosity correlates with Host </a:t>
            </a:r>
            <a:r>
              <a:rPr lang="en-US" sz="3200" dirty="0">
                <a:solidFill>
                  <a:srgbClr val="D5E91C"/>
                </a:solidFill>
              </a:rPr>
              <a:t>Galaxy</a:t>
            </a:r>
            <a:r>
              <a:rPr lang="en-US" sz="3200" dirty="0" smtClean="0">
                <a:solidFill>
                  <a:srgbClr val="D5E91C"/>
                </a:solidFill>
              </a:rPr>
              <a:t> Type</a:t>
            </a:r>
            <a:endParaRPr lang="en-US" sz="3200" dirty="0"/>
          </a:p>
        </p:txBody>
      </p:sp>
      <p:pic>
        <p:nvPicPr>
          <p:cNvPr id="1336326" name="Picture 6" descr="Snapshot 2008-08-18 01-32-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7467600" cy="5441950"/>
          </a:xfrm>
          <a:prstGeom prst="rect">
            <a:avLst/>
          </a:prstGeom>
          <a:noFill/>
        </p:spPr>
      </p:pic>
      <p:sp>
        <p:nvSpPr>
          <p:cNvPr id="1336325" name="Text Box 5"/>
          <p:cNvSpPr txBox="1">
            <a:spLocks/>
          </p:cNvSpPr>
          <p:nvPr/>
        </p:nvSpPr>
        <p:spPr bwMode="auto">
          <a:xfrm>
            <a:off x="8458200" y="6276975"/>
            <a:ext cx="8382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18FF04"/>
                </a:solidFill>
              </a:rPr>
              <a:t>Smith et al</a:t>
            </a:r>
          </a:p>
        </p:txBody>
      </p:sp>
      <p:sp>
        <p:nvSpPr>
          <p:cNvPr id="1336327" name="Text Box 7"/>
          <p:cNvSpPr txBox="1">
            <a:spLocks/>
          </p:cNvSpPr>
          <p:nvPr/>
        </p:nvSpPr>
        <p:spPr bwMode="auto">
          <a:xfrm>
            <a:off x="838200" y="6324600"/>
            <a:ext cx="749435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j-lt"/>
              </a:rPr>
              <a:t>Bright                        SN Luminosity/Decline Rate                         Faint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2514600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SDSS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309AE5E0-CEF8-8741-B67F-034BF43338C1}" type="slidenum">
              <a:rPr lang="en-US">
                <a:solidFill>
                  <a:srgbClr val="17E81D"/>
                </a:solidFill>
              </a:rPr>
              <a:pPr/>
              <a:t>52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133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82000" cy="914400"/>
          </a:xfrm>
        </p:spPr>
        <p:txBody>
          <a:bodyPr/>
          <a:lstStyle/>
          <a:p>
            <a:r>
              <a:rPr lang="en-US" sz="3200" dirty="0">
                <a:solidFill>
                  <a:srgbClr val="D5E91C"/>
                </a:solidFill>
              </a:rPr>
              <a:t>SN </a:t>
            </a:r>
            <a:r>
              <a:rPr lang="en-US" sz="3200" dirty="0" err="1">
                <a:solidFill>
                  <a:srgbClr val="D5E91C"/>
                </a:solidFill>
              </a:rPr>
              <a:t>Ia</a:t>
            </a:r>
            <a:r>
              <a:rPr lang="en-US" sz="3200" dirty="0" smtClean="0">
                <a:solidFill>
                  <a:srgbClr val="D5E91C"/>
                </a:solidFill>
              </a:rPr>
              <a:t> Color doesn’t correlate strongly with </a:t>
            </a:r>
            <a:br>
              <a:rPr lang="en-US" sz="3200" dirty="0" smtClean="0">
                <a:solidFill>
                  <a:srgbClr val="D5E91C"/>
                </a:solidFill>
              </a:rPr>
            </a:br>
            <a:r>
              <a:rPr lang="en-US" sz="3200" dirty="0" smtClean="0">
                <a:solidFill>
                  <a:srgbClr val="D5E91C"/>
                </a:solidFill>
              </a:rPr>
              <a:t>Host Galaxy Type</a:t>
            </a:r>
            <a:endParaRPr lang="en-US" sz="3200" dirty="0"/>
          </a:p>
        </p:txBody>
      </p:sp>
      <p:sp>
        <p:nvSpPr>
          <p:cNvPr id="1338373" name="Text Box 5"/>
          <p:cNvSpPr txBox="1">
            <a:spLocks/>
          </p:cNvSpPr>
          <p:nvPr/>
        </p:nvSpPr>
        <p:spPr bwMode="auto">
          <a:xfrm>
            <a:off x="8458200" y="6276975"/>
            <a:ext cx="83820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18FF04"/>
                </a:solidFill>
              </a:rPr>
              <a:t>Smith et al</a:t>
            </a:r>
          </a:p>
        </p:txBody>
      </p:sp>
      <p:sp>
        <p:nvSpPr>
          <p:cNvPr id="1338375" name="Rectangle 7"/>
          <p:cNvSpPr>
            <a:spLocks/>
          </p:cNvSpPr>
          <p:nvPr/>
        </p:nvSpPr>
        <p:spPr bwMode="auto">
          <a:xfrm>
            <a:off x="4572000" y="6248400"/>
            <a:ext cx="2743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Color/reddening</a:t>
            </a:r>
          </a:p>
        </p:txBody>
      </p:sp>
      <p:pic>
        <p:nvPicPr>
          <p:cNvPr id="1338376" name="Picture 8" descr="Snapshot 2008-08-18 11-05-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1079500"/>
            <a:ext cx="7239000" cy="52133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" y="2133600"/>
            <a:ext cx="1752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n-lt"/>
              </a:rPr>
              <a:t>Why aren’t `spirals’ dustier than `</a:t>
            </a:r>
            <a:r>
              <a:rPr lang="en-US" sz="2400" dirty="0" err="1" smtClean="0">
                <a:solidFill>
                  <a:schemeClr val="bg1"/>
                </a:solidFill>
                <a:latin typeface="+mn-lt"/>
              </a:rPr>
              <a:t>ellipticals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’?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Text Box 1"/>
          <p:cNvSpPr txBox="1">
            <a:spLocks noChangeArrowheads="1"/>
          </p:cNvSpPr>
          <p:nvPr/>
        </p:nvSpPr>
        <p:spPr bwMode="auto">
          <a:xfrm>
            <a:off x="519114" y="6153150"/>
            <a:ext cx="7629525" cy="3950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74432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dirty="0">
                <a:solidFill>
                  <a:srgbClr val="0000FF"/>
                </a:solidFill>
                <a:latin typeface="FreeSans" pitchFamily="32" charset="0"/>
                <a:ea typeface="DejaVu Sans" charset="0"/>
                <a:cs typeface="DejaVu Sans" charset="0"/>
              </a:rPr>
              <a:t>Predict relative contribution from each component vs. </a:t>
            </a:r>
            <a:r>
              <a:rPr lang="en-US" dirty="0" err="1">
                <a:solidFill>
                  <a:srgbClr val="0000FF"/>
                </a:solidFill>
                <a:latin typeface="FreeSans" pitchFamily="32" charset="0"/>
                <a:ea typeface="DejaVu Sans" charset="0"/>
                <a:cs typeface="DejaVu Sans" charset="0"/>
              </a:rPr>
              <a:t>redshift</a:t>
            </a:r>
            <a:endParaRPr lang="en-US" dirty="0">
              <a:solidFill>
                <a:srgbClr val="0000FF"/>
              </a:solidFill>
              <a:latin typeface="FreeSans" pitchFamily="32" charset="0"/>
              <a:ea typeface="DejaVu Sans" charset="0"/>
              <a:cs typeface="DejaVu Sans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577851"/>
            <a:ext cx="8650288" cy="5472113"/>
            <a:chOff x="159" y="401"/>
            <a:chExt cx="6007" cy="3800"/>
          </a:xfrm>
        </p:grpSpPr>
        <p:pic>
          <p:nvPicPr>
            <p:cNvPr id="7270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9" y="741"/>
              <a:ext cx="4612" cy="34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  <p:pic>
          <p:nvPicPr>
            <p:cNvPr id="7270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28" y="1611"/>
              <a:ext cx="1317" cy="2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63500" dist="139498" dir="2700000" algn="ctr" rotWithShape="0">
                <a:srgbClr val="333333">
                  <a:alpha val="65019"/>
                </a:srgbClr>
              </a:outerShdw>
            </a:effectLst>
          </p:spPr>
        </p:pic>
        <p:pic>
          <p:nvPicPr>
            <p:cNvPr id="44544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5" y="2024"/>
              <a:ext cx="821" cy="6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445448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90" y="2832"/>
              <a:ext cx="821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45449" name="Rectangle 7"/>
            <p:cNvSpPr>
              <a:spLocks noChangeArrowheads="1"/>
            </p:cNvSpPr>
            <p:nvPr/>
          </p:nvSpPr>
          <p:spPr bwMode="auto">
            <a:xfrm>
              <a:off x="3456" y="401"/>
              <a:ext cx="2710" cy="10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90000" tIns="8208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0" algn="l"/>
                  <a:tab pos="414295" algn="l"/>
                  <a:tab pos="828589" algn="l"/>
                  <a:tab pos="1242884" algn="l"/>
                  <a:tab pos="1657178" algn="l"/>
                  <a:tab pos="2071474" algn="l"/>
                  <a:tab pos="2487355" algn="l"/>
                  <a:tab pos="2901649" algn="l"/>
                  <a:tab pos="3315944" algn="l"/>
                  <a:tab pos="3730238" algn="l"/>
                  <a:tab pos="4144534" algn="l"/>
                  <a:tab pos="4560415" algn="l"/>
                  <a:tab pos="4974710" algn="l"/>
                  <a:tab pos="5389004" algn="l"/>
                  <a:tab pos="5803298" algn="l"/>
                  <a:tab pos="6217594" algn="l"/>
                  <a:tab pos="6633475" algn="l"/>
                  <a:tab pos="7047770" algn="l"/>
                  <a:tab pos="7462064" algn="l"/>
                  <a:tab pos="7876358" algn="l"/>
                  <a:tab pos="8290654" algn="l"/>
                </a:tabLst>
              </a:pP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"Prompt" </a:t>
              </a:r>
              <a:r>
                <a:rPr lang="en-US" dirty="0" err="1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SNe</a:t>
              </a: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 follow declining cosmic star formation history (Hopkins &amp; </a:t>
              </a:r>
              <a:r>
                <a:rPr lang="en-US" dirty="0" err="1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Beacom</a:t>
              </a: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 2006), "Delayed" </a:t>
              </a:r>
              <a:r>
                <a:rPr lang="en-US" dirty="0" err="1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SNe</a:t>
              </a:r>
              <a:r>
                <a:rPr lang="en-US" dirty="0">
                  <a:solidFill>
                    <a:srgbClr val="0000FF"/>
                  </a:solidFill>
                  <a:latin typeface="FreeSans" pitchFamily="32" charset="0"/>
                  <a:ea typeface="DejaVu Sans" charset="0"/>
                  <a:cs typeface="DejaVu Sans" charset="0"/>
                </a:rPr>
                <a:t> follow growing stellar mass distribution</a:t>
              </a:r>
            </a:p>
          </p:txBody>
        </p:sp>
      </p:grpSp>
      <p:sp>
        <p:nvSpPr>
          <p:cNvPr id="72712" name="Rectangle 8"/>
          <p:cNvSpPr>
            <a:spLocks noChangeArrowheads="1"/>
          </p:cNvSpPr>
          <p:nvPr/>
        </p:nvSpPr>
        <p:spPr bwMode="auto">
          <a:xfrm>
            <a:off x="263526" y="177800"/>
            <a:ext cx="4572000" cy="922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93693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/>
            </a:pPr>
            <a:r>
              <a:rPr lang="en-US" sz="33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FreeSans" pitchFamily="32" charset="0"/>
                <a:ea typeface="DejaVu Sans" charset="0"/>
                <a:cs typeface="DejaVu Sans" charset="0"/>
              </a:rPr>
              <a:t>SN Rates vs. </a:t>
            </a:r>
            <a:r>
              <a:rPr lang="en-US" sz="33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FreeSans" pitchFamily="32" charset="0"/>
                <a:ea typeface="DejaVu Sans" charset="0"/>
                <a:cs typeface="DejaVu Sans" charset="0"/>
              </a:rPr>
              <a:t>redshift</a:t>
            </a:r>
            <a:endParaRPr lang="en-US" sz="3300" b="1" dirty="0">
              <a:effectLst>
                <a:outerShdw blurRad="38100" dist="38100" dir="2700000" algn="tl">
                  <a:srgbClr val="DDDDDD"/>
                </a:outerShdw>
              </a:effectLst>
              <a:latin typeface="FreeSans" pitchFamily="32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FreeSans" pitchFamily="32" charset="0"/>
                <a:ea typeface="DejaVu Sans" charset="0"/>
                <a:cs typeface="DejaVu Sans" charset="0"/>
              </a:rPr>
              <a:t>Sullivan et al. 2006, Howell et al.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2263" y="252413"/>
            <a:ext cx="4743450" cy="6324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39498" dir="2700000" algn="ctr" rotWithShape="0">
              <a:srgbClr val="333333">
                <a:alpha val="65019"/>
              </a:srgbClr>
            </a:outerShdw>
          </a:effectLst>
        </p:spPr>
      </p:pic>
      <p:sp>
        <p:nvSpPr>
          <p:cNvPr id="447491" name="Text Box 2"/>
          <p:cNvSpPr txBox="1">
            <a:spLocks noChangeArrowheads="1"/>
          </p:cNvSpPr>
          <p:nvPr/>
        </p:nvSpPr>
        <p:spPr bwMode="auto">
          <a:xfrm>
            <a:off x="300039" y="2917825"/>
            <a:ext cx="3597275" cy="3165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74432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CA" b="1" dirty="0">
                <a:latin typeface="FreeSans" pitchFamily="32" charset="0"/>
                <a:ea typeface="DejaVu Sans" charset="0"/>
                <a:cs typeface="DejaVu Sans" charset="0"/>
              </a:rPr>
              <a:t>Conclusion:</a:t>
            </a:r>
            <a:r>
              <a:rPr lang="en-CA" dirty="0">
                <a:latin typeface="FreeSans" pitchFamily="32" charset="0"/>
                <a:ea typeface="DejaVu Sans" charset="0"/>
                <a:cs typeface="DejaVu Sans" charset="0"/>
              </a:rPr>
              <a:t>  </a:t>
            </a: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Average stretch, and thus average</a:t>
            </a:r>
            <a:r>
              <a:rPr lang="en-US" dirty="0" smtClean="0">
                <a:latin typeface="FreeSans" pitchFamily="32" charset="0"/>
                <a:ea typeface="DejaVu Sans" charset="0"/>
                <a:cs typeface="DejaVu Sans" charset="0"/>
              </a:rPr>
              <a:t> </a:t>
            </a:r>
            <a:r>
              <a:rPr lang="en-US" i="1" dirty="0" smtClean="0">
                <a:latin typeface="FreeSans" pitchFamily="32" charset="0"/>
                <a:ea typeface="DejaVu Sans" charset="0"/>
                <a:cs typeface="DejaVu Sans" charset="0"/>
              </a:rPr>
              <a:t>observed</a:t>
            </a:r>
            <a:r>
              <a:rPr lang="en-US" dirty="0" smtClean="0">
                <a:latin typeface="FreeSans" pitchFamily="32" charset="0"/>
                <a:ea typeface="DejaVu Sans" charset="0"/>
                <a:cs typeface="DejaVu Sans" charset="0"/>
              </a:rPr>
              <a:t> </a:t>
            </a: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brightness of </a:t>
            </a:r>
            <a:r>
              <a:rPr lang="en-US" dirty="0" err="1">
                <a:latin typeface="FreeSans" pitchFamily="32" charset="0"/>
                <a:ea typeface="DejaVu Sans" charset="0"/>
                <a:cs typeface="DejaVu Sans" charset="0"/>
              </a:rPr>
              <a:t>SNe</a:t>
            </a: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 </a:t>
            </a:r>
            <a:r>
              <a:rPr lang="en-US" dirty="0" err="1">
                <a:latin typeface="FreeSans" pitchFamily="32" charset="0"/>
                <a:ea typeface="DejaVu Sans" charset="0"/>
                <a:cs typeface="DejaVu Sans" charset="0"/>
              </a:rPr>
              <a:t>Ia</a:t>
            </a: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 </a:t>
            </a:r>
            <a:r>
              <a:rPr lang="en-US" b="1" dirty="0">
                <a:latin typeface="FreeSans" pitchFamily="32" charset="0"/>
                <a:ea typeface="DejaVu Sans" charset="0"/>
                <a:cs typeface="DejaVu Sans" charset="0"/>
              </a:rPr>
              <a:t>evolves with </a:t>
            </a:r>
            <a:r>
              <a:rPr lang="en-US" b="1" dirty="0" err="1">
                <a:latin typeface="FreeSans" pitchFamily="32" charset="0"/>
                <a:ea typeface="DejaVu Sans" charset="0"/>
                <a:cs typeface="DejaVu Sans" charset="0"/>
              </a:rPr>
              <a:t>redshift</a:t>
            </a:r>
            <a:r>
              <a:rPr lang="en-US" b="1" dirty="0">
                <a:latin typeface="FreeSans" pitchFamily="32" charset="0"/>
                <a:ea typeface="DejaVu Sans" charset="0"/>
                <a:cs typeface="DejaVu Sans" charset="0"/>
              </a:rPr>
              <a:t>.</a:t>
            </a: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endParaRPr lang="en-US" dirty="0">
              <a:latin typeface="FreeSans" pitchFamily="32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b="1" dirty="0">
                <a:latin typeface="FreeSans" pitchFamily="32" charset="0"/>
                <a:ea typeface="DejaVu Sans" charset="0"/>
                <a:cs typeface="DejaVu Sans" charset="0"/>
              </a:rPr>
              <a:t>Average SN </a:t>
            </a:r>
            <a:r>
              <a:rPr lang="en-US" b="1" dirty="0" err="1">
                <a:latin typeface="FreeSans" pitchFamily="32" charset="0"/>
                <a:ea typeface="DejaVu Sans" charset="0"/>
                <a:cs typeface="DejaVu Sans" charset="0"/>
              </a:rPr>
              <a:t>Ia</a:t>
            </a:r>
            <a:r>
              <a:rPr lang="en-US" b="1" dirty="0">
                <a:latin typeface="FreeSans" pitchFamily="32" charset="0"/>
                <a:ea typeface="DejaVu Sans" charset="0"/>
                <a:cs typeface="DejaVu Sans" charset="0"/>
              </a:rPr>
              <a:t> was 12% brighter at </a:t>
            </a:r>
            <a:r>
              <a:rPr lang="en-US" b="1" dirty="0" err="1">
                <a:latin typeface="FreeSans" pitchFamily="32" charset="0"/>
                <a:ea typeface="DejaVu Sans" charset="0"/>
                <a:cs typeface="DejaVu Sans" charset="0"/>
              </a:rPr>
              <a:t>z</a:t>
            </a:r>
            <a:r>
              <a:rPr lang="en-US" b="1" dirty="0">
                <a:latin typeface="FreeSans" pitchFamily="32" charset="0"/>
                <a:ea typeface="DejaVu Sans" charset="0"/>
                <a:cs typeface="DejaVu Sans" charset="0"/>
              </a:rPr>
              <a:t> &gt; 1.</a:t>
            </a: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endParaRPr lang="en-US" b="1" dirty="0">
              <a:latin typeface="FreeSans" pitchFamily="32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US" dirty="0">
                <a:solidFill>
                  <a:srgbClr val="0000FF"/>
                </a:solidFill>
                <a:latin typeface="FreeSans" pitchFamily="32" charset="0"/>
                <a:ea typeface="DejaVu Sans" charset="0"/>
                <a:cs typeface="DejaVu Sans" charset="0"/>
              </a:rPr>
              <a:t>However, if stretch correction works, this population evolution should not affect cosmology</a:t>
            </a:r>
          </a:p>
        </p:txBody>
      </p:sp>
      <p:sp>
        <p:nvSpPr>
          <p:cNvPr id="447492" name="Text Box 3"/>
          <p:cNvSpPr txBox="1">
            <a:spLocks noChangeArrowheads="1"/>
          </p:cNvSpPr>
          <p:nvPr/>
        </p:nvSpPr>
        <p:spPr bwMode="auto">
          <a:xfrm>
            <a:off x="300038" y="1420813"/>
            <a:ext cx="3846512" cy="672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74432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CA" b="1" dirty="0">
                <a:latin typeface="FreeSans" pitchFamily="32" charset="0"/>
                <a:ea typeface="DejaVu Sans" charset="0"/>
                <a:cs typeface="DejaVu Sans" charset="0"/>
              </a:rPr>
              <a:t>Histograms:</a:t>
            </a:r>
            <a:r>
              <a:rPr lang="en-CA" dirty="0">
                <a:latin typeface="FreeSans" pitchFamily="32" charset="0"/>
                <a:ea typeface="DejaVu Sans" charset="0"/>
                <a:cs typeface="DejaVu Sans" charset="0"/>
              </a:rPr>
              <a:t>  data</a:t>
            </a:r>
          </a:p>
          <a:p>
            <a:pPr>
              <a:tabLst>
                <a:tab pos="0" algn="l"/>
                <a:tab pos="414295" algn="l"/>
                <a:tab pos="828589" algn="l"/>
                <a:tab pos="1242884" algn="l"/>
                <a:tab pos="1657178" algn="l"/>
                <a:tab pos="2071474" algn="l"/>
                <a:tab pos="2487355" algn="l"/>
                <a:tab pos="2901649" algn="l"/>
                <a:tab pos="3315944" algn="l"/>
                <a:tab pos="3730238" algn="l"/>
                <a:tab pos="4144534" algn="l"/>
                <a:tab pos="4560415" algn="l"/>
                <a:tab pos="4974710" algn="l"/>
                <a:tab pos="5389004" algn="l"/>
                <a:tab pos="5803298" algn="l"/>
                <a:tab pos="6217594" algn="l"/>
                <a:tab pos="6633475" algn="l"/>
                <a:tab pos="7047770" algn="l"/>
                <a:tab pos="7462064" algn="l"/>
                <a:tab pos="7876358" algn="l"/>
                <a:tab pos="8290654" algn="l"/>
              </a:tabLst>
            </a:pPr>
            <a:r>
              <a:rPr lang="en-CA" b="1" dirty="0">
                <a:latin typeface="FreeSans" pitchFamily="32" charset="0"/>
                <a:ea typeface="DejaVu Sans" charset="0"/>
                <a:cs typeface="DejaVu Sans" charset="0"/>
              </a:rPr>
              <a:t>Gaussians:</a:t>
            </a:r>
            <a:r>
              <a:rPr lang="en-CA" dirty="0">
                <a:latin typeface="FreeSans" pitchFamily="32" charset="0"/>
                <a:ea typeface="DejaVu Sans" charset="0"/>
                <a:cs typeface="DejaVu Sans" charset="0"/>
              </a:rPr>
              <a:t>  prediction from rates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28600" y="68308"/>
            <a:ext cx="5091112" cy="922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15" tIns="93693" rIns="81615" bIns="42439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/>
            </a:pPr>
            <a:r>
              <a:rPr lang="en-US" sz="33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FreeSans" pitchFamily="32" charset="0"/>
                <a:ea typeface="DejaVu Sans" charset="0"/>
                <a:cs typeface="DejaVu Sans" charset="0"/>
              </a:rPr>
              <a:t>SN population drift vs. </a:t>
            </a:r>
            <a:r>
              <a:rPr lang="en-US" sz="33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FreeSans" pitchFamily="32" charset="0"/>
                <a:ea typeface="DejaVu Sans" charset="0"/>
                <a:cs typeface="DejaVu Sans" charset="0"/>
              </a:rPr>
              <a:t>z</a:t>
            </a:r>
            <a:endParaRPr lang="en-US" sz="3300" b="1" dirty="0">
              <a:effectLst>
                <a:outerShdw blurRad="38100" dist="38100" dir="2700000" algn="tl">
                  <a:srgbClr val="DDDDDD"/>
                </a:outerShdw>
              </a:effectLst>
              <a:latin typeface="FreeSans" pitchFamily="32" charset="0"/>
              <a:ea typeface="DejaVu Sans" charset="0"/>
              <a:cs typeface="DejaVu Sans" charset="0"/>
            </a:endParaRPr>
          </a:p>
          <a:p>
            <a:pPr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/>
            </a:pPr>
            <a:r>
              <a:rPr lang="en-US" dirty="0">
                <a:latin typeface="FreeSans" pitchFamily="32" charset="0"/>
                <a:ea typeface="DejaVu Sans" charset="0"/>
                <a:cs typeface="DejaVu Sans" charset="0"/>
              </a:rPr>
              <a:t>Howell et al. 2007</a:t>
            </a:r>
          </a:p>
        </p:txBody>
      </p:sp>
      <p:sp>
        <p:nvSpPr>
          <p:cNvPr id="447494" name="Rectangle 5"/>
          <p:cNvSpPr>
            <a:spLocks noChangeArrowheads="1"/>
          </p:cNvSpPr>
          <p:nvPr/>
        </p:nvSpPr>
        <p:spPr bwMode="auto">
          <a:xfrm>
            <a:off x="228600" y="5181600"/>
            <a:ext cx="3429000" cy="914400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</a:bodyPr>
          <a:lstStyle/>
          <a:p>
            <a:pPr defTabSz="457153" hangingPunct="0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0-07-07 19-35-1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1159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316468"/>
            <a:ext cx="668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Hubble Residuals vs. Host Galaxy Specific Star Formation Rate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" y="579120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Events of same light-curve shape and color are ~0.08 </a:t>
            </a:r>
            <a:r>
              <a:rPr lang="en-US" dirty="0" err="1" smtClean="0"/>
              <a:t>mag</a:t>
            </a:r>
            <a:r>
              <a:rPr lang="en-US" dirty="0" smtClean="0"/>
              <a:t> brighter (after LCS correction) on avg. in galaxies with low star-formation rate (or high stellar mass): </a:t>
            </a:r>
            <a:r>
              <a:rPr lang="en-US" i="1" dirty="0" smtClean="0"/>
              <a:t>opposite</a:t>
            </a:r>
            <a:r>
              <a:rPr lang="en-US" dirty="0" smtClean="0"/>
              <a:t> to pre-correction trend                                                              Sullivan </a:t>
            </a:r>
            <a:r>
              <a:rPr lang="en-US" dirty="0" err="1" smtClean="0"/>
              <a:t>etal</a:t>
            </a:r>
            <a:r>
              <a:rPr lang="en-US" dirty="0" smtClean="0"/>
              <a:t> 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0-07-07 19-50-2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5988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1816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Events of same light-curve shape and color are ~0.08 </a:t>
            </a:r>
            <a:r>
              <a:rPr lang="en-US" dirty="0" err="1" smtClean="0"/>
              <a:t>mag</a:t>
            </a:r>
            <a:r>
              <a:rPr lang="en-US" dirty="0" smtClean="0"/>
              <a:t> brighter (after LCS correction) on avg. in galaxies with low star-formation rate (or high stellar mass): opposite to pre-correction trend: </a:t>
            </a:r>
            <a:r>
              <a:rPr lang="en-US" dirty="0" err="1" smtClean="0"/>
              <a:t>metallicity</a:t>
            </a:r>
            <a:r>
              <a:rPr lang="en-US" dirty="0" smtClean="0"/>
              <a:t> effect?                                  Sullivan </a:t>
            </a:r>
            <a:r>
              <a:rPr lang="en-US" dirty="0" err="1" smtClean="0"/>
              <a:t>etal</a:t>
            </a:r>
            <a:r>
              <a:rPr lang="en-US" dirty="0" smtClean="0"/>
              <a:t> 10</a:t>
            </a:r>
          </a:p>
          <a:p>
            <a:endParaRPr lang="en-US" dirty="0" smtClean="0"/>
          </a:p>
          <a:p>
            <a:r>
              <a:rPr lang="en-US" dirty="0" smtClean="0"/>
              <a:t>Fit cosmology with 2 populations of </a:t>
            </a:r>
            <a:r>
              <a:rPr lang="en-US" i="1" dirty="0" smtClean="0"/>
              <a:t>M</a:t>
            </a:r>
            <a:r>
              <a:rPr lang="en-US" i="1" baseline="-25000" dirty="0" smtClean="0"/>
              <a:t>B</a:t>
            </a:r>
            <a:r>
              <a:rPr lang="en-US" dirty="0" smtClean="0"/>
              <a:t>: shifts </a:t>
            </a:r>
            <a:r>
              <a:rPr lang="en-US" i="1" dirty="0" err="1" smtClean="0"/>
              <a:t>w</a:t>
            </a:r>
            <a:r>
              <a:rPr lang="en-US" dirty="0" smtClean="0"/>
              <a:t> by~0.04-0.08 with BAO prior</a:t>
            </a:r>
            <a:endParaRPr lang="en-US" i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0-07-07 20-11-3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3848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715000"/>
            <a:ext cx="7099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trend seen in low-</a:t>
            </a:r>
            <a:r>
              <a:rPr lang="en-US" dirty="0" err="1" smtClean="0"/>
              <a:t>redshift</a:t>
            </a:r>
            <a:r>
              <a:rPr lang="en-US" dirty="0" smtClean="0"/>
              <a:t> SN </a:t>
            </a:r>
            <a:r>
              <a:rPr lang="en-US" dirty="0" err="1" smtClean="0"/>
              <a:t>Ia</a:t>
            </a:r>
            <a:r>
              <a:rPr lang="en-US" dirty="0" smtClean="0"/>
              <a:t> sample               Kelly </a:t>
            </a:r>
            <a:r>
              <a:rPr lang="en-US" dirty="0" err="1" smtClean="0"/>
              <a:t>etal</a:t>
            </a:r>
            <a:r>
              <a:rPr lang="en-US" dirty="0" smtClean="0"/>
              <a:t> 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apshot 2010-07-07 20-21-0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15" y="0"/>
            <a:ext cx="809017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457200"/>
            <a:ext cx="1814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SN</a:t>
            </a:r>
          </a:p>
          <a:p>
            <a:endParaRPr lang="en-US" dirty="0" smtClean="0"/>
          </a:p>
          <a:p>
            <a:r>
              <a:rPr lang="en-US" dirty="0" err="1" smtClean="0"/>
              <a:t>Lampeitl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 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09800"/>
            <a:ext cx="99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SFR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Passive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6324600"/>
            <a:ext cx="6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6324600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0-07-07 20-21-3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3834834"/>
          </a:xfrm>
          <a:prstGeom prst="rect">
            <a:avLst/>
          </a:prstGeom>
        </p:spPr>
      </p:pic>
      <p:pic>
        <p:nvPicPr>
          <p:cNvPr id="3" name="Picture 2" descr="Snapshot 2010-07-07 20-54-22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66" y="3663313"/>
            <a:ext cx="4155734" cy="31946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4267200"/>
            <a:ext cx="1814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SN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Lampeitl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 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7DA28-4742-9A4E-8037-AAE4A1575D6E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38139" y="1042988"/>
            <a:ext cx="7129462" cy="4824412"/>
            <a:chOff x="521" y="572"/>
            <a:chExt cx="4808" cy="3434"/>
          </a:xfrm>
        </p:grpSpPr>
        <p:pic>
          <p:nvPicPr>
            <p:cNvPr id="1211395" name="Picture 3" descr="snlsplo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1" y="572"/>
              <a:ext cx="4808" cy="3434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1211396" name="Text Box 4"/>
            <p:cNvSpPr txBox="1">
              <a:spLocks noChangeArrowheads="1"/>
            </p:cNvSpPr>
            <p:nvPr/>
          </p:nvSpPr>
          <p:spPr bwMode="auto">
            <a:xfrm>
              <a:off x="1020" y="981"/>
              <a:ext cx="2540" cy="264"/>
            </a:xfrm>
            <a:prstGeom prst="rect">
              <a:avLst/>
            </a:prstGeom>
            <a:solidFill>
              <a:srgbClr val="FFFFFF"/>
            </a:solidFill>
            <a:ln w="38100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080808"/>
                  </a:solidFill>
                </a:rPr>
                <a:t>First-Year SNLS Hubble Diagram</a:t>
              </a:r>
            </a:p>
          </p:txBody>
        </p:sp>
      </p:grpSp>
      <p:sp>
        <p:nvSpPr>
          <p:cNvPr id="1211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28601"/>
            <a:ext cx="8229600" cy="633413"/>
          </a:xfrm>
        </p:spPr>
        <p:txBody>
          <a:bodyPr/>
          <a:lstStyle/>
          <a:p>
            <a:r>
              <a:rPr lang="en-US" sz="3600" dirty="0">
                <a:solidFill>
                  <a:srgbClr val="FFFB37"/>
                </a:solidFill>
                <a:effectLst/>
                <a:latin typeface="Times New Roman" pitchFamily="-111" charset="0"/>
              </a:rPr>
              <a:t>SNLS 1</a:t>
            </a:r>
            <a:r>
              <a:rPr lang="en-US" sz="3600" baseline="30000" dirty="0">
                <a:solidFill>
                  <a:srgbClr val="FFFB37"/>
                </a:solidFill>
                <a:effectLst/>
                <a:latin typeface="Times New Roman" pitchFamily="-111" charset="0"/>
              </a:rPr>
              <a:t>st</a:t>
            </a:r>
            <a:r>
              <a:rPr lang="en-US" sz="3600" dirty="0">
                <a:solidFill>
                  <a:srgbClr val="FFFB37"/>
                </a:solidFill>
                <a:effectLst/>
                <a:latin typeface="Times New Roman" pitchFamily="-111" charset="0"/>
              </a:rPr>
              <a:t> Year Results</a:t>
            </a:r>
            <a:endParaRPr lang="en-US" sz="2800" dirty="0">
              <a:effectLst/>
            </a:endParaRPr>
          </a:p>
        </p:txBody>
      </p:sp>
      <p:sp>
        <p:nvSpPr>
          <p:cNvPr id="1211399" name="Text Box 7"/>
          <p:cNvSpPr txBox="1">
            <a:spLocks noChangeArrowheads="1"/>
          </p:cNvSpPr>
          <p:nvPr/>
        </p:nvSpPr>
        <p:spPr bwMode="auto">
          <a:xfrm>
            <a:off x="7543801" y="2393951"/>
            <a:ext cx="1881188" cy="23313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dirty="0" err="1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Astier</a:t>
            </a:r>
            <a:r>
              <a:rPr lang="en-US" sz="2000" dirty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 et al. 2006</a:t>
            </a:r>
          </a:p>
          <a:p>
            <a:pPr eaLnBrk="0" hangingPunct="0">
              <a:spcBef>
                <a:spcPct val="50000"/>
              </a:spcBef>
            </a:pPr>
            <a:endParaRPr lang="en-US" sz="2000" dirty="0">
              <a:solidFill>
                <a:schemeClr val="tx1"/>
              </a:solidFill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Using 72 </a:t>
            </a:r>
            <a:r>
              <a:rPr lang="en-US" sz="2000" dirty="0" err="1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SNe</a:t>
            </a:r>
            <a:endParaRPr lang="en-US" sz="2000" dirty="0">
              <a:solidFill>
                <a:schemeClr val="tx1"/>
              </a:solidFill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from SNLS</a:t>
            </a:r>
          </a:p>
          <a:p>
            <a:pPr eaLnBrk="0" hangingPunct="0">
              <a:lnSpc>
                <a:spcPct val="70000"/>
              </a:lnSpc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+40 Low-</a:t>
            </a:r>
            <a:r>
              <a:rPr lang="en-US" sz="2000" dirty="0" err="1">
                <a:solidFill>
                  <a:schemeClr val="tx1"/>
                </a:solidFill>
                <a:latin typeface="Times New Roman" pitchFamily="-111" charset="0"/>
                <a:ea typeface="ＭＳ Ｐゴシック" pitchFamily="-111" charset="-128"/>
                <a:cs typeface="ＭＳ Ｐゴシック" pitchFamily="-111" charset="-128"/>
              </a:rPr>
              <a:t>z</a:t>
            </a:r>
            <a:endParaRPr lang="en-US" sz="2000" dirty="0">
              <a:solidFill>
                <a:schemeClr val="tx1"/>
              </a:solidFill>
              <a:latin typeface="Times New Roman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"/>
            <a:ext cx="7772400" cy="914400"/>
          </a:xfrm>
        </p:spPr>
        <p:txBody>
          <a:bodyPr/>
          <a:lstStyle/>
          <a:p>
            <a:r>
              <a:rPr lang="en-US" dirty="0" smtClean="0"/>
              <a:t>Systematic Errors (and Controls)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3999" cy="4495800"/>
          </a:xfrm>
        </p:spPr>
        <p:txBody>
          <a:bodyPr/>
          <a:lstStyle/>
          <a:p>
            <a:r>
              <a:rPr lang="en-US" sz="2800" dirty="0" smtClean="0"/>
              <a:t>Dust and SN color variation (multi-</a:t>
            </a:r>
            <a:r>
              <a:rPr lang="en-US" sz="2800" dirty="0" err="1" smtClean="0"/>
              <a:t>λ</a:t>
            </a:r>
            <a:r>
              <a:rPr lang="en-US" sz="2800" dirty="0" smtClean="0"/>
              <a:t>, NIR, high S/N)</a:t>
            </a:r>
          </a:p>
          <a:p>
            <a:r>
              <a:rPr lang="en-US" sz="2800" dirty="0" smtClean="0"/>
              <a:t>U-band model discrepancy (retrain with better rest-frame U-band data, e.g., from SDSS SN </a:t>
            </a:r>
            <a:r>
              <a:rPr lang="en-US" sz="2800" dirty="0" err="1" smtClean="0"/>
              <a:t>g</a:t>
            </a:r>
            <a:r>
              <a:rPr lang="en-US" sz="2800" dirty="0" smtClean="0"/>
              <a:t>-band)</a:t>
            </a:r>
          </a:p>
          <a:p>
            <a:r>
              <a:rPr lang="en-US" sz="2800" dirty="0" smtClean="0"/>
              <a:t>Minimum </a:t>
            </a:r>
            <a:r>
              <a:rPr lang="en-US" sz="2800" dirty="0" err="1" smtClean="0"/>
              <a:t>redshift</a:t>
            </a:r>
            <a:r>
              <a:rPr lang="en-US" sz="2800" dirty="0" smtClean="0"/>
              <a:t> effect (model coherent flows; larger, better, low-</a:t>
            </a:r>
            <a:r>
              <a:rPr lang="en-US" sz="2800" dirty="0" err="1" smtClean="0"/>
              <a:t>redshift</a:t>
            </a:r>
            <a:r>
              <a:rPr lang="en-US" sz="2800" dirty="0" smtClean="0"/>
              <a:t> samples)</a:t>
            </a:r>
          </a:p>
          <a:p>
            <a:r>
              <a:rPr lang="en-US" sz="2800" dirty="0" smtClean="0"/>
              <a:t>Selection effects (artificial </a:t>
            </a:r>
            <a:r>
              <a:rPr lang="en-US" sz="2800" dirty="0" err="1" smtClean="0"/>
              <a:t>SNe</a:t>
            </a:r>
            <a:r>
              <a:rPr lang="en-US" sz="2800" dirty="0" smtClean="0"/>
              <a:t>, Monte Carlo simulations)</a:t>
            </a:r>
          </a:p>
          <a:p>
            <a:r>
              <a:rPr lang="en-US" sz="2800" dirty="0" smtClean="0"/>
              <a:t>Population evolution (SN properties </a:t>
            </a:r>
            <a:r>
              <a:rPr lang="en-US" sz="2800" dirty="0" err="1" smtClean="0"/>
              <a:t>vs</a:t>
            </a:r>
            <a:r>
              <a:rPr lang="en-US" sz="2800" dirty="0" smtClean="0"/>
              <a:t> host environment)</a:t>
            </a:r>
          </a:p>
          <a:p>
            <a:r>
              <a:rPr lang="en-US" sz="2800" dirty="0" smtClean="0"/>
              <a:t>Photometric calibration (system response calibration &amp; cross-calibration of systems)</a:t>
            </a:r>
          </a:p>
          <a:p>
            <a:r>
              <a:rPr lang="en-US" sz="2800" dirty="0" smtClean="0"/>
              <a:t>Sample purity (spectroscopy at least for subsample)</a:t>
            </a:r>
          </a:p>
          <a:p>
            <a:r>
              <a:rPr lang="en-US" sz="2800" dirty="0" smtClean="0"/>
              <a:t>All (subdivide large samples to cross-check)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1143000"/>
          </a:xfrm>
        </p:spPr>
        <p:txBody>
          <a:bodyPr/>
          <a:lstStyle/>
          <a:p>
            <a:r>
              <a:rPr lang="en-US" dirty="0" smtClean="0"/>
              <a:t>The Future is (Mostly) Photometric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05800" cy="4267200"/>
          </a:xfrm>
        </p:spPr>
        <p:txBody>
          <a:bodyPr/>
          <a:lstStyle/>
          <a:p>
            <a:r>
              <a:rPr lang="en-US" sz="2800" dirty="0" smtClean="0"/>
              <a:t>Pan-STARRS, Dark Energy Survey, LSST: thousands to tens of thousands of multi-band light curves to </a:t>
            </a:r>
            <a:r>
              <a:rPr lang="en-US" sz="2800" i="1" dirty="0" smtClean="0"/>
              <a:t>z</a:t>
            </a:r>
            <a:r>
              <a:rPr lang="en-US" sz="2800" dirty="0" smtClean="0"/>
              <a:t>~1</a:t>
            </a:r>
          </a:p>
          <a:p>
            <a:r>
              <a:rPr lang="en-US" sz="2800" dirty="0" smtClean="0"/>
              <a:t>Limited spectroscopic resources for follow-up, replace spectroscopic with photometric SN classification</a:t>
            </a:r>
          </a:p>
          <a:p>
            <a:r>
              <a:rPr lang="en-US" sz="2800" dirty="0" smtClean="0"/>
              <a:t>Very large samples will enable subdivision to study correlations and control </a:t>
            </a:r>
            <a:r>
              <a:rPr lang="en-US" sz="2800" dirty="0" err="1" smtClean="0"/>
              <a:t>systematics</a:t>
            </a:r>
            <a:endParaRPr lang="en-US" sz="2800" dirty="0" smtClean="0"/>
          </a:p>
          <a:p>
            <a:r>
              <a:rPr lang="en-US" sz="2800" dirty="0" smtClean="0"/>
              <a:t>Photometric-</a:t>
            </a:r>
            <a:r>
              <a:rPr lang="en-US" sz="2800" dirty="0" err="1" smtClean="0"/>
              <a:t>redshift</a:t>
            </a:r>
            <a:r>
              <a:rPr lang="en-US" sz="2800" dirty="0" smtClean="0"/>
              <a:t> precision at high-</a:t>
            </a:r>
            <a:r>
              <a:rPr lang="en-US" sz="2800" i="1" dirty="0" err="1" smtClean="0"/>
              <a:t>z</a:t>
            </a:r>
            <a:r>
              <a:rPr lang="en-US" sz="2800" i="1" dirty="0" smtClean="0"/>
              <a:t> </a:t>
            </a:r>
            <a:r>
              <a:rPr lang="en-US" sz="2800" dirty="0" smtClean="0"/>
              <a:t>does not critically impact DE constraints but degrades (SN-type) sample purity</a:t>
            </a:r>
          </a:p>
          <a:p>
            <a:r>
              <a:rPr lang="en-US" sz="2800" dirty="0" smtClean="0"/>
              <a:t>SN spectroscopic subsamples (both </a:t>
            </a:r>
            <a:r>
              <a:rPr lang="en-US" sz="2800" dirty="0" err="1" smtClean="0"/>
              <a:t>Ia</a:t>
            </a:r>
            <a:r>
              <a:rPr lang="en-US" sz="2800" dirty="0" smtClean="0"/>
              <a:t> and non-</a:t>
            </a:r>
            <a:r>
              <a:rPr lang="en-US" sz="2800" dirty="0" err="1" smtClean="0"/>
              <a:t>Ia</a:t>
            </a:r>
            <a:r>
              <a:rPr lang="en-US" sz="2800" dirty="0" smtClean="0"/>
              <a:t>) required to quantify purity and define SN </a:t>
            </a:r>
            <a:r>
              <a:rPr lang="en-US" sz="2800" dirty="0" err="1" smtClean="0"/>
              <a:t>Ia</a:t>
            </a:r>
            <a:r>
              <a:rPr lang="en-US" sz="2800" dirty="0" smtClean="0"/>
              <a:t> color selection. SDSS SN test of photometric classifier: ~92% complete, 5% impurity (M. </a:t>
            </a:r>
            <a:r>
              <a:rPr lang="en-US" sz="2800" dirty="0" err="1" smtClean="0"/>
              <a:t>Sako</a:t>
            </a:r>
            <a:r>
              <a:rPr lang="en-US" sz="2800" dirty="0" smtClean="0"/>
              <a:t>)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553200" cy="1143000"/>
          </a:xfrm>
        </p:spPr>
        <p:txBody>
          <a:bodyPr/>
          <a:lstStyle/>
          <a:p>
            <a:r>
              <a:rPr lang="en-US" dirty="0" smtClean="0"/>
              <a:t>DES SN Simulated Light Curves</a:t>
            </a:r>
            <a:endParaRPr lang="en-US" dirty="0"/>
          </a:p>
        </p:txBody>
      </p:sp>
      <p:pic>
        <p:nvPicPr>
          <p:cNvPr id="6" name="Content Placeholder 5" descr="Snapshot 2010-07-07 21-49-22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5944" b="-5944"/>
          <a:stretch>
            <a:fillRect/>
          </a:stretch>
        </p:blipFill>
        <p:spPr>
          <a:xfrm>
            <a:off x="0" y="1524001"/>
            <a:ext cx="9109973" cy="50101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See Bernstein </a:t>
            </a:r>
            <a:r>
              <a:rPr lang="en-US" dirty="0" err="1" smtClean="0"/>
              <a:t>etal</a:t>
            </a:r>
            <a:r>
              <a:rPr lang="en-US" dirty="0" smtClean="0"/>
              <a:t> draft DES SN paper on the class website (do </a:t>
            </a:r>
            <a:r>
              <a:rPr lang="en-US" smtClean="0"/>
              <a:t>not circulate)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fld id="{7E0B227B-171B-DC4B-A461-74375FCF33A3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76200"/>
            <a:ext cx="5867400" cy="1143000"/>
          </a:xfrm>
        </p:spPr>
        <p:txBody>
          <a:bodyPr/>
          <a:lstStyle/>
          <a:p>
            <a:r>
              <a:rPr lang="en-US" dirty="0" smtClean="0"/>
              <a:t>DES + VISTA VIDEO NIR</a:t>
            </a:r>
            <a:endParaRPr lang="en-US" dirty="0"/>
          </a:p>
        </p:txBody>
      </p:sp>
      <p:pic>
        <p:nvPicPr>
          <p:cNvPr id="6" name="Content Placeholder 5" descr="Snapshot 2010-07-07 21-57-09.tiff"/>
          <p:cNvPicPr>
            <a:picLocks noGrp="1" noChangeAspect="1"/>
          </p:cNvPicPr>
          <p:nvPr>
            <p:ph idx="1"/>
          </p:nvPr>
        </p:nvPicPr>
        <p:blipFill>
          <a:blip r:embed="rId2"/>
          <a:srcRect t="-20486" b="-20486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0B227B-171B-DC4B-A461-74375FCF33A3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napshot 2009-06-09 07-40-5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19152" r="-19152"/>
          <a:stretch>
            <a:fillRect/>
          </a:stretch>
        </p:blipFill>
        <p:spPr>
          <a:xfrm>
            <a:off x="-1752599" y="0"/>
            <a:ext cx="12666133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1" y="1905001"/>
            <a:ext cx="2398067" cy="203131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DES simulation: </a:t>
            </a:r>
          </a:p>
          <a:p>
            <a:r>
              <a:rPr lang="en-US" dirty="0" smtClean="0"/>
              <a:t>~3000 well-measured </a:t>
            </a:r>
          </a:p>
          <a:p>
            <a:r>
              <a:rPr lang="en-US" dirty="0" err="1" smtClean="0"/>
              <a:t>SNe</a:t>
            </a:r>
            <a:r>
              <a:rPr lang="en-US" dirty="0" smtClean="0"/>
              <a:t> </a:t>
            </a:r>
            <a:r>
              <a:rPr lang="en-US" dirty="0" err="1" smtClean="0"/>
              <a:t>Ia</a:t>
            </a:r>
            <a:r>
              <a:rPr lang="en-US" dirty="0" smtClean="0"/>
              <a:t> with </a:t>
            </a:r>
          </a:p>
          <a:p>
            <a:r>
              <a:rPr lang="en-US" dirty="0" smtClean="0"/>
              <a:t>&lt;</a:t>
            </a:r>
            <a:r>
              <a:rPr lang="en-US" dirty="0" err="1" smtClean="0"/>
              <a:t>z</a:t>
            </a:r>
            <a:r>
              <a:rPr lang="en-US" dirty="0" smtClean="0"/>
              <a:t>&gt;~0.6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4876800"/>
            <a:ext cx="2209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 will obtain host spectroscopic </a:t>
            </a:r>
            <a:r>
              <a:rPr lang="en-US" dirty="0" err="1" smtClean="0"/>
              <a:t>redshifts</a:t>
            </a:r>
            <a:r>
              <a:rPr lang="en-US" dirty="0" smtClean="0"/>
              <a:t> (improves typing); photo-</a:t>
            </a:r>
            <a:r>
              <a:rPr lang="en-US" dirty="0" err="1" smtClean="0"/>
              <a:t>z</a:t>
            </a:r>
            <a:r>
              <a:rPr lang="en-US" dirty="0" smtClean="0"/>
              <a:t> cosmology more relevant for LSST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Supernova Photo-</a:t>
            </a:r>
            <a:r>
              <a:rPr lang="en-US" dirty="0" err="1" smtClean="0"/>
              <a:t>z’s</a:t>
            </a:r>
            <a:endParaRPr lang="en-US" dirty="0"/>
          </a:p>
        </p:txBody>
      </p:sp>
      <p:pic>
        <p:nvPicPr>
          <p:cNvPr id="5" name="Content Placeholder 4" descr="Snapshot 2010-07-08 08-26-18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37951" r="-37951"/>
          <a:stretch>
            <a:fillRect/>
          </a:stretch>
        </p:blipFill>
        <p:spPr>
          <a:xfrm>
            <a:off x="-1676400" y="1600200"/>
            <a:ext cx="7772400" cy="4114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6" name="Picture 5" descr="Snapshot 2010-07-08 08-35-09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08799"/>
            <a:ext cx="4571999" cy="4382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99374" y="5943600"/>
            <a:ext cx="2325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LSST Simulation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6019800"/>
            <a:ext cx="189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2BB23"/>
                </a:solidFill>
                <a:latin typeface="+mj-lt"/>
              </a:rPr>
              <a:t>Kessler, et al 2010</a:t>
            </a:r>
            <a:endParaRPr lang="en-US" dirty="0">
              <a:solidFill>
                <a:srgbClr val="12BB23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990600"/>
            <a:ext cx="4814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Include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redshift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as a light-curve fit parameter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Development of Photometric SN Classification Techniques</a:t>
            </a:r>
            <a:endParaRPr lang="en-US" sz="3200" dirty="0"/>
          </a:p>
        </p:txBody>
      </p:sp>
      <p:pic>
        <p:nvPicPr>
          <p:cNvPr id="5" name="Content Placeholder 4" descr="Snapshot 2010-07-08 08-45-31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60209" r="-60209"/>
          <a:stretch>
            <a:fillRect/>
          </a:stretch>
        </p:blipFill>
        <p:spPr>
          <a:xfrm>
            <a:off x="2235200" y="1600200"/>
            <a:ext cx="9499600" cy="5029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828800"/>
            <a:ext cx="426270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Blind SN Classification Challenge:</a:t>
            </a: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Simulated DES light curves of different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SN types</a:t>
            </a: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Host photo-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z’s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Spectroscopically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confirmed subsample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for training</a:t>
            </a: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Cuts: purity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vs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completeness</a:t>
            </a: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000" dirty="0" smtClean="0">
                <a:solidFill>
                  <a:srgbClr val="12BB23"/>
                </a:solidFill>
                <a:latin typeface="+mj-lt"/>
              </a:rPr>
              <a:t>Kessler </a:t>
            </a:r>
            <a:r>
              <a:rPr lang="en-US" sz="2000" dirty="0" err="1" smtClean="0">
                <a:solidFill>
                  <a:srgbClr val="12BB23"/>
                </a:solidFill>
                <a:latin typeface="+mj-lt"/>
              </a:rPr>
              <a:t>etal</a:t>
            </a:r>
            <a:r>
              <a:rPr lang="en-US" sz="2000" dirty="0" smtClean="0">
                <a:solidFill>
                  <a:srgbClr val="12BB23"/>
                </a:solidFill>
                <a:latin typeface="+mj-lt"/>
              </a:rPr>
              <a:t> 10</a:t>
            </a:r>
            <a:endParaRPr lang="en-US" sz="2000" dirty="0">
              <a:solidFill>
                <a:srgbClr val="12BB23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 smtClean="0"/>
              <a:t>Cosmology for Photometric SN samples</a:t>
            </a:r>
            <a:endParaRPr lang="en-US" sz="3600" dirty="0"/>
          </a:p>
        </p:txBody>
      </p:sp>
      <p:pic>
        <p:nvPicPr>
          <p:cNvPr id="5" name="Content Placeholder 4" descr="Snapshot 2010-07-08 10-06-45.tiff"/>
          <p:cNvPicPr>
            <a:picLocks noGrp="1" noChangeAspect="1"/>
          </p:cNvPicPr>
          <p:nvPr>
            <p:ph idx="1"/>
          </p:nvPr>
        </p:nvPicPr>
        <p:blipFill>
          <a:blip r:embed="rId2"/>
          <a:srcRect l="-85640" r="-85640"/>
          <a:stretch>
            <a:fillRect/>
          </a:stretch>
        </p:blipFill>
        <p:spPr>
          <a:xfrm>
            <a:off x="1617133" y="990600"/>
            <a:ext cx="10651067" cy="5638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smtClean="0"/>
          </a:p>
          <a:p>
            <a:fld id="{727D8CB6-38EB-2D4E-B6E5-B2A2D0DCC16A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1066800"/>
            <a:ext cx="441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Cosmology fits generalized to include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probability that a given event is a SN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Ia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,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based on some photometric classification technique. 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Will improve results from current SN surveys by including their larger photometric SN 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Ia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datasets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Will be necessary for future surveys, for which spectroscopic classification will be available for only a small fraction of events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Places a premium on characterizing non-</a:t>
            </a:r>
            <a:r>
              <a:rPr lang="en-US" sz="2000" dirty="0" err="1" smtClean="0">
                <a:solidFill>
                  <a:schemeClr val="bg1"/>
                </a:solidFill>
                <a:latin typeface="+mn-lt"/>
              </a:rPr>
              <a:t>Ia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populations</a:t>
            </a:r>
          </a:p>
          <a:p>
            <a:endParaRPr lang="en-US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err="1" smtClean="0">
                <a:solidFill>
                  <a:srgbClr val="12BB23"/>
                </a:solidFill>
                <a:latin typeface="+mn-lt"/>
              </a:rPr>
              <a:t>Hlozek</a:t>
            </a:r>
            <a:r>
              <a:rPr lang="en-US" sz="2000" dirty="0" smtClean="0">
                <a:solidFill>
                  <a:srgbClr val="12BB23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12BB23"/>
                </a:solidFill>
                <a:latin typeface="+mn-lt"/>
              </a:rPr>
              <a:t>etal</a:t>
            </a:r>
            <a:r>
              <a:rPr lang="en-US" sz="2000" dirty="0" smtClean="0">
                <a:solidFill>
                  <a:srgbClr val="12BB23"/>
                </a:solidFill>
                <a:latin typeface="+mn-lt"/>
              </a:rPr>
              <a:t> 2010 </a:t>
            </a:r>
            <a:endParaRPr lang="en-US" sz="2000" dirty="0">
              <a:solidFill>
                <a:srgbClr val="12BB2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EAFC5B25-C39F-7747-819A-C4F1FE350B0E}" type="slidenum">
              <a:rPr lang="en-US">
                <a:solidFill>
                  <a:srgbClr val="17E81D"/>
                </a:solidFill>
              </a:rPr>
              <a:pPr/>
              <a:t>7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121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4468" name="Picture 4" descr="Snapshot 2007-09-27 21-50-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62400" y="5983073"/>
            <a:ext cx="5160479" cy="707858"/>
          </a:xfrm>
          <a:prstGeom prst="rect">
            <a:avLst/>
          </a:prstGeom>
          <a:solidFill>
            <a:schemeClr val="bg1"/>
          </a:solidFill>
        </p:spPr>
        <p:txBody>
          <a:bodyPr wrap="none" lIns="91411" tIns="45706" rIns="91411" bIns="45706" rtlCol="0">
            <a:spAutoFit/>
          </a:bodyPr>
          <a:lstStyle/>
          <a:p>
            <a:r>
              <a:rPr lang="en-US" sz="2000" dirty="0" smtClean="0">
                <a:latin typeface="+mn-lt"/>
              </a:rPr>
              <a:t>Wood-</a:t>
            </a:r>
            <a:r>
              <a:rPr lang="en-US" sz="2000" dirty="0" err="1" smtClean="0">
                <a:latin typeface="+mn-lt"/>
              </a:rPr>
              <a:t>Vasey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etal</a:t>
            </a:r>
            <a:r>
              <a:rPr lang="en-US" sz="2000" dirty="0" smtClean="0">
                <a:latin typeface="+mn-lt"/>
              </a:rPr>
              <a:t> (2007), </a:t>
            </a:r>
            <a:r>
              <a:rPr lang="en-US" sz="2000" dirty="0" err="1" smtClean="0">
                <a:latin typeface="+mn-lt"/>
              </a:rPr>
              <a:t>Miknaitis</a:t>
            </a:r>
            <a:r>
              <a:rPr lang="en-US" sz="2000" dirty="0" smtClean="0">
                <a:latin typeface="+mn-lt"/>
              </a:rPr>
              <a:t>, </a:t>
            </a:r>
            <a:r>
              <a:rPr lang="en-US" sz="2000" dirty="0" err="1" smtClean="0">
                <a:latin typeface="+mn-lt"/>
              </a:rPr>
              <a:t>etal</a:t>
            </a:r>
            <a:r>
              <a:rPr lang="en-US" sz="2000" dirty="0" smtClean="0">
                <a:latin typeface="+mn-lt"/>
              </a:rPr>
              <a:t> (2007): </a:t>
            </a:r>
          </a:p>
          <a:p>
            <a:r>
              <a:rPr lang="en-US" sz="2000" dirty="0" smtClean="0">
                <a:latin typeface="+mn-lt"/>
              </a:rPr>
              <a:t>results from ~60 ESSENCE </a:t>
            </a:r>
            <a:r>
              <a:rPr lang="en-US" sz="2000" dirty="0" err="1" smtClean="0">
                <a:latin typeface="+mn-lt"/>
              </a:rPr>
              <a:t>SNe</a:t>
            </a:r>
            <a:r>
              <a:rPr lang="en-US" sz="2000" dirty="0" smtClean="0">
                <a:latin typeface="+mn-lt"/>
              </a:rPr>
              <a:t> (+Low-</a:t>
            </a:r>
            <a:r>
              <a:rPr lang="en-US" sz="2000" dirty="0" err="1" smtClean="0">
                <a:latin typeface="+mn-lt"/>
              </a:rPr>
              <a:t>z</a:t>
            </a:r>
            <a:r>
              <a:rPr lang="en-US" sz="2000" dirty="0" smtClean="0">
                <a:latin typeface="+mn-lt"/>
              </a:rPr>
              <a:t>)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CA81EDF2-0FC9-3248-8536-E4E811F89361}" type="slidenum">
              <a:rPr lang="en-US">
                <a:solidFill>
                  <a:srgbClr val="17E81D"/>
                </a:solidFill>
              </a:rPr>
              <a:pPr/>
              <a:t>8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7780" name="Picture 4" descr="Snapshot 2007-09-27 21-51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0"/>
            <a:ext cx="9144000" cy="6794500"/>
          </a:xfrm>
          <a:prstGeom prst="rect">
            <a:avLst/>
          </a:prstGeom>
          <a:noFill/>
        </p:spPr>
      </p:pic>
      <p:sp>
        <p:nvSpPr>
          <p:cNvPr id="1227781" name="Rectangle 5"/>
          <p:cNvSpPr>
            <a:spLocks/>
          </p:cNvSpPr>
          <p:nvPr/>
        </p:nvSpPr>
        <p:spPr bwMode="auto">
          <a:xfrm>
            <a:off x="6278563" y="1524000"/>
            <a:ext cx="2121925" cy="6463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prstTxWarp prst="textNoShape">
              <a:avLst/>
            </a:prstTxWarp>
            <a:spAutoFit/>
          </a:bodyPr>
          <a:lstStyle/>
          <a:p>
            <a:r>
              <a:rPr lang="en-US"/>
              <a:t>60 ESSENCE SNe</a:t>
            </a:r>
          </a:p>
          <a:p>
            <a:r>
              <a:rPr lang="en-US">
                <a:solidFill>
                  <a:srgbClr val="3E47CE"/>
                </a:solidFill>
              </a:rPr>
              <a:t>72 SNLS SNe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/>
          </a:p>
          <a:p>
            <a:fld id="{C040B467-9F55-4B43-940B-2DAFA195AA3F}" type="slidenum">
              <a:rPr lang="en-US">
                <a:solidFill>
                  <a:srgbClr val="17E81D"/>
                </a:solidFill>
              </a:rPr>
              <a:pPr/>
              <a:t>9</a:t>
            </a:fld>
            <a:endParaRPr lang="en-US">
              <a:solidFill>
                <a:srgbClr val="17E81D"/>
              </a:solidFill>
            </a:endParaRPr>
          </a:p>
        </p:txBody>
      </p:sp>
      <p:sp>
        <p:nvSpPr>
          <p:cNvPr id="122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04" name="Picture 4" descr="Snapshot 2007-09-27 21-52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</p:spPr>
      </p:pic>
      <p:sp>
        <p:nvSpPr>
          <p:cNvPr id="1228805" name="Oval 5"/>
          <p:cNvSpPr>
            <a:spLocks noChangeAspect="1"/>
          </p:cNvSpPr>
          <p:nvPr/>
        </p:nvSpPr>
        <p:spPr bwMode="auto">
          <a:xfrm>
            <a:off x="6934201" y="304801"/>
            <a:ext cx="914400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5" rIns="91430" bIns="45715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05" grpId="0" animBg="1"/>
    </p:bld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theme1.xml><?xml version="1.0" encoding="utf-8"?>
<a:theme xmlns:a="http://schemas.openxmlformats.org/drawingml/2006/main" name="3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PhysicsRetreatPlanning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hysicsRetreatPlann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icsRetreatPlan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RetreatPlann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icsRetreatPlann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RetreatPlann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RetreatPlann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RetreatPlann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RetreatPlann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Fermi">
  <a:themeElements>
    <a:clrScheme name="Fer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ermi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Fer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m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Arial" pitchFamily="-109" charset="0"/>
            <a:cs typeface="Arial" pitchFamily="-109" charset="0"/>
            <a:sym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9" charset="0"/>
            <a:ea typeface="Arial" pitchFamily="-109" charset="0"/>
            <a:cs typeface="Arial" pitchFamily="-109" charset="0"/>
            <a:sym typeface="Arial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2E2F30"/>
      </a:dk1>
      <a:lt1>
        <a:srgbClr val="D1D0C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E5E4E4"/>
      </a:accent3>
      <a:accent4>
        <a:srgbClr val="262727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chin"/>
        <a:ea typeface="ヒラギノ明朝 Pro W6"/>
        <a:cs typeface="ヒラギノ明朝 Pro W6"/>
      </a:majorFont>
      <a:minorFont>
        <a:latin typeface="Cochin"/>
        <a:ea typeface="ヒラギノ明朝 Pro W6"/>
        <a:cs typeface="ヒラギノ明朝 Pro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Title - Top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E5E4E4"/>
      </a:accent3>
      <a:accent4>
        <a:srgbClr val="262727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chin"/>
        <a:ea typeface="ヒラギノ明朝 Pro W6"/>
        <a:cs typeface="ヒラギノ明朝 Pro W6"/>
      </a:majorFont>
      <a:minorFont>
        <a:latin typeface="Cochin"/>
        <a:ea typeface="ヒラギノ明朝 Pro W6"/>
        <a:cs typeface="ヒラギノ明朝 Pro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- Top">
  <a:themeElements>
    <a:clrScheme name="">
      <a:dk1>
        <a:srgbClr val="2E2F30"/>
      </a:dk1>
      <a:lt1>
        <a:srgbClr val="D1D0CF"/>
      </a:lt1>
      <a:dk2>
        <a:srgbClr val="000000"/>
      </a:dk2>
      <a:lt2>
        <a:srgbClr val="FFFFFF"/>
      </a:lt2>
      <a:accent1>
        <a:srgbClr val="FFFFFF"/>
      </a:accent1>
      <a:accent2>
        <a:srgbClr val="333399"/>
      </a:accent2>
      <a:accent3>
        <a:srgbClr val="E5E4E4"/>
      </a:accent3>
      <a:accent4>
        <a:srgbClr val="262727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chin"/>
        <a:ea typeface="ヒラギノ明朝 Pro W6"/>
        <a:cs typeface="ヒラギノ明朝 Pro W6"/>
      </a:majorFont>
      <a:minorFont>
        <a:latin typeface="Cochin"/>
        <a:ea typeface="ヒラギノ明朝 Pro W6"/>
        <a:cs typeface="ヒラギノ明朝 Pro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2E2F30"/>
            </a:solidFill>
            <a:effectLst/>
            <a:latin typeface="Cochin" pitchFamily="-106" charset="0"/>
            <a:ea typeface="ヒラギノ明朝 Pro W6" pitchFamily="-106" charset="-128"/>
            <a:cs typeface="ヒラギノ明朝 Pro W6" pitchFamily="-106" charset="-128"/>
            <a:sym typeface="Cochin" pitchFamily="-106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Fermi">
  <a:themeElements>
    <a:clrScheme name="Ferm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ermi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Ferm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rm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rm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0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gital Dots">
  <a:themeElements>
    <a:clrScheme name="">
      <a:dk1>
        <a:srgbClr val="5B5B89"/>
      </a:dk1>
      <a:lt1>
        <a:srgbClr val="FFFFFF"/>
      </a:lt1>
      <a:dk2>
        <a:srgbClr val="474646"/>
      </a:dk2>
      <a:lt2>
        <a:srgbClr val="DFDEF6"/>
      </a:lt2>
      <a:accent1>
        <a:srgbClr val="6666FF"/>
      </a:accent1>
      <a:accent2>
        <a:srgbClr val="52527C"/>
      </a:accent2>
      <a:accent3>
        <a:srgbClr val="B1B0B0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igital Dots">
  <a:themeElements>
    <a:clrScheme name="">
      <a:dk1>
        <a:srgbClr val="5B5B89"/>
      </a:dk1>
      <a:lt1>
        <a:srgbClr val="FFFFFF"/>
      </a:lt1>
      <a:dk2>
        <a:srgbClr val="474646"/>
      </a:dk2>
      <a:lt2>
        <a:srgbClr val="DFDEF6"/>
      </a:lt2>
      <a:accent1>
        <a:srgbClr val="6666FF"/>
      </a:accent1>
      <a:accent2>
        <a:srgbClr val="52527C"/>
      </a:accent2>
      <a:accent3>
        <a:srgbClr val="B1B0B0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Digital Dots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ppt/theme/themeOverride3.xml><?xml version="1.0" encoding="utf-8"?>
<a:themeOverride xmlns:a="http://schemas.openxmlformats.org/drawingml/2006/main">
  <a:clrScheme name="Digital Dots 2">
    <a:dk1>
      <a:srgbClr val="5B5B89"/>
    </a:dk1>
    <a:lt1>
      <a:srgbClr val="FFFFFF"/>
    </a:lt1>
    <a:dk2>
      <a:srgbClr val="666699"/>
    </a:dk2>
    <a:lt2>
      <a:srgbClr val="DFDEF6"/>
    </a:lt2>
    <a:accent1>
      <a:srgbClr val="6666FF"/>
    </a:accent1>
    <a:accent2>
      <a:srgbClr val="52527C"/>
    </a:accent2>
    <a:accent3>
      <a:srgbClr val="B8B8CA"/>
    </a:accent3>
    <a:accent4>
      <a:srgbClr val="DADADA"/>
    </a:accent4>
    <a:accent5>
      <a:srgbClr val="B8B8FF"/>
    </a:accent5>
    <a:accent6>
      <a:srgbClr val="494970"/>
    </a:accent6>
    <a:hlink>
      <a:srgbClr val="9999FF"/>
    </a:hlink>
    <a:folHlink>
      <a:srgbClr val="CCCC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46004</TotalTime>
  <Pages>0</Pages>
  <Words>2867</Words>
  <Characters>0</Characters>
  <Application>Microsoft Macintosh PowerPoint</Application>
  <PresentationFormat>On-screen Show (4:3)</PresentationFormat>
  <Lines>0</Lines>
  <Paragraphs>607</Paragraphs>
  <Slides>67</Slides>
  <Notes>44</Notes>
  <HiddenSlides>0</HiddenSlides>
  <MMClips>0</MMClips>
  <ScaleCrop>false</ScaleCrop>
  <HeadingPairs>
    <vt:vector size="6" baseType="variant">
      <vt:variant>
        <vt:lpstr>Design Template</vt:lpstr>
      </vt:variant>
      <vt:variant>
        <vt:i4>22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90" baseType="lpstr">
      <vt:lpstr>3_Artsy</vt:lpstr>
      <vt:lpstr>5_Fermi</vt:lpstr>
      <vt:lpstr>Digital Dots</vt:lpstr>
      <vt:lpstr>3_Office Theme</vt:lpstr>
      <vt:lpstr>Default Design</vt:lpstr>
      <vt:lpstr>1_Digital Dots</vt:lpstr>
      <vt:lpstr>1_Blank Presentation</vt:lpstr>
      <vt:lpstr>9_Blank Presentation</vt:lpstr>
      <vt:lpstr>2_Blank Presentation</vt:lpstr>
      <vt:lpstr>PhysicsRetreatPlanning</vt:lpstr>
      <vt:lpstr>8_Fermi</vt:lpstr>
      <vt:lpstr>1_Default Design</vt:lpstr>
      <vt:lpstr>3_Blank Presentation</vt:lpstr>
      <vt:lpstr>12_Blank Presentation</vt:lpstr>
      <vt:lpstr>14_Blank Presentation</vt:lpstr>
      <vt:lpstr>Title, Bullets &amp; Photo</vt:lpstr>
      <vt:lpstr>2_Title - Top</vt:lpstr>
      <vt:lpstr>Title - Top</vt:lpstr>
      <vt:lpstr>15_Blank Presentation</vt:lpstr>
      <vt:lpstr>1_Office Theme</vt:lpstr>
      <vt:lpstr>2_Office Theme</vt:lpstr>
      <vt:lpstr>5_Default Design</vt:lpstr>
      <vt:lpstr>Equation</vt:lpstr>
      <vt:lpstr>Slide 1</vt:lpstr>
      <vt:lpstr>1998-2010 SN Ia Synopsis</vt:lpstr>
      <vt:lpstr>Supernova Legacy Survey (2003-2008)</vt:lpstr>
      <vt:lpstr>Slide 4</vt:lpstr>
      <vt:lpstr>     Power of a Rolling Search</vt:lpstr>
      <vt:lpstr>SNLS 1st Year Results</vt:lpstr>
      <vt:lpstr>Slide 7</vt:lpstr>
      <vt:lpstr>Slide 8</vt:lpstr>
      <vt:lpstr>Slide 9</vt:lpstr>
      <vt:lpstr>Higher-z SNe Ia from ACS</vt:lpstr>
      <vt:lpstr>Supernova Cosmology Project SN Ia Union Compilation</vt:lpstr>
      <vt:lpstr>Slide 12</vt:lpstr>
      <vt:lpstr>Slide 13</vt:lpstr>
      <vt:lpstr>Slide 14</vt:lpstr>
      <vt:lpstr>SNLS Preliminary 3rd year Hubble Diagram</vt:lpstr>
      <vt:lpstr>Slide 16</vt:lpstr>
      <vt:lpstr>SDSS II Supernova Survey Goals</vt:lpstr>
      <vt:lpstr>Slide 18</vt:lpstr>
      <vt:lpstr>Searching For Supernovae</vt:lpstr>
      <vt:lpstr>SDSS SN Photometry</vt:lpstr>
      <vt:lpstr>Slide 21</vt:lpstr>
      <vt:lpstr>Spectroscopic Target Selection</vt:lpstr>
      <vt:lpstr>Spectroscopic Target Selection</vt:lpstr>
      <vt:lpstr>SN and Host Spectroscopy</vt:lpstr>
      <vt:lpstr>Fitting SN Ia Light Curves</vt:lpstr>
      <vt:lpstr>Slide 26</vt:lpstr>
      <vt:lpstr>Host Galaxy Dust Extinction</vt:lpstr>
      <vt:lpstr>Host Galaxy Dust Extinction</vt:lpstr>
      <vt:lpstr>Extract RV by matching colors of SDSS SNe to MLCS simulations</vt:lpstr>
      <vt:lpstr>Carnegie Supernova Project: Low-z</vt:lpstr>
      <vt:lpstr>CSP Low-z Light Curves</vt:lpstr>
      <vt:lpstr>Varying Reddening Law?</vt:lpstr>
      <vt:lpstr>Local Dust?</vt:lpstr>
      <vt:lpstr>Show likelihood plots for MLCS</vt:lpstr>
      <vt:lpstr>Slide 35</vt:lpstr>
      <vt:lpstr>Slide 36</vt:lpstr>
      <vt:lpstr>SALT-II Light-curve Fits</vt:lpstr>
      <vt:lpstr>Slide 38</vt:lpstr>
      <vt:lpstr>Slide 39</vt:lpstr>
      <vt:lpstr>Slide 40</vt:lpstr>
      <vt:lpstr>Slide 41</vt:lpstr>
      <vt:lpstr>MLCS</vt:lpstr>
      <vt:lpstr>MLCS</vt:lpstr>
      <vt:lpstr>SALT vs MLCS template light curves</vt:lpstr>
      <vt:lpstr> A Tale of Two Fitters</vt:lpstr>
      <vt:lpstr>SALT Parameters vs. Redshift</vt:lpstr>
      <vt:lpstr>Slide 47</vt:lpstr>
      <vt:lpstr>Vary minimum redshift</vt:lpstr>
      <vt:lpstr>Correlations of SN Ia and  Host-galaxy Properties</vt:lpstr>
      <vt:lpstr>Slide 50</vt:lpstr>
      <vt:lpstr>SN Ia Luminosity correlates with Host Galaxy Type</vt:lpstr>
      <vt:lpstr>SN Ia Color doesn’t correlate strongly with  Host Galaxy Type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Systematic Errors (and Controls)</vt:lpstr>
      <vt:lpstr>The Future is (Mostly) Photometric</vt:lpstr>
      <vt:lpstr>DES SN Simulated Light Curves</vt:lpstr>
      <vt:lpstr>DES + VISTA VIDEO NIR</vt:lpstr>
      <vt:lpstr>Slide 64</vt:lpstr>
      <vt:lpstr>Supernova Photo-z’s</vt:lpstr>
      <vt:lpstr>Development of Photometric SN Classification Techniques</vt:lpstr>
      <vt:lpstr>Cosmology for Photometric SN samples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 Frieman</cp:lastModifiedBy>
  <cp:revision>657</cp:revision>
  <dcterms:created xsi:type="dcterms:W3CDTF">2010-11-04T18:31:51Z</dcterms:created>
  <dcterms:modified xsi:type="dcterms:W3CDTF">2010-11-04T18:35:17Z</dcterms:modified>
</cp:coreProperties>
</file>