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1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2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3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4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5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6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7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18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19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0.xml" ContentType="application/vnd.openxmlformats-officedocument.theme+xml"/>
  <Override PartName="/ppt/theme/themeOverride2.xml" ContentType="application/vnd.openxmlformats-officedocument.themeOverrid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1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22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23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24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25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26.xml" ContentType="application/vnd.openxmlformats-officedocument.theme+xml"/>
  <Override PartName="/ppt/theme/themeOverride3.xml" ContentType="application/vnd.openxmlformats-officedocument.themeOverride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27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28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29.xml" ContentType="application/vnd.openxmlformats-officedocument.theme+xml"/>
  <Override PartName="/ppt/theme/themeOverride4.xml" ContentType="application/vnd.openxmlformats-officedocument.themeOverrid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0.xml" ContentType="application/vnd.openxmlformats-officedocument.presentationml.notesSlide+xml"/>
  <Override PartName="/ppt/embeddings/oleObject7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" strictFirstAndLastChars="0" saveSubsetFonts="1" autoCompressPictures="0">
  <p:sldMasterIdLst>
    <p:sldMasterId id="2147483949" r:id="rId1"/>
    <p:sldMasterId id="2147484401" r:id="rId2"/>
    <p:sldMasterId id="2147485235" r:id="rId3"/>
    <p:sldMasterId id="2147485250" r:id="rId4"/>
    <p:sldMasterId id="2147485360" r:id="rId5"/>
    <p:sldMasterId id="2147485390" r:id="rId6"/>
    <p:sldMasterId id="2147485406" r:id="rId7"/>
    <p:sldMasterId id="2147485480" r:id="rId8"/>
    <p:sldMasterId id="2147485496" r:id="rId9"/>
    <p:sldMasterId id="2147485546" r:id="rId10"/>
    <p:sldMasterId id="2147485562" r:id="rId11"/>
    <p:sldMasterId id="2147485578" r:id="rId12"/>
    <p:sldMasterId id="2147485593" r:id="rId13"/>
    <p:sldMasterId id="2147485608" r:id="rId14"/>
    <p:sldMasterId id="2147485670" r:id="rId15"/>
    <p:sldMasterId id="2147485688" r:id="rId16"/>
    <p:sldMasterId id="2147485704" r:id="rId17"/>
    <p:sldMasterId id="2147485720" r:id="rId18"/>
    <p:sldMasterId id="2147485738" r:id="rId19"/>
    <p:sldMasterId id="2147485751" r:id="rId20"/>
    <p:sldMasterId id="2147485766" r:id="rId21"/>
    <p:sldMasterId id="2147485779" r:id="rId22"/>
    <p:sldMasterId id="2147485791" r:id="rId23"/>
    <p:sldMasterId id="2147485803" r:id="rId24"/>
    <p:sldMasterId id="2147485816" r:id="rId25"/>
    <p:sldMasterId id="2147485828" r:id="rId26"/>
    <p:sldMasterId id="2147485843" r:id="rId27"/>
    <p:sldMasterId id="2147485855" r:id="rId28"/>
    <p:sldMasterId id="2147485867" r:id="rId29"/>
  </p:sldMasterIdLst>
  <p:notesMasterIdLst>
    <p:notesMasterId r:id="rId97"/>
  </p:notesMasterIdLst>
  <p:sldIdLst>
    <p:sldId id="1299" r:id="rId30"/>
    <p:sldId id="1535" r:id="rId31"/>
    <p:sldId id="1439" r:id="rId32"/>
    <p:sldId id="1440" r:id="rId33"/>
    <p:sldId id="1541" r:id="rId34"/>
    <p:sldId id="1492" r:id="rId35"/>
    <p:sldId id="1531" r:id="rId36"/>
    <p:sldId id="1532" r:id="rId37"/>
    <p:sldId id="1533" r:id="rId38"/>
    <p:sldId id="1534" r:id="rId39"/>
    <p:sldId id="1529" r:id="rId40"/>
    <p:sldId id="1528" r:id="rId41"/>
    <p:sldId id="1530" r:id="rId42"/>
    <p:sldId id="1493" r:id="rId43"/>
    <p:sldId id="1494" r:id="rId44"/>
    <p:sldId id="1495" r:id="rId45"/>
    <p:sldId id="1502" r:id="rId46"/>
    <p:sldId id="1499" r:id="rId47"/>
    <p:sldId id="1472" r:id="rId48"/>
    <p:sldId id="1473" r:id="rId49"/>
    <p:sldId id="1483" r:id="rId50"/>
    <p:sldId id="1484" r:id="rId51"/>
    <p:sldId id="1501" r:id="rId52"/>
    <p:sldId id="1542" r:id="rId53"/>
    <p:sldId id="1543" r:id="rId54"/>
    <p:sldId id="1544" r:id="rId55"/>
    <p:sldId id="1545" r:id="rId56"/>
    <p:sldId id="1546" r:id="rId57"/>
    <p:sldId id="1536" r:id="rId58"/>
    <p:sldId id="1559" r:id="rId59"/>
    <p:sldId id="1560" r:id="rId60"/>
    <p:sldId id="1561" r:id="rId61"/>
    <p:sldId id="1537" r:id="rId62"/>
    <p:sldId id="1547" r:id="rId63"/>
    <p:sldId id="1548" r:id="rId64"/>
    <p:sldId id="1549" r:id="rId65"/>
    <p:sldId id="1503" r:id="rId66"/>
    <p:sldId id="1504" r:id="rId67"/>
    <p:sldId id="1505" r:id="rId68"/>
    <p:sldId id="1506" r:id="rId69"/>
    <p:sldId id="1507" r:id="rId70"/>
    <p:sldId id="1508" r:id="rId71"/>
    <p:sldId id="1509" r:id="rId72"/>
    <p:sldId id="1538" r:id="rId73"/>
    <p:sldId id="1550" r:id="rId74"/>
    <p:sldId id="1551" r:id="rId75"/>
    <p:sldId id="1552" r:id="rId76"/>
    <p:sldId id="1553" r:id="rId77"/>
    <p:sldId id="1539" r:id="rId78"/>
    <p:sldId id="1554" r:id="rId79"/>
    <p:sldId id="1555" r:id="rId80"/>
    <p:sldId id="1556" r:id="rId81"/>
    <p:sldId id="1540" r:id="rId82"/>
    <p:sldId id="1557" r:id="rId83"/>
    <p:sldId id="1510" r:id="rId84"/>
    <p:sldId id="1558" r:id="rId85"/>
    <p:sldId id="1511" r:id="rId86"/>
    <p:sldId id="1512" r:id="rId87"/>
    <p:sldId id="1513" r:id="rId88"/>
    <p:sldId id="1514" r:id="rId89"/>
    <p:sldId id="1515" r:id="rId90"/>
    <p:sldId id="1516" r:id="rId91"/>
    <p:sldId id="1517" r:id="rId92"/>
    <p:sldId id="1518" r:id="rId93"/>
    <p:sldId id="1519" r:id="rId94"/>
    <p:sldId id="1520" r:id="rId95"/>
    <p:sldId id="1521" r:id="rId9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1pPr>
    <a:lvl2pPr marL="457106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2pPr>
    <a:lvl3pPr marL="914212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3pPr>
    <a:lvl4pPr marL="137132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4pPr>
    <a:lvl5pPr marL="1828426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5pPr>
    <a:lvl6pPr marL="2285532" algn="l" defTabSz="457106" rtl="0" eaLnBrk="1" latinLnBrk="0" hangingPunct="1"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6pPr>
    <a:lvl7pPr marL="2742640" algn="l" defTabSz="457106" rtl="0" eaLnBrk="1" latinLnBrk="0" hangingPunct="1"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7pPr>
    <a:lvl8pPr marL="3199744" algn="l" defTabSz="457106" rtl="0" eaLnBrk="1" latinLnBrk="0" hangingPunct="1"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8pPr>
    <a:lvl9pPr marL="3656852" algn="l" defTabSz="457106" rtl="0" eaLnBrk="1" latinLnBrk="0" hangingPunct="1"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400"/>
    <a:srgbClr val="10156F"/>
    <a:srgbClr val="161D90"/>
    <a:srgbClr val="DF2926"/>
    <a:srgbClr val="12BB23"/>
    <a:srgbClr val="FFFB37"/>
    <a:srgbClr val="4D4C4C"/>
    <a:srgbClr val="403C3D"/>
    <a:srgbClr val="4A4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98" autoAdjust="0"/>
    <p:restoredTop sz="95122" autoAdjust="0"/>
  </p:normalViewPr>
  <p:slideViewPr>
    <p:cSldViewPr>
      <p:cViewPr>
        <p:scale>
          <a:sx n="100" d="100"/>
          <a:sy n="100" d="100"/>
        </p:scale>
        <p:origin x="-84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256"/>
    </p:cViewPr>
  </p:sorterViewPr>
  <p:notesViewPr>
    <p:cSldViewPr>
      <p:cViewPr varScale="1">
        <p:scale>
          <a:sx n="98" d="100"/>
          <a:sy n="98" d="100"/>
        </p:scale>
        <p:origin x="-250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1.xml"/><Relationship Id="rId31" Type="http://schemas.openxmlformats.org/officeDocument/2006/relationships/slide" Target="slides/slide2.xml"/><Relationship Id="rId32" Type="http://schemas.openxmlformats.org/officeDocument/2006/relationships/slide" Target="slides/slide3.xml"/><Relationship Id="rId33" Type="http://schemas.openxmlformats.org/officeDocument/2006/relationships/slide" Target="slides/slide4.xml"/><Relationship Id="rId34" Type="http://schemas.openxmlformats.org/officeDocument/2006/relationships/slide" Target="slides/slide5.xml"/><Relationship Id="rId35" Type="http://schemas.openxmlformats.org/officeDocument/2006/relationships/slide" Target="slides/slide6.xml"/><Relationship Id="rId36" Type="http://schemas.openxmlformats.org/officeDocument/2006/relationships/slide" Target="slides/slide7.xml"/><Relationship Id="rId37" Type="http://schemas.openxmlformats.org/officeDocument/2006/relationships/slide" Target="slides/slide8.xml"/><Relationship Id="rId38" Type="http://schemas.openxmlformats.org/officeDocument/2006/relationships/slide" Target="slides/slide9.xml"/><Relationship Id="rId39" Type="http://schemas.openxmlformats.org/officeDocument/2006/relationships/slide" Target="slides/slide10.xml"/><Relationship Id="rId50" Type="http://schemas.openxmlformats.org/officeDocument/2006/relationships/slide" Target="slides/slide21.xml"/><Relationship Id="rId51" Type="http://schemas.openxmlformats.org/officeDocument/2006/relationships/slide" Target="slides/slide22.xml"/><Relationship Id="rId52" Type="http://schemas.openxmlformats.org/officeDocument/2006/relationships/slide" Target="slides/slide23.xml"/><Relationship Id="rId53" Type="http://schemas.openxmlformats.org/officeDocument/2006/relationships/slide" Target="slides/slide24.xml"/><Relationship Id="rId54" Type="http://schemas.openxmlformats.org/officeDocument/2006/relationships/slide" Target="slides/slide25.xml"/><Relationship Id="rId55" Type="http://schemas.openxmlformats.org/officeDocument/2006/relationships/slide" Target="slides/slide26.xml"/><Relationship Id="rId56" Type="http://schemas.openxmlformats.org/officeDocument/2006/relationships/slide" Target="slides/slide27.xml"/><Relationship Id="rId57" Type="http://schemas.openxmlformats.org/officeDocument/2006/relationships/slide" Target="slides/slide28.xml"/><Relationship Id="rId58" Type="http://schemas.openxmlformats.org/officeDocument/2006/relationships/slide" Target="slides/slide29.xml"/><Relationship Id="rId59" Type="http://schemas.openxmlformats.org/officeDocument/2006/relationships/slide" Target="slides/slide30.xml"/><Relationship Id="rId70" Type="http://schemas.openxmlformats.org/officeDocument/2006/relationships/slide" Target="slides/slide41.xml"/><Relationship Id="rId71" Type="http://schemas.openxmlformats.org/officeDocument/2006/relationships/slide" Target="slides/slide42.xml"/><Relationship Id="rId72" Type="http://schemas.openxmlformats.org/officeDocument/2006/relationships/slide" Target="slides/slide43.xml"/><Relationship Id="rId73" Type="http://schemas.openxmlformats.org/officeDocument/2006/relationships/slide" Target="slides/slide44.xml"/><Relationship Id="rId74" Type="http://schemas.openxmlformats.org/officeDocument/2006/relationships/slide" Target="slides/slide45.xml"/><Relationship Id="rId75" Type="http://schemas.openxmlformats.org/officeDocument/2006/relationships/slide" Target="slides/slide46.xml"/><Relationship Id="rId76" Type="http://schemas.openxmlformats.org/officeDocument/2006/relationships/slide" Target="slides/slide47.xml"/><Relationship Id="rId77" Type="http://schemas.openxmlformats.org/officeDocument/2006/relationships/slide" Target="slides/slide48.xml"/><Relationship Id="rId78" Type="http://schemas.openxmlformats.org/officeDocument/2006/relationships/slide" Target="slides/slide49.xml"/><Relationship Id="rId79" Type="http://schemas.openxmlformats.org/officeDocument/2006/relationships/slide" Target="slides/slide50.xml"/><Relationship Id="rId90" Type="http://schemas.openxmlformats.org/officeDocument/2006/relationships/slide" Target="slides/slide61.xml"/><Relationship Id="rId91" Type="http://schemas.openxmlformats.org/officeDocument/2006/relationships/slide" Target="slides/slide62.xml"/><Relationship Id="rId92" Type="http://schemas.openxmlformats.org/officeDocument/2006/relationships/slide" Target="slides/slide63.xml"/><Relationship Id="rId93" Type="http://schemas.openxmlformats.org/officeDocument/2006/relationships/slide" Target="slides/slide64.xml"/><Relationship Id="rId94" Type="http://schemas.openxmlformats.org/officeDocument/2006/relationships/slide" Target="slides/slide65.xml"/><Relationship Id="rId95" Type="http://schemas.openxmlformats.org/officeDocument/2006/relationships/slide" Target="slides/slide66.xml"/><Relationship Id="rId96" Type="http://schemas.openxmlformats.org/officeDocument/2006/relationships/slide" Target="slides/slide67.xml"/><Relationship Id="rId97" Type="http://schemas.openxmlformats.org/officeDocument/2006/relationships/notesMaster" Target="notesMasters/notes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11.xml"/><Relationship Id="rId41" Type="http://schemas.openxmlformats.org/officeDocument/2006/relationships/slide" Target="slides/slide12.xml"/><Relationship Id="rId42" Type="http://schemas.openxmlformats.org/officeDocument/2006/relationships/slide" Target="slides/slide13.xml"/><Relationship Id="rId43" Type="http://schemas.openxmlformats.org/officeDocument/2006/relationships/slide" Target="slides/slide14.xml"/><Relationship Id="rId44" Type="http://schemas.openxmlformats.org/officeDocument/2006/relationships/slide" Target="slides/slide15.xml"/><Relationship Id="rId45" Type="http://schemas.openxmlformats.org/officeDocument/2006/relationships/slide" Target="slides/slide16.xml"/><Relationship Id="rId46" Type="http://schemas.openxmlformats.org/officeDocument/2006/relationships/slide" Target="slides/slide17.xml"/><Relationship Id="rId47" Type="http://schemas.openxmlformats.org/officeDocument/2006/relationships/slide" Target="slides/slide18.xml"/><Relationship Id="rId48" Type="http://schemas.openxmlformats.org/officeDocument/2006/relationships/slide" Target="slides/slide19.xml"/><Relationship Id="rId49" Type="http://schemas.openxmlformats.org/officeDocument/2006/relationships/slide" Target="slides/slide20.xml"/><Relationship Id="rId60" Type="http://schemas.openxmlformats.org/officeDocument/2006/relationships/slide" Target="slides/slide31.xml"/><Relationship Id="rId61" Type="http://schemas.openxmlformats.org/officeDocument/2006/relationships/slide" Target="slides/slide32.xml"/><Relationship Id="rId62" Type="http://schemas.openxmlformats.org/officeDocument/2006/relationships/slide" Target="slides/slide33.xml"/><Relationship Id="rId63" Type="http://schemas.openxmlformats.org/officeDocument/2006/relationships/slide" Target="slides/slide34.xml"/><Relationship Id="rId64" Type="http://schemas.openxmlformats.org/officeDocument/2006/relationships/slide" Target="slides/slide35.xml"/><Relationship Id="rId65" Type="http://schemas.openxmlformats.org/officeDocument/2006/relationships/slide" Target="slides/slide36.xml"/><Relationship Id="rId66" Type="http://schemas.openxmlformats.org/officeDocument/2006/relationships/slide" Target="slides/slide37.xml"/><Relationship Id="rId67" Type="http://schemas.openxmlformats.org/officeDocument/2006/relationships/slide" Target="slides/slide38.xml"/><Relationship Id="rId68" Type="http://schemas.openxmlformats.org/officeDocument/2006/relationships/slide" Target="slides/slide39.xml"/><Relationship Id="rId69" Type="http://schemas.openxmlformats.org/officeDocument/2006/relationships/slide" Target="slides/slide40.xml"/><Relationship Id="rId100" Type="http://schemas.openxmlformats.org/officeDocument/2006/relationships/viewProps" Target="viewProps.xml"/><Relationship Id="rId80" Type="http://schemas.openxmlformats.org/officeDocument/2006/relationships/slide" Target="slides/slide51.xml"/><Relationship Id="rId81" Type="http://schemas.openxmlformats.org/officeDocument/2006/relationships/slide" Target="slides/slide52.xml"/><Relationship Id="rId82" Type="http://schemas.openxmlformats.org/officeDocument/2006/relationships/slide" Target="slides/slide53.xml"/><Relationship Id="rId83" Type="http://schemas.openxmlformats.org/officeDocument/2006/relationships/slide" Target="slides/slide54.xml"/><Relationship Id="rId84" Type="http://schemas.openxmlformats.org/officeDocument/2006/relationships/slide" Target="slides/slide55.xml"/><Relationship Id="rId85" Type="http://schemas.openxmlformats.org/officeDocument/2006/relationships/slide" Target="slides/slide56.xml"/><Relationship Id="rId86" Type="http://schemas.openxmlformats.org/officeDocument/2006/relationships/slide" Target="slides/slide57.xml"/><Relationship Id="rId87" Type="http://schemas.openxmlformats.org/officeDocument/2006/relationships/slide" Target="slides/slide58.xml"/><Relationship Id="rId88" Type="http://schemas.openxmlformats.org/officeDocument/2006/relationships/slide" Target="slides/slide59.xml"/><Relationship Id="rId89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531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533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4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535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E0102A-026B-B843-9320-75FB8598CB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9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+mn-ea"/>
        <a:cs typeface="+mn-cs"/>
      </a:defRPr>
    </a:lvl1pPr>
    <a:lvl2pPr marL="45710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21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32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42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553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6611B-F257-BA43-838E-11ED0423644B}" type="slidenum">
              <a:rPr lang="en-US"/>
              <a:pPr/>
              <a:t>1</a:t>
            </a:fld>
            <a:endParaRPr lang="en-US"/>
          </a:p>
        </p:txBody>
      </p:sp>
      <p:sp>
        <p:nvSpPr>
          <p:cNvPr id="2099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F56488-128B-134C-AEB5-7DA920C3C296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25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6B1DF-D731-634A-AD47-7007F15E147D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27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7BEB82-703F-7346-B80C-7F2BCD7B1D1B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28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BC6B7-AD11-E94B-9E31-B27E08954B35}" type="slidenum">
              <a:rPr lang="en-US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/>
              <a:t>29</a:t>
            </a:fld>
            <a:endParaRPr lang="en-US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  <p:sp>
        <p:nvSpPr>
          <p:cNvPr id="6256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25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6" tIns="45718" rIns="91436" bIns="45718"/>
          <a:lstStyle/>
          <a:p>
            <a:pPr eaLnBrk="1" hangingPunct="1"/>
            <a:endParaRPr lang="en-US">
              <a:latin typeface="Times New Roman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fld id="{8CC0FD3D-3BDD-2C43-923B-24014A226CE7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4131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fld id="{FB5F251E-48CA-3E41-B885-11A9B2EAB4FE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4336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fld id="{D059F26C-A2F8-9943-977A-1AACB8B41C9A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4541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6" tIns="45718" rIns="91436" bIns="45718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04D872-EFF9-BE48-AC32-4F0C498B0EDE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36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1B8BBE-1792-F54E-B421-71661C489BF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48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1B8BBE-1792-F54E-B421-71661C489BF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48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BFBE5-65A5-7049-94C9-7FD71C5BA30A}" type="slidenum">
              <a:rPr lang="en-US"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pPr/>
              <a:t>2</a:t>
            </a:fld>
            <a:endParaRPr lang="en-US">
              <a:latin typeface="Arial" pitchFamily="-109" charset="0"/>
              <a:ea typeface="Arial" pitchFamily="-109" charset="0"/>
              <a:cs typeface="Arial" pitchFamily="-109" charset="0"/>
              <a:sym typeface="Arial" pitchFamily="-109" charset="0"/>
            </a:endParaRPr>
          </a:p>
        </p:txBody>
      </p:sp>
      <p:sp>
        <p:nvSpPr>
          <p:cNvPr id="6184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18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1B8BBE-1792-F54E-B421-71661C489BF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48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1B8BBE-1792-F54E-B421-71661C489BF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48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1B8BBE-1792-F54E-B421-71661C489BF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48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B2DC94-BC78-1F4D-AC0B-AD33CCB5CFC8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45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8B8273-A1B0-8D49-A2D0-33970389ABB3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46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6" tIns="45718" rIns="91436" bIns="45718"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E8A4-9B1B-9D4D-A15F-3319F11AB038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47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E02E4C-4042-3848-B8BF-E365DAFF3877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48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A44F4-C08E-7841-B640-3AC2357B8D07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49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6" tIns="45718" rIns="91436" bIns="45718"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517EA-787F-484B-B2CD-4418328AEB78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50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6" tIns="45718" rIns="91436" bIns="45718"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414FD8-F53D-5E42-81AF-2FC9D30F6D27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51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2C055-3E76-EB45-9F67-7D69F2F4652B}" type="slidenum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3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78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8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0F5763-4D90-CD4D-8E9F-B6C05578B47E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52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1475F-2E78-5F47-8CDA-867716E92CF7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54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B473CE-953C-B44C-8808-8C57440A6A9A}" type="slidenum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55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7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27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1B8BBE-1792-F54E-B421-71661C489BF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482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1B8BBE-1792-F54E-B421-71661C489BF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48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2C055-3E76-EB45-9F67-7D69F2F4652B}" type="slidenum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4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78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8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1B8BBE-1792-F54E-B421-71661C489B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48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57E8C0-D3A6-2C4A-A007-43700FDD9F66}" type="slidenum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18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08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08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22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FF9C2-CA78-D745-A270-6A09F3735B40}" type="slidenum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23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3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solidFill>
            <a:srgbClr val="FFFFFF"/>
          </a:solidFill>
          <a:ln/>
        </p:spPr>
      </p:sp>
      <p:sp>
        <p:nvSpPr>
          <p:cNvPr id="623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17" tIns="45708" rIns="91417" bIns="45708"/>
          <a:lstStyle/>
          <a:p>
            <a:pPr eaLnBrk="1" hangingPunct="1"/>
            <a:endParaRPr lang="en-US" dirty="0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6C059-7325-B74D-824B-B04BF9881D1F}" type="slidenum">
              <a:rPr lang="en-US">
                <a:latin typeface="Arial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24</a:t>
            </a:fld>
            <a:endParaRPr lang="en-US">
              <a:latin typeface="Arial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solidFill>
            <a:srgbClr val="FFFFFF"/>
          </a:solidFill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361" tIns="45181" rIns="90361" bIns="45181"/>
          <a:lstStyle/>
          <a:p>
            <a:pPr eaLnBrk="1" hangingPunct="1"/>
            <a:endParaRPr lang="en-US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jpe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jpe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e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e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jpe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jpe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.jpe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.jpe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.jpeg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.jpe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1.jpeg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1.jpeg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.jpe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.jpeg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1.jpeg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1.jpeg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2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2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98023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98024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98025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51716-1AE2-4C42-A83B-634672330AF6}" type="datetime1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11/16/16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" y="5638801"/>
            <a:ext cx="8077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24044A1-247C-434E-9105-3566C636892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6"/>
            <a:ext cx="5410200" cy="36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9" tIns="45680" rIns="91359" bIns="45680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16"/>
            <a:ext cx="457200" cy="276967"/>
          </a:xfrm>
          <a:prstGeom prst="rect">
            <a:avLst/>
          </a:prstGeom>
        </p:spPr>
        <p:txBody>
          <a:bodyPr wrap="square" lIns="91359" tIns="45680" rIns="91359" bIns="45680">
            <a:spAutoFit/>
          </a:bodyPr>
          <a:lstStyle/>
          <a:p>
            <a:pPr defTabSz="913603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3603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6"/>
            <a:ext cx="5410200" cy="36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9" tIns="45680" rIns="91359" bIns="45680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18"/>
            <a:ext cx="4572000" cy="276967"/>
          </a:xfrm>
          <a:prstGeom prst="rect">
            <a:avLst/>
          </a:prstGeom>
        </p:spPr>
        <p:txBody>
          <a:bodyPr lIns="91359" tIns="45680" rIns="91359" bIns="45680">
            <a:spAutoFit/>
          </a:bodyPr>
          <a:lstStyle/>
          <a:p>
            <a:pPr algn="ctr" defTabSz="913603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16"/>
            <a:ext cx="457200" cy="276967"/>
          </a:xfrm>
          <a:prstGeom prst="rect">
            <a:avLst/>
          </a:prstGeom>
        </p:spPr>
        <p:txBody>
          <a:bodyPr wrap="square" lIns="91359" tIns="45680" rIns="91359" bIns="45680">
            <a:spAutoFit/>
          </a:bodyPr>
          <a:lstStyle/>
          <a:p>
            <a:pPr defTabSz="913603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3603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6"/>
            <a:ext cx="5410200" cy="36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9" tIns="45680" rIns="91359" bIns="45680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04" indent="0" algn="ctr">
              <a:buNone/>
              <a:defRPr/>
            </a:lvl2pPr>
            <a:lvl3pPr marL="913413" indent="0" algn="ctr">
              <a:buNone/>
              <a:defRPr/>
            </a:lvl3pPr>
            <a:lvl4pPr marL="1370126" indent="0" algn="ctr">
              <a:buNone/>
              <a:defRPr/>
            </a:lvl4pPr>
            <a:lvl5pPr marL="1826832" indent="0" algn="ctr">
              <a:buNone/>
              <a:defRPr/>
            </a:lvl5pPr>
            <a:lvl6pPr marL="2283537" indent="0" algn="ctr">
              <a:buNone/>
              <a:defRPr/>
            </a:lvl6pPr>
            <a:lvl7pPr marL="2740246" indent="0" algn="ctr">
              <a:buNone/>
              <a:defRPr/>
            </a:lvl7pPr>
            <a:lvl8pPr marL="3196956" indent="0" algn="ctr">
              <a:buNone/>
              <a:defRPr/>
            </a:lvl8pPr>
            <a:lvl9pPr marL="36536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04" indent="0">
              <a:buNone/>
              <a:defRPr sz="1800"/>
            </a:lvl2pPr>
            <a:lvl3pPr marL="913413" indent="0">
              <a:buNone/>
              <a:defRPr sz="1600"/>
            </a:lvl3pPr>
            <a:lvl4pPr marL="1370126" indent="0">
              <a:buNone/>
              <a:defRPr sz="1400"/>
            </a:lvl4pPr>
            <a:lvl5pPr marL="1826832" indent="0">
              <a:buNone/>
              <a:defRPr sz="1400"/>
            </a:lvl5pPr>
            <a:lvl6pPr marL="2283537" indent="0">
              <a:buNone/>
              <a:defRPr sz="1400"/>
            </a:lvl6pPr>
            <a:lvl7pPr marL="2740246" indent="0">
              <a:buNone/>
              <a:defRPr sz="1400"/>
            </a:lvl7pPr>
            <a:lvl8pPr marL="3196956" indent="0">
              <a:buNone/>
              <a:defRPr sz="1400"/>
            </a:lvl8pPr>
            <a:lvl9pPr marL="36536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2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4" indent="0">
              <a:buNone/>
              <a:defRPr sz="2000" b="1"/>
            </a:lvl2pPr>
            <a:lvl3pPr marL="913413" indent="0">
              <a:buNone/>
              <a:defRPr sz="1800" b="1"/>
            </a:lvl3pPr>
            <a:lvl4pPr marL="1370126" indent="0">
              <a:buNone/>
              <a:defRPr sz="1600" b="1"/>
            </a:lvl4pPr>
            <a:lvl5pPr marL="1826832" indent="0">
              <a:buNone/>
              <a:defRPr sz="1600" b="1"/>
            </a:lvl5pPr>
            <a:lvl6pPr marL="2283537" indent="0">
              <a:buNone/>
              <a:defRPr sz="1600" b="1"/>
            </a:lvl6pPr>
            <a:lvl7pPr marL="2740246" indent="0">
              <a:buNone/>
              <a:defRPr sz="1600" b="1"/>
            </a:lvl7pPr>
            <a:lvl8pPr marL="3196956" indent="0">
              <a:buNone/>
              <a:defRPr sz="1600" b="1"/>
            </a:lvl8pPr>
            <a:lvl9pPr marL="36536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2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4" indent="0">
              <a:buNone/>
              <a:defRPr sz="2000" b="1"/>
            </a:lvl2pPr>
            <a:lvl3pPr marL="913413" indent="0">
              <a:buNone/>
              <a:defRPr sz="1800" b="1"/>
            </a:lvl3pPr>
            <a:lvl4pPr marL="1370126" indent="0">
              <a:buNone/>
              <a:defRPr sz="1600" b="1"/>
            </a:lvl4pPr>
            <a:lvl5pPr marL="1826832" indent="0">
              <a:buNone/>
              <a:defRPr sz="1600" b="1"/>
            </a:lvl5pPr>
            <a:lvl6pPr marL="2283537" indent="0">
              <a:buNone/>
              <a:defRPr sz="1600" b="1"/>
            </a:lvl6pPr>
            <a:lvl7pPr marL="2740246" indent="0">
              <a:buNone/>
              <a:defRPr sz="1600" b="1"/>
            </a:lvl7pPr>
            <a:lvl8pPr marL="3196956" indent="0">
              <a:buNone/>
              <a:defRPr sz="1600" b="1"/>
            </a:lvl8pPr>
            <a:lvl9pPr marL="36536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3" indent="0">
              <a:buNone/>
              <a:defRPr sz="1000"/>
            </a:lvl3pPr>
            <a:lvl4pPr marL="1370126" indent="0">
              <a:buNone/>
              <a:defRPr sz="900"/>
            </a:lvl4pPr>
            <a:lvl5pPr marL="1826832" indent="0">
              <a:buNone/>
              <a:defRPr sz="900"/>
            </a:lvl5pPr>
            <a:lvl6pPr marL="2283537" indent="0">
              <a:buNone/>
              <a:defRPr sz="900"/>
            </a:lvl6pPr>
            <a:lvl7pPr marL="2740246" indent="0">
              <a:buNone/>
              <a:defRPr sz="900"/>
            </a:lvl7pPr>
            <a:lvl8pPr marL="3196956" indent="0">
              <a:buNone/>
              <a:defRPr sz="900"/>
            </a:lvl8pPr>
            <a:lvl9pPr marL="36536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04" indent="0">
              <a:buNone/>
              <a:defRPr sz="2800"/>
            </a:lvl2pPr>
            <a:lvl3pPr marL="913413" indent="0">
              <a:buNone/>
              <a:defRPr sz="2400"/>
            </a:lvl3pPr>
            <a:lvl4pPr marL="1370126" indent="0">
              <a:buNone/>
              <a:defRPr sz="2000"/>
            </a:lvl4pPr>
            <a:lvl5pPr marL="1826832" indent="0">
              <a:buNone/>
              <a:defRPr sz="2000"/>
            </a:lvl5pPr>
            <a:lvl6pPr marL="2283537" indent="0">
              <a:buNone/>
              <a:defRPr sz="2000"/>
            </a:lvl6pPr>
            <a:lvl7pPr marL="2740246" indent="0">
              <a:buNone/>
              <a:defRPr sz="2000"/>
            </a:lvl7pPr>
            <a:lvl8pPr marL="3196956" indent="0">
              <a:buNone/>
              <a:defRPr sz="2000"/>
            </a:lvl8pPr>
            <a:lvl9pPr marL="365366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3" indent="0">
              <a:buNone/>
              <a:defRPr sz="1000"/>
            </a:lvl3pPr>
            <a:lvl4pPr marL="1370126" indent="0">
              <a:buNone/>
              <a:defRPr sz="900"/>
            </a:lvl4pPr>
            <a:lvl5pPr marL="1826832" indent="0">
              <a:buNone/>
              <a:defRPr sz="900"/>
            </a:lvl5pPr>
            <a:lvl6pPr marL="2283537" indent="0">
              <a:buNone/>
              <a:defRPr sz="900"/>
            </a:lvl6pPr>
            <a:lvl7pPr marL="2740246" indent="0">
              <a:buNone/>
              <a:defRPr sz="900"/>
            </a:lvl7pPr>
            <a:lvl8pPr marL="3196956" indent="0">
              <a:buNone/>
              <a:defRPr sz="900"/>
            </a:lvl8pPr>
            <a:lvl9pPr marL="36536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2"/>
            <a:ext cx="4572000" cy="276999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1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91392" tIns="45697" rIns="91392" bIns="45697"/>
          <a:lstStyle/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lIns="91392" tIns="45697" rIns="91392" bIns="45697"/>
          <a:lstStyle/>
          <a:p>
            <a:pPr algn="ctr">
              <a:defRPr/>
            </a:pPr>
            <a:fld id="{7F725524-FF8A-4F8D-A3FA-FB9882939A6D}" type="slidenum"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</p:spPr>
        <p:txBody>
          <a:bodyPr lIns="91392" tIns="45697" rIns="91392" bIns="45697"/>
          <a:lstStyle/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 dirty="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B2B2B2">
                    <a:lumMod val="50000"/>
                  </a:srgbClr>
                </a:solidFill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 dirty="0">
              <a:solidFill>
                <a:srgbClr val="B2B2B2">
                  <a:lumMod val="50000"/>
                </a:srgbClr>
              </a:solidFill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fld id="{59E38F29-EFE3-49D8-AE1A-7D0E90250DC9}" type="slidenum">
              <a:rPr lang="en-US" sz="2800" smtClean="0">
                <a:solidFill>
                  <a:srgbClr val="B2B2B2">
                    <a:lumMod val="50000"/>
                  </a:srgbClr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30" indent="0">
              <a:buNone/>
              <a:defRPr sz="1600"/>
            </a:lvl3pPr>
            <a:lvl4pPr marL="1370900" indent="0">
              <a:buNone/>
              <a:defRPr sz="1400"/>
            </a:lvl4pPr>
            <a:lvl5pPr marL="1827865" indent="0">
              <a:buNone/>
              <a:defRPr sz="1400"/>
            </a:lvl5pPr>
            <a:lvl6pPr marL="2284830" indent="0">
              <a:buNone/>
              <a:defRPr sz="1400"/>
            </a:lvl6pPr>
            <a:lvl7pPr marL="2741799" indent="0">
              <a:buNone/>
              <a:defRPr sz="1400"/>
            </a:lvl7pPr>
            <a:lvl8pPr marL="3198760" indent="0">
              <a:buNone/>
              <a:defRPr sz="1400"/>
            </a:lvl8pPr>
            <a:lvl9pPr marL="365573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fld id="{7FA3FE0A-F47E-4CEC-8619-710C5B15ABE0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fld id="{92C46BCD-AB3D-4B4E-B4C6-23ACE781FB93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2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2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fld id="{9B1FD17F-6495-42B8-99B0-1C012B1AFD86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fld id="{C849AA55-0004-46C6-81FF-F4301D1343AC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fld id="{94F24717-32BD-49D1-9848-4166A71804A0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fld id="{AF1B48B9-165D-47BD-B3E9-58B898C2421F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30" indent="0">
              <a:buNone/>
              <a:defRPr sz="2400"/>
            </a:lvl3pPr>
            <a:lvl4pPr marL="1370900" indent="0">
              <a:buNone/>
              <a:defRPr sz="2000"/>
            </a:lvl4pPr>
            <a:lvl5pPr marL="1827865" indent="0">
              <a:buNone/>
              <a:defRPr sz="2000"/>
            </a:lvl5pPr>
            <a:lvl6pPr marL="2284830" indent="0">
              <a:buNone/>
              <a:defRPr sz="2000"/>
            </a:lvl6pPr>
            <a:lvl7pPr marL="2741799" indent="0">
              <a:buNone/>
              <a:defRPr sz="2000"/>
            </a:lvl7pPr>
            <a:lvl8pPr marL="3198760" indent="0">
              <a:buNone/>
              <a:defRPr sz="2000"/>
            </a:lvl8pPr>
            <a:lvl9pPr marL="365573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fld id="{27161843-ABC8-499C-B2CC-A0337C2F9016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fld id="{84BC0993-1BC9-4F03-BDAF-D45AD9A6E8D3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fld id="{8D10361E-AE0F-4C08-BC62-8AB040ECFCA0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B2B2B2">
                    <a:lumMod val="50000"/>
                  </a:srgbClr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fld id="{DCAF5553-5B17-4D50-B669-74DCC1B0355E}" type="slidenum">
              <a:rPr lang="en-US" sz="2800" smtClean="0">
                <a:solidFill>
                  <a:srgbClr val="B2B2B2">
                    <a:lumMod val="50000"/>
                  </a:srgbClr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fld id="{9A42EBCB-2795-48A4-A4E0-5FB6F28864BF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 lIns="91392" tIns="45697" rIns="91392" bIns="45697"/>
          <a:lstStyle>
            <a:lvl1pPr>
              <a:defRPr/>
            </a:lvl1pPr>
          </a:lstStyle>
          <a:p>
            <a:pPr algn="ctr">
              <a:defRPr/>
            </a:pPr>
            <a:fld id="{859CE0CC-E7AF-4EFC-B257-13EC08CFD44F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7F725524-FF8A-4F8D-A3FA-FB9882939A6D}" type="slidenum"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 dirty="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B2B2B2">
                    <a:lumMod val="50000"/>
                  </a:srgbClr>
                </a:solidFill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 dirty="0">
              <a:solidFill>
                <a:srgbClr val="B2B2B2">
                  <a:lumMod val="50000"/>
                </a:srgbClr>
              </a:solidFill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fld id="{59E38F29-EFE3-49D8-AE1A-7D0E90250DC9}" type="slidenum">
              <a:rPr lang="en-US" sz="2800" smtClean="0">
                <a:solidFill>
                  <a:srgbClr val="B2B2B2">
                    <a:lumMod val="50000"/>
                  </a:srgbClr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7FA3FE0A-F47E-4CEC-8619-710C5B15ABE0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92C46BCD-AB3D-4B4E-B4C6-23ACE781FB93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9B1FD17F-6495-42B8-99B0-1C012B1AFD86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C849AA55-0004-46C6-81FF-F4301D1343AC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94F24717-32BD-49D1-9848-4166A71804A0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AF1B48B9-165D-47BD-B3E9-58B898C2421F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27161843-ABC8-499C-B2CC-A0337C2F9016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84BC0993-1BC9-4F03-BDAF-D45AD9A6E8D3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8D10361E-AE0F-4C08-BC62-8AB040ECFCA0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B2B2B2">
                    <a:lumMod val="50000"/>
                  </a:srgbClr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fld id="{DCAF5553-5B17-4D50-B669-74DCC1B0355E}" type="slidenum">
              <a:rPr lang="en-US" sz="2800" smtClean="0">
                <a:solidFill>
                  <a:srgbClr val="B2B2B2">
                    <a:lumMod val="50000"/>
                  </a:srgbClr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9A42EBCB-2795-48A4-A4E0-5FB6F28864BF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859CE0CC-E7AF-4EFC-B257-13EC08CFD44F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  <a:cs typeface="Arial" pitchFamily="27" charset="0"/>
                <a:sym typeface="Arial" pitchFamily="27" charset="0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5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438400" y="632013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          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5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51716-1AE2-4C42-A83B-634672330AF6}" type="datetime1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11/16/16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" y="5638801"/>
            <a:ext cx="8077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24044A1-247C-434E-9105-3566C636892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6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4290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943600" y="64008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5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438400" y="632013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          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5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51716-1AE2-4C42-A83B-634672330AF6}" type="datetime1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11/16/16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" y="5638801"/>
            <a:ext cx="8077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24044A1-247C-434E-9105-3566C636892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6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4290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943600" y="64008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5875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13" y="568325"/>
            <a:ext cx="1951037" cy="565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568325"/>
            <a:ext cx="5702300" cy="565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13" y="568325"/>
            <a:ext cx="7805737" cy="11445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1513" y="1906588"/>
            <a:ext cx="3825875" cy="4319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1906588"/>
            <a:ext cx="3827462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9788" y="4141788"/>
            <a:ext cx="3827462" cy="2084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5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DE372D3-6083-6F4F-913F-AED910BBAE2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29B7216-8E24-7546-98FA-1BE86EE718D3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673548B-76D9-9746-AC81-13AB88DD188B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D0BE591-61A2-D445-934B-6611B7558FF9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AFD551C1-5FFF-BA45-B7E3-BC3ADC4CF9B1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F5476CE7-A0C3-104F-AFD2-944E46942D7C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CCFA664-CBDA-1E4F-826E-2710014856A9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BF941B9-8108-8B45-8128-C97E5FD7B009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2318D0B-3DD4-0F4A-A4EF-A6ECDDFDE62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49599B0-AEE8-AA49-A76F-4C24B933F78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E7BC3502-927F-4C4F-B080-3EEA586354AB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4EB3BC4-8107-594E-8FEF-C6C8EAA44A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A76BFC73-8544-074C-9FA5-BFCBCC3A5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0A4FFB49-8043-B34F-96F4-D572239161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BC0CE968-C37E-BF45-92BC-59254161C5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0E64F015-E5D4-8C4F-9E11-1D38F1C540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ECF26A4C-E821-7048-967C-C11C7644EB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9FD60E58-B686-0D4F-B626-92382DF21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3665705C-8B53-1544-80E7-5F0D4C0037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4701CCC7-300B-D94C-960F-564CC27C12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5729550C-3857-ED4D-9F2B-F34F2D9150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2E91CBE0-BB96-1848-BD92-5E5386ED73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6A184449-DF73-4B4A-9B33-084C6B612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A76BFC73-8544-074C-9FA5-BFCBCC3A5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0A4FFB49-8043-B34F-96F4-D572239161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BC0CE968-C37E-BF45-92BC-59254161C5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0E64F015-E5D4-8C4F-9E11-1D38F1C540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ECF26A4C-E821-7048-967C-C11C7644EB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9FD60E58-B686-0D4F-B626-92382DF21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3665705C-8B53-1544-80E7-5F0D4C0037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4701CCC7-300B-D94C-960F-564CC27C12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5729550C-3857-ED4D-9F2B-F34F2D9150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2E91CBE0-BB96-1848-BD92-5E5386ED73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6A184449-DF73-4B4A-9B33-084C6B612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DE372D3-6083-6F4F-913F-AED910BBAE2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29B7216-8E24-7546-98FA-1BE86EE718D3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673548B-76D9-9746-AC81-13AB88DD188B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D0BE591-61A2-D445-934B-6611B7558FF9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AFD551C1-5FFF-BA45-B7E3-BC3ADC4CF9B1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F5476CE7-A0C3-104F-AFD2-944E46942D7C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CCFA664-CBDA-1E4F-826E-2710014856A9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BF941B9-8108-8B45-8128-C97E5FD7B009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2318D0B-3DD4-0F4A-A4EF-A6ECDDFDE62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49599B0-AEE8-AA49-A76F-4C24B933F78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E7BC3502-927F-4C4F-B080-3EEA586354AB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4EB3BC4-8107-594E-8FEF-C6C8EAA44A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A76BFC73-8544-074C-9FA5-BFCBCC3A5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0A4FFB49-8043-B34F-96F4-D572239161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BC0CE968-C37E-BF45-92BC-59254161C5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0E64F015-E5D4-8C4F-9E11-1D38F1C540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ECF26A4C-E821-7048-967C-C11C7644EB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9FD60E58-B686-0D4F-B626-92382DF21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3665705C-8B53-1544-80E7-5F0D4C0037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4701CCC7-300B-D94C-960F-564CC27C12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5729550C-3857-ED4D-9F2B-F34F2D9150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2E91CBE0-BB96-1848-BD92-5E5386ED73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6A184449-DF73-4B4A-9B33-084C6B612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                               &lt;#&gt;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2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966C5-9C0A-C54E-88CC-7EF6B51DB4D1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BD876-0680-E742-A8F9-C52AFDB41C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F8860-1555-BB49-8D3A-E66F34787932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007D4-5E37-E941-9E3C-3E1F4B2607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74F9C-F669-A74C-A5D8-9D36951F32B8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F0282-2D84-6440-9A7A-D71C46C15B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AFBC9-189B-1A4E-9499-64F14DA28A49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0A046-7938-DC4B-BF86-6E31211EB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20362-6A79-2D49-83FE-49DC5BE3656A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F9480-50EB-FA4B-91C6-545687B67E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0C0A5-28CA-3347-A9D5-81237A76FD31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9AA0C-A470-CB41-A684-C2CCECFC4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11839-8ECD-3540-AED0-0BD7D5719578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370EA-897D-3B49-B00F-AE239BD877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B943A-3E6A-7A41-B716-88D686B3B6BD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5723D-EE3E-6941-A983-99DC480188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15BE3-994A-AA42-ACC8-24CEE0253F1A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D7688-3123-3C4A-8EE8-8F5DA5D578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12B4E-C3BD-CA41-8ED4-5ECAEAC166C3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032D-B74B-1243-AD21-60C7452296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46F3C-284D-D347-A788-072F55E0EF04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55FD2-778B-8946-8705-5B3B394136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2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966C5-9C0A-C54E-88CC-7EF6B51DB4D1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BD876-0680-E742-A8F9-C52AFDB41C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F8860-1555-BB49-8D3A-E66F34787932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007D4-5E37-E941-9E3C-3E1F4B2607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74F9C-F669-A74C-A5D8-9D36951F32B8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F0282-2D84-6440-9A7A-D71C46C15B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AFBC9-189B-1A4E-9499-64F14DA28A49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0A046-7938-DC4B-BF86-6E31211EB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20362-6A79-2D49-83FE-49DC5BE3656A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F9480-50EB-FA4B-91C6-545687B67E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0C0A5-28CA-3347-A9D5-81237A76FD31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9AA0C-A470-CB41-A684-C2CCECFC4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11839-8ECD-3540-AED0-0BD7D5719578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370EA-897D-3B49-B00F-AE239BD877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B943A-3E6A-7A41-B716-88D686B3B6BD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5723D-EE3E-6941-A983-99DC480188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15BE3-994A-AA42-ACC8-24CEE0253F1A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D7688-3123-3C4A-8EE8-8F5DA5D578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12B4E-C3BD-CA41-8ED4-5ECAEAC166C3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032D-B74B-1243-AD21-60C7452296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46F3C-284D-D347-A788-072F55E0EF04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55FD2-778B-8946-8705-5B3B394136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  <a:sym typeface="Arial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                               &lt;#&gt;</a:t>
            </a:r>
          </a:p>
        </p:txBody>
      </p:sp>
    </p:spTree>
    <p:extLst>
      <p:ext uri="{BB962C8B-B14F-4D97-AF65-F5344CB8AC3E}">
        <p14:creationId xmlns:p14="http://schemas.microsoft.com/office/powerpoint/2010/main" val="2606799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6411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2437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94786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6281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5135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6231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7679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8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1063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7053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2171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79689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3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2"/>
            <a:ext cx="4572000" cy="276999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438400" y="63201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          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51716-1AE2-4C42-A83B-634672330AF6}" type="datetime1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11/16/16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" y="5638800"/>
            <a:ext cx="8077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24044A1-247C-434E-9105-3566C636892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4290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943600" y="64008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5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438400" y="632013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t>                    </a:t>
            </a:r>
            <a:endParaRPr lang="en-US" sz="1200" b="1" dirty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5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  <a:ea typeface="Arial" pitchFamily="27" charset="0"/>
                <a:cs typeface="Arial" pitchFamily="27" charset="0"/>
                <a:sym typeface="Arial" pitchFamily="27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49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4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78.xml"/><Relationship Id="rId15" Type="http://schemas.openxmlformats.org/officeDocument/2006/relationships/theme" Target="../theme/theme12.xml"/><Relationship Id="rId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2.xml"/><Relationship Id="rId15" Type="http://schemas.openxmlformats.org/officeDocument/2006/relationships/theme" Target="../theme/theme13.xml"/><Relationship Id="rId1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8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07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2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4.xml"/><Relationship Id="rId18" Type="http://schemas.openxmlformats.org/officeDocument/2006/relationships/theme" Target="../theme/theme15.xml"/><Relationship Id="rId1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4.xml"/><Relationship Id="rId8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1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39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1.xml"/><Relationship Id="rId8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4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54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6.xml"/><Relationship Id="rId8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9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68.xml"/><Relationship Id="rId15" Type="http://schemas.openxmlformats.org/officeDocument/2006/relationships/slideLayout" Target="../slideLayouts/slideLayout269.xml"/><Relationship Id="rId16" Type="http://schemas.openxmlformats.org/officeDocument/2006/relationships/slideLayout" Target="../slideLayouts/slideLayout270.xml"/><Relationship Id="rId17" Type="http://schemas.openxmlformats.org/officeDocument/2006/relationships/slideLayout" Target="../slideLayouts/slideLayout271.xml"/><Relationship Id="rId18" Type="http://schemas.openxmlformats.org/officeDocument/2006/relationships/theme" Target="../theme/theme18.xml"/><Relationship Id="rId1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1.xml"/><Relationship Id="rId8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4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3.xml"/><Relationship Id="rId13" Type="http://schemas.openxmlformats.org/officeDocument/2006/relationships/theme" Target="../theme/theme19.xml"/><Relationship Id="rId1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78.xml"/><Relationship Id="rId8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5.xml"/><Relationship Id="rId13" Type="http://schemas.openxmlformats.org/officeDocument/2006/relationships/slideLayout" Target="../slideLayouts/slideLayout296.xml"/><Relationship Id="rId14" Type="http://schemas.openxmlformats.org/officeDocument/2006/relationships/slideLayout" Target="../slideLayouts/slideLayout297.xml"/><Relationship Id="rId15" Type="http://schemas.openxmlformats.org/officeDocument/2006/relationships/theme" Target="../theme/theme20.xml"/><Relationship Id="rId1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0.xml"/><Relationship Id="rId8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3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slideLayout" Target="../slideLayouts/slideLayout309.xml"/><Relationship Id="rId13" Type="http://schemas.openxmlformats.org/officeDocument/2006/relationships/theme" Target="../theme/theme21.xml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0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6.xml"/><Relationship Id="rId8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19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1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27.xml"/><Relationship Id="rId8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0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3.xml"/><Relationship Id="rId13" Type="http://schemas.openxmlformats.org/officeDocument/2006/relationships/theme" Target="../theme/theme24.xml"/><Relationship Id="rId1" Type="http://schemas.openxmlformats.org/officeDocument/2006/relationships/slideLayout" Target="../slideLayouts/slideLayout332.xml"/><Relationship Id="rId2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38.xml"/><Relationship Id="rId8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1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4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344.xml"/><Relationship Id="rId2" Type="http://schemas.openxmlformats.org/officeDocument/2006/relationships/slideLayout" Target="../slideLayouts/slideLayout345.xml"/><Relationship Id="rId3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0.xml"/><Relationship Id="rId8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3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5.xml"/><Relationship Id="rId12" Type="http://schemas.openxmlformats.org/officeDocument/2006/relationships/slideLayout" Target="../slideLayouts/slideLayout366.xml"/><Relationship Id="rId13" Type="http://schemas.openxmlformats.org/officeDocument/2006/relationships/slideLayout" Target="../slideLayouts/slideLayout367.xml"/><Relationship Id="rId14" Type="http://schemas.openxmlformats.org/officeDocument/2006/relationships/slideLayout" Target="../slideLayouts/slideLayout368.xml"/><Relationship Id="rId15" Type="http://schemas.openxmlformats.org/officeDocument/2006/relationships/theme" Target="../theme/theme26.xml"/><Relationship Id="rId1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1.xml"/><Relationship Id="rId8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4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9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369.xml"/><Relationship Id="rId2" Type="http://schemas.openxmlformats.org/officeDocument/2006/relationships/slideLayout" Target="../slideLayouts/slideLayout370.xml"/><Relationship Id="rId3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372.xml"/><Relationship Id="rId5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5.xml"/><Relationship Id="rId8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78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0.xml"/><Relationship Id="rId12" Type="http://schemas.openxmlformats.org/officeDocument/2006/relationships/theme" Target="../theme/theme28.xml"/><Relationship Id="rId1" Type="http://schemas.openxmlformats.org/officeDocument/2006/relationships/slideLayout" Target="../slideLayouts/slideLayout380.xml"/><Relationship Id="rId2" Type="http://schemas.openxmlformats.org/officeDocument/2006/relationships/slideLayout" Target="../slideLayouts/slideLayout381.xml"/><Relationship Id="rId3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5.xml"/><Relationship Id="rId7" Type="http://schemas.openxmlformats.org/officeDocument/2006/relationships/slideLayout" Target="../slideLayouts/slideLayout386.xml"/><Relationship Id="rId8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89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1.xml"/><Relationship Id="rId12" Type="http://schemas.openxmlformats.org/officeDocument/2006/relationships/slideLayout" Target="../slideLayouts/slideLayout402.xml"/><Relationship Id="rId13" Type="http://schemas.openxmlformats.org/officeDocument/2006/relationships/slideLayout" Target="../slideLayouts/slideLayout403.xml"/><Relationship Id="rId14" Type="http://schemas.openxmlformats.org/officeDocument/2006/relationships/slideLayout" Target="../slideLayouts/slideLayout404.xml"/><Relationship Id="rId15" Type="http://schemas.openxmlformats.org/officeDocument/2006/relationships/theme" Target="../theme/theme29.xml"/><Relationship Id="rId1" Type="http://schemas.openxmlformats.org/officeDocument/2006/relationships/slideLayout" Target="../slideLayouts/slideLayout391.xml"/><Relationship Id="rId2" Type="http://schemas.openxmlformats.org/officeDocument/2006/relationships/slideLayout" Target="../slideLayouts/slideLayout392.xml"/><Relationship Id="rId3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397.xml"/><Relationship Id="rId8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399.xml"/><Relationship Id="rId10" Type="http://schemas.openxmlformats.org/officeDocument/2006/relationships/slideLayout" Target="../slideLayouts/slideLayout40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theme" Target="../theme/theme3.xml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5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3.xml"/><Relationship Id="rId18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8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04.xml"/><Relationship Id="rId17" Type="http://schemas.openxmlformats.org/officeDocument/2006/relationships/theme" Target="../theme/theme7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1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34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7" r:id="rId1"/>
    <p:sldLayoutId id="2147485548" r:id="rId2"/>
    <p:sldLayoutId id="2147485549" r:id="rId3"/>
    <p:sldLayoutId id="2147485550" r:id="rId4"/>
    <p:sldLayoutId id="2147485551" r:id="rId5"/>
    <p:sldLayoutId id="2147485552" r:id="rId6"/>
    <p:sldLayoutId id="2147485553" r:id="rId7"/>
    <p:sldLayoutId id="2147485554" r:id="rId8"/>
    <p:sldLayoutId id="2147485555" r:id="rId9"/>
    <p:sldLayoutId id="2147485556" r:id="rId10"/>
    <p:sldLayoutId id="2147485557" r:id="rId11"/>
    <p:sldLayoutId id="2147485558" r:id="rId12"/>
    <p:sldLayoutId id="2147485559" r:id="rId13"/>
    <p:sldLayoutId id="2147485560" r:id="rId14"/>
    <p:sldLayoutId id="2147485561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3" r:id="rId1"/>
    <p:sldLayoutId id="2147485564" r:id="rId2"/>
    <p:sldLayoutId id="2147485565" r:id="rId3"/>
    <p:sldLayoutId id="2147485566" r:id="rId4"/>
    <p:sldLayoutId id="2147485567" r:id="rId5"/>
    <p:sldLayoutId id="2147485568" r:id="rId6"/>
    <p:sldLayoutId id="2147485569" r:id="rId7"/>
    <p:sldLayoutId id="2147485570" r:id="rId8"/>
    <p:sldLayoutId id="2147485571" r:id="rId9"/>
    <p:sldLayoutId id="2147485572" r:id="rId10"/>
    <p:sldLayoutId id="2147485573" r:id="rId11"/>
    <p:sldLayoutId id="2147485574" r:id="rId12"/>
    <p:sldLayoutId id="2147485575" r:id="rId13"/>
    <p:sldLayoutId id="2147485576" r:id="rId14"/>
    <p:sldLayoutId id="2147485577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392" tIns="45697" rIns="91392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579" r:id="rId1"/>
    <p:sldLayoutId id="2147485580" r:id="rId2"/>
    <p:sldLayoutId id="2147485581" r:id="rId3"/>
    <p:sldLayoutId id="2147485582" r:id="rId4"/>
    <p:sldLayoutId id="2147485583" r:id="rId5"/>
    <p:sldLayoutId id="2147485584" r:id="rId6"/>
    <p:sldLayoutId id="2147485585" r:id="rId7"/>
    <p:sldLayoutId id="2147485586" r:id="rId8"/>
    <p:sldLayoutId id="2147485587" r:id="rId9"/>
    <p:sldLayoutId id="2147485588" r:id="rId10"/>
    <p:sldLayoutId id="2147485589" r:id="rId11"/>
    <p:sldLayoutId id="2147485590" r:id="rId12"/>
    <p:sldLayoutId id="2147485591" r:id="rId13"/>
    <p:sldLayoutId id="2147485592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5pPr>
      <a:lvl6pPr marL="4569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6pPr>
      <a:lvl7pPr marL="9139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7pPr>
      <a:lvl8pPr marL="13709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8pPr>
      <a:lvl9pPr marL="18278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9pPr>
    </p:titleStyle>
    <p:bodyStyle>
      <a:lvl1pPr marL="342727" indent="-342727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570" indent="-285603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>
          <a:solidFill>
            <a:srgbClr val="FFFFFF"/>
          </a:solidFill>
          <a:latin typeface="+mn-lt"/>
          <a:ea typeface="+mn-ea"/>
        </a:defRPr>
      </a:lvl2pPr>
      <a:lvl3pPr marL="1142412" indent="-228481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FFFFFF"/>
          </a:solidFill>
          <a:latin typeface="+mn-lt"/>
          <a:ea typeface="+mn-ea"/>
        </a:defRPr>
      </a:lvl3pPr>
      <a:lvl4pPr marL="1599380" indent="-228481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000">
          <a:solidFill>
            <a:srgbClr val="FFFFFF"/>
          </a:solidFill>
          <a:latin typeface="+mn-lt"/>
          <a:ea typeface="+mn-ea"/>
        </a:defRPr>
      </a:lvl4pPr>
      <a:lvl5pPr marL="2056350" indent="-228481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000">
          <a:solidFill>
            <a:srgbClr val="FFFFFF"/>
          </a:solidFill>
          <a:latin typeface="+mn-lt"/>
          <a:ea typeface="+mn-ea"/>
        </a:defRPr>
      </a:lvl5pPr>
      <a:lvl6pPr marL="2513316" indent="-228481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0280" indent="-228481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7248" indent="-228481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4211" indent="-228481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594" r:id="rId1"/>
    <p:sldLayoutId id="2147485595" r:id="rId2"/>
    <p:sldLayoutId id="2147485596" r:id="rId3"/>
    <p:sldLayoutId id="2147485597" r:id="rId4"/>
    <p:sldLayoutId id="2147485598" r:id="rId5"/>
    <p:sldLayoutId id="2147485599" r:id="rId6"/>
    <p:sldLayoutId id="2147485600" r:id="rId7"/>
    <p:sldLayoutId id="2147485601" r:id="rId8"/>
    <p:sldLayoutId id="2147485602" r:id="rId9"/>
    <p:sldLayoutId id="2147485603" r:id="rId10"/>
    <p:sldLayoutId id="2147485604" r:id="rId11"/>
    <p:sldLayoutId id="2147485605" r:id="rId12"/>
    <p:sldLayoutId id="2147485606" r:id="rId13"/>
    <p:sldLayoutId id="2147485607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9" r:id="rId1"/>
    <p:sldLayoutId id="2147485610" r:id="rId2"/>
    <p:sldLayoutId id="2147485611" r:id="rId3"/>
    <p:sldLayoutId id="2147485612" r:id="rId4"/>
    <p:sldLayoutId id="2147485613" r:id="rId5"/>
    <p:sldLayoutId id="2147485614" r:id="rId6"/>
    <p:sldLayoutId id="2147485615" r:id="rId7"/>
    <p:sldLayoutId id="2147485616" r:id="rId8"/>
    <p:sldLayoutId id="2147485617" r:id="rId9"/>
    <p:sldLayoutId id="2147485618" r:id="rId10"/>
    <p:sldLayoutId id="2147485619" r:id="rId11"/>
    <p:sldLayoutId id="2147485620" r:id="rId12"/>
    <p:sldLayoutId id="2147485621" r:id="rId13"/>
    <p:sldLayoutId id="2147485622" r:id="rId14"/>
    <p:sldLayoutId id="2147485623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626" cy="307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1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5" r:id="rId15"/>
    <p:sldLayoutId id="2147485686" r:id="rId16"/>
    <p:sldLayoutId id="2147485687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9" r:id="rId1"/>
    <p:sldLayoutId id="2147485690" r:id="rId2"/>
    <p:sldLayoutId id="2147485691" r:id="rId3"/>
    <p:sldLayoutId id="2147485692" r:id="rId4"/>
    <p:sldLayoutId id="2147485693" r:id="rId5"/>
    <p:sldLayoutId id="2147485694" r:id="rId6"/>
    <p:sldLayoutId id="2147485695" r:id="rId7"/>
    <p:sldLayoutId id="2147485696" r:id="rId8"/>
    <p:sldLayoutId id="2147485697" r:id="rId9"/>
    <p:sldLayoutId id="2147485698" r:id="rId10"/>
    <p:sldLayoutId id="2147485699" r:id="rId11"/>
    <p:sldLayoutId id="2147485700" r:id="rId12"/>
    <p:sldLayoutId id="2147485701" r:id="rId13"/>
    <p:sldLayoutId id="2147485702" r:id="rId14"/>
    <p:sldLayoutId id="2147485703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5" r:id="rId1"/>
    <p:sldLayoutId id="2147485706" r:id="rId2"/>
    <p:sldLayoutId id="2147485707" r:id="rId3"/>
    <p:sldLayoutId id="2147485708" r:id="rId4"/>
    <p:sldLayoutId id="2147485709" r:id="rId5"/>
    <p:sldLayoutId id="2147485710" r:id="rId6"/>
    <p:sldLayoutId id="2147485711" r:id="rId7"/>
    <p:sldLayoutId id="2147485712" r:id="rId8"/>
    <p:sldLayoutId id="2147485713" r:id="rId9"/>
    <p:sldLayoutId id="2147485714" r:id="rId10"/>
    <p:sldLayoutId id="2147485715" r:id="rId11"/>
    <p:sldLayoutId id="2147485716" r:id="rId12"/>
    <p:sldLayoutId id="2147485717" r:id="rId13"/>
    <p:sldLayoutId id="2147485718" r:id="rId14"/>
    <p:sldLayoutId id="2147485719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626" cy="307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1" r:id="rId1"/>
    <p:sldLayoutId id="2147485722" r:id="rId2"/>
    <p:sldLayoutId id="2147485723" r:id="rId3"/>
    <p:sldLayoutId id="2147485724" r:id="rId4"/>
    <p:sldLayoutId id="2147485725" r:id="rId5"/>
    <p:sldLayoutId id="2147485726" r:id="rId6"/>
    <p:sldLayoutId id="2147485727" r:id="rId7"/>
    <p:sldLayoutId id="2147485728" r:id="rId8"/>
    <p:sldLayoutId id="2147485729" r:id="rId9"/>
    <p:sldLayoutId id="2147485730" r:id="rId10"/>
    <p:sldLayoutId id="2147485731" r:id="rId11"/>
    <p:sldLayoutId id="2147485732" r:id="rId12"/>
    <p:sldLayoutId id="2147485733" r:id="rId13"/>
    <p:sldLayoutId id="2147485734" r:id="rId14"/>
    <p:sldLayoutId id="2147485735" r:id="rId15"/>
    <p:sldLayoutId id="2147485736" r:id="rId16"/>
    <p:sldLayoutId id="2147485737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8325"/>
            <a:ext cx="7805737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2780" name="Rectangle 12"/>
          <p:cNvSpPr>
            <a:spLocks/>
          </p:cNvSpPr>
          <p:nvPr userDrawn="1"/>
        </p:nvSpPr>
        <p:spPr bwMode="auto">
          <a:xfrm>
            <a:off x="36655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>
              <a:solidFill>
                <a:srgbClr val="09E60A"/>
              </a:solidFill>
              <a:latin typeface="Times New Roman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9" r:id="rId1"/>
    <p:sldLayoutId id="2147485740" r:id="rId2"/>
    <p:sldLayoutId id="2147485741" r:id="rId3"/>
    <p:sldLayoutId id="2147485742" r:id="rId4"/>
    <p:sldLayoutId id="2147485743" r:id="rId5"/>
    <p:sldLayoutId id="2147485744" r:id="rId6"/>
    <p:sldLayoutId id="2147485745" r:id="rId7"/>
    <p:sldLayoutId id="2147485746" r:id="rId8"/>
    <p:sldLayoutId id="2147485747" r:id="rId9"/>
    <p:sldLayoutId id="2147485748" r:id="rId10"/>
    <p:sldLayoutId id="2147485749" r:id="rId11"/>
    <p:sldLayoutId id="2147485750" r:id="rId12"/>
  </p:sldLayoutIdLst>
  <p:txStyles>
    <p:titleStyle>
      <a:lvl1pPr marL="1306513" indent="-1306513" algn="l" defTabSz="4079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+mj-lt"/>
          <a:ea typeface="ＭＳ Ｐゴシック" charset="-128"/>
          <a:cs typeface="ＭＳ Ｐゴシック" charset="-128"/>
        </a:defRPr>
      </a:lvl1pPr>
      <a:lvl2pPr marL="1306513" indent="-1306513" algn="l" defTabSz="4079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charset="0"/>
          <a:ea typeface="ＭＳ Ｐゴシック" charset="-128"/>
          <a:cs typeface="ＭＳ Ｐゴシック" charset="-128"/>
        </a:defRPr>
      </a:lvl2pPr>
      <a:lvl3pPr marL="1306513" indent="-1306513" algn="l" defTabSz="4079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charset="0"/>
          <a:ea typeface="ＭＳ Ｐゴシック" charset="-128"/>
          <a:cs typeface="ＭＳ Ｐゴシック" charset="-128"/>
        </a:defRPr>
      </a:lvl3pPr>
      <a:lvl4pPr marL="1306513" indent="-1306513" algn="l" defTabSz="4079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charset="0"/>
          <a:ea typeface="ＭＳ Ｐゴシック" charset="-128"/>
          <a:cs typeface="ＭＳ Ｐゴシック" charset="-128"/>
        </a:defRPr>
      </a:lvl4pPr>
      <a:lvl5pPr marL="1306513" indent="-1306513" algn="l" defTabSz="4079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1763713" algn="l" defTabSz="40798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charset="0"/>
        </a:defRPr>
      </a:lvl6pPr>
      <a:lvl7pPr marL="2220913" algn="l" defTabSz="40798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charset="0"/>
        </a:defRPr>
      </a:lvl7pPr>
      <a:lvl8pPr marL="2678113" algn="l" defTabSz="40798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charset="0"/>
        </a:defRPr>
      </a:lvl8pPr>
      <a:lvl9pPr marL="3135313" algn="l" defTabSz="40798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charset="0"/>
        </a:defRPr>
      </a:lvl9pPr>
    </p:titleStyle>
    <p:bodyStyle>
      <a:lvl1pPr marL="392113" indent="-293688" algn="l" defTabSz="407988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StarSymbol" charset="2"/>
        <a:buChar char="●"/>
        <a:defRPr sz="2900">
          <a:solidFill>
            <a:schemeClr val="bg1"/>
          </a:solidFill>
          <a:latin typeface="+mn-lt"/>
          <a:ea typeface="+mn-ea"/>
          <a:cs typeface="+mn-cs"/>
        </a:defRPr>
      </a:lvl1pPr>
      <a:lvl2pPr marL="782638" indent="-260350" algn="l" defTabSz="407988" rtl="0" eaLnBrk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75000"/>
        <a:buFont typeface="StarSymbol" charset="2"/>
        <a:buChar char="–"/>
        <a:defRPr sz="2500">
          <a:solidFill>
            <a:schemeClr val="bg1"/>
          </a:solidFill>
          <a:latin typeface="+mn-lt"/>
          <a:ea typeface="+mn-ea"/>
          <a:cs typeface="+mn-cs"/>
        </a:defRPr>
      </a:lvl2pPr>
      <a:lvl3pPr marL="1174750" indent="-195263" algn="l" defTabSz="407988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StarSymbol" charset="2"/>
        <a:buChar char="●"/>
        <a:defRPr sz="2200">
          <a:solidFill>
            <a:schemeClr val="bg1"/>
          </a:solidFill>
          <a:latin typeface="+mn-lt"/>
          <a:ea typeface="+mn-ea"/>
          <a:cs typeface="+mn-cs"/>
        </a:defRPr>
      </a:lvl3pPr>
      <a:lvl4pPr marL="1566863" indent="-195263" algn="l" defTabSz="407988" rtl="0" eaLnBrk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75000"/>
        <a:buFont typeface="StarSymbol" charset="2"/>
        <a:buChar char="–"/>
        <a:defRPr>
          <a:solidFill>
            <a:schemeClr val="bg1"/>
          </a:solidFill>
          <a:latin typeface="+mn-lt"/>
          <a:ea typeface="+mn-ea"/>
          <a:cs typeface="+mn-cs"/>
        </a:defRPr>
      </a:lvl4pPr>
      <a:lvl5pPr marL="1958975" indent="-196850" algn="l" defTabSz="407988" rtl="0" eaLnBrk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2"/>
        <a:buChar char="●"/>
        <a:defRPr>
          <a:solidFill>
            <a:schemeClr val="bg1"/>
          </a:solidFill>
          <a:latin typeface="+mn-lt"/>
          <a:ea typeface="+mn-ea"/>
          <a:cs typeface="+mn-cs"/>
        </a:defRPr>
      </a:lvl5pPr>
      <a:lvl6pPr marL="2416175" indent="-196850" algn="l" defTabSz="407988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2"/>
        <a:buChar char="●"/>
        <a:defRPr>
          <a:solidFill>
            <a:schemeClr val="bg1"/>
          </a:solidFill>
          <a:latin typeface="+mn-lt"/>
          <a:ea typeface="+mn-ea"/>
          <a:cs typeface="+mn-cs"/>
        </a:defRPr>
      </a:lvl6pPr>
      <a:lvl7pPr marL="2873375" indent="-196850" algn="l" defTabSz="407988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2"/>
        <a:buChar char="●"/>
        <a:defRPr>
          <a:solidFill>
            <a:schemeClr val="bg1"/>
          </a:solidFill>
          <a:latin typeface="+mn-lt"/>
          <a:ea typeface="+mn-ea"/>
          <a:cs typeface="+mn-cs"/>
        </a:defRPr>
      </a:lvl7pPr>
      <a:lvl8pPr marL="3330575" indent="-196850" algn="l" defTabSz="407988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2"/>
        <a:buChar char="●"/>
        <a:defRPr>
          <a:solidFill>
            <a:schemeClr val="bg1"/>
          </a:solidFill>
          <a:latin typeface="+mn-lt"/>
          <a:ea typeface="+mn-ea"/>
          <a:cs typeface="+mn-cs"/>
        </a:defRPr>
      </a:lvl8pPr>
      <a:lvl9pPr marL="3787775" indent="-196850" algn="l" defTabSz="407988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2"/>
        <a:buChar char="●"/>
        <a:defRPr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4" y="6553200"/>
            <a:ext cx="184623" cy="3087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  <p:sldLayoutId id="2147484414" r:id="rId13"/>
    <p:sldLayoutId id="2147484415" r:id="rId14"/>
    <p:sldLayoutId id="2147484416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Times" pitchFamily="-111" charset="0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Times" pitchFamily="-111" charset="0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>
              <a:solidFill>
                <a:srgbClr val="523E26"/>
              </a:solidFill>
            </a:endParaRPr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" pitchFamily="-111" charset="0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752" r:id="rId1"/>
    <p:sldLayoutId id="2147485753" r:id="rId2"/>
    <p:sldLayoutId id="2147485754" r:id="rId3"/>
    <p:sldLayoutId id="2147485755" r:id="rId4"/>
    <p:sldLayoutId id="2147485756" r:id="rId5"/>
    <p:sldLayoutId id="2147485757" r:id="rId6"/>
    <p:sldLayoutId id="2147485758" r:id="rId7"/>
    <p:sldLayoutId id="2147485759" r:id="rId8"/>
    <p:sldLayoutId id="2147485760" r:id="rId9"/>
    <p:sldLayoutId id="2147485761" r:id="rId10"/>
    <p:sldLayoutId id="2147485762" r:id="rId11"/>
    <p:sldLayoutId id="2147485763" r:id="rId12"/>
    <p:sldLayoutId id="2147485764" r:id="rId13"/>
    <p:sldLayoutId id="21474857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31" charset="2"/>
        <a:buChar char="n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31" charset="2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31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31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31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0E6B106B-41AD-BA4E-913D-2C556333632F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7" r:id="rId1"/>
    <p:sldLayoutId id="2147485768" r:id="rId2"/>
    <p:sldLayoutId id="2147485769" r:id="rId3"/>
    <p:sldLayoutId id="2147485770" r:id="rId4"/>
    <p:sldLayoutId id="2147485771" r:id="rId5"/>
    <p:sldLayoutId id="2147485772" r:id="rId6"/>
    <p:sldLayoutId id="2147485773" r:id="rId7"/>
    <p:sldLayoutId id="2147485774" r:id="rId8"/>
    <p:sldLayoutId id="2147485775" r:id="rId9"/>
    <p:sldLayoutId id="2147485776" r:id="rId10"/>
    <p:sldLayoutId id="2147485777" r:id="rId11"/>
    <p:sldLayoutId id="214748577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" pitchFamily="-111" charset="0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86114DDE-E02C-4346-980C-25533316D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>
              <a:solidFill>
                <a:srgbClr val="09E60A"/>
              </a:solidFill>
              <a:latin typeface="Times New Roman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0" r:id="rId1"/>
    <p:sldLayoutId id="2147485781" r:id="rId2"/>
    <p:sldLayoutId id="2147485782" r:id="rId3"/>
    <p:sldLayoutId id="2147485783" r:id="rId4"/>
    <p:sldLayoutId id="2147485784" r:id="rId5"/>
    <p:sldLayoutId id="2147485785" r:id="rId6"/>
    <p:sldLayoutId id="2147485786" r:id="rId7"/>
    <p:sldLayoutId id="2147485787" r:id="rId8"/>
    <p:sldLayoutId id="2147485788" r:id="rId9"/>
    <p:sldLayoutId id="2147485789" r:id="rId10"/>
    <p:sldLayoutId id="214748579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" pitchFamily="-111" charset="0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86114DDE-E02C-4346-980C-25533316D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>
              <a:solidFill>
                <a:srgbClr val="09E60A"/>
              </a:solidFill>
              <a:latin typeface="Times New Roman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2" r:id="rId1"/>
    <p:sldLayoutId id="2147485793" r:id="rId2"/>
    <p:sldLayoutId id="2147485794" r:id="rId3"/>
    <p:sldLayoutId id="2147485795" r:id="rId4"/>
    <p:sldLayoutId id="2147485796" r:id="rId5"/>
    <p:sldLayoutId id="2147485797" r:id="rId6"/>
    <p:sldLayoutId id="2147485798" r:id="rId7"/>
    <p:sldLayoutId id="2147485799" r:id="rId8"/>
    <p:sldLayoutId id="2147485800" r:id="rId9"/>
    <p:sldLayoutId id="2147485801" r:id="rId10"/>
    <p:sldLayoutId id="214748580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0E6B106B-41AD-BA4E-913D-2C556333632F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4" r:id="rId1"/>
    <p:sldLayoutId id="2147485805" r:id="rId2"/>
    <p:sldLayoutId id="2147485806" r:id="rId3"/>
    <p:sldLayoutId id="2147485807" r:id="rId4"/>
    <p:sldLayoutId id="2147485808" r:id="rId5"/>
    <p:sldLayoutId id="2147485809" r:id="rId6"/>
    <p:sldLayoutId id="2147485810" r:id="rId7"/>
    <p:sldLayoutId id="2147485811" r:id="rId8"/>
    <p:sldLayoutId id="2147485812" r:id="rId9"/>
    <p:sldLayoutId id="2147485813" r:id="rId10"/>
    <p:sldLayoutId id="2147485814" r:id="rId11"/>
    <p:sldLayoutId id="214748581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" pitchFamily="-111" charset="0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fld id="{86114DDE-E02C-4346-980C-25533316D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>
              <a:solidFill>
                <a:srgbClr val="09E60A"/>
              </a:solidFill>
              <a:latin typeface="Times New Roman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17" r:id="rId1"/>
    <p:sldLayoutId id="2147485818" r:id="rId2"/>
    <p:sldLayoutId id="2147485819" r:id="rId3"/>
    <p:sldLayoutId id="2147485820" r:id="rId4"/>
    <p:sldLayoutId id="2147485821" r:id="rId5"/>
    <p:sldLayoutId id="2147485822" r:id="rId6"/>
    <p:sldLayoutId id="2147485823" r:id="rId7"/>
    <p:sldLayoutId id="2147485824" r:id="rId8"/>
    <p:sldLayoutId id="2147485825" r:id="rId9"/>
    <p:sldLayoutId id="2147485826" r:id="rId10"/>
    <p:sldLayoutId id="21474858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Times" pitchFamily="-112" charset="0"/>
                <a:ea typeface="Arial" pitchFamily="-112" charset="0"/>
                <a:cs typeface="Arial" pitchFamily="-112" charset="0"/>
                <a:sym typeface="Arial" pitchFamily="-112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Times" pitchFamily="-112" charset="0"/>
                <a:ea typeface="Arial" pitchFamily="-112" charset="0"/>
                <a:cs typeface="Arial" pitchFamily="-112" charset="0"/>
                <a:sym typeface="Arial" pitchFamily="-112" charset="0"/>
              </a:defRPr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" pitchFamily="-112" charset="0"/>
                <a:ea typeface="Arial" pitchFamily="-112" charset="0"/>
                <a:cs typeface="Arial" pitchFamily="-112" charset="0"/>
                <a:sym typeface="Arial" pitchFamily="-112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829" r:id="rId1"/>
    <p:sldLayoutId id="2147485830" r:id="rId2"/>
    <p:sldLayoutId id="2147485831" r:id="rId3"/>
    <p:sldLayoutId id="2147485832" r:id="rId4"/>
    <p:sldLayoutId id="2147485833" r:id="rId5"/>
    <p:sldLayoutId id="2147485834" r:id="rId6"/>
    <p:sldLayoutId id="2147485835" r:id="rId7"/>
    <p:sldLayoutId id="2147485836" r:id="rId8"/>
    <p:sldLayoutId id="2147485837" r:id="rId9"/>
    <p:sldLayoutId id="2147485838" r:id="rId10"/>
    <p:sldLayoutId id="2147485839" r:id="rId11"/>
    <p:sldLayoutId id="2147485840" r:id="rId12"/>
    <p:sldLayoutId id="2147485841" r:id="rId13"/>
    <p:sldLayoutId id="214748584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31" charset="2"/>
        <a:buChar char="n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31" charset="2"/>
        <a:buChar char="n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31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31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31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2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Times New Roman" pitchFamily="-112" charset="0"/>
                <a:ea typeface="MS Pゴシック" pitchFamily="-92" charset="-128"/>
                <a:cs typeface="MS Pゴシック" pitchFamily="-92" charset="-128"/>
                <a:sym typeface="Arial" pitchFamily="-112" charset="0"/>
              </a:defRPr>
            </a:lvl1pPr>
          </a:lstStyle>
          <a:p>
            <a:pPr>
              <a:defRPr/>
            </a:pPr>
            <a:fld id="{25738C36-705C-084D-84C4-F79F734DB9EA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202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Times New Roman" pitchFamily="-112" charset="0"/>
                <a:ea typeface="MS Pゴシック" pitchFamily="-92" charset="-128"/>
                <a:cs typeface="MS Pゴシック" pitchFamily="-92" charset="-128"/>
                <a:sym typeface="Arial" pitchFamily="-112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2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 New Roman" pitchFamily="-112" charset="0"/>
                <a:ea typeface="MS Pゴシック" pitchFamily="-92" charset="-128"/>
                <a:cs typeface="MS Pゴシック" pitchFamily="-92" charset="-128"/>
                <a:sym typeface="Arial" pitchFamily="-112" charset="0"/>
              </a:defRPr>
            </a:lvl1pPr>
          </a:lstStyle>
          <a:p>
            <a:pPr>
              <a:defRPr/>
            </a:pPr>
            <a:fld id="{E30F7D75-D024-4843-8EF3-8313A45226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4" r:id="rId1"/>
    <p:sldLayoutId id="2147485845" r:id="rId2"/>
    <p:sldLayoutId id="2147485846" r:id="rId3"/>
    <p:sldLayoutId id="2147485847" r:id="rId4"/>
    <p:sldLayoutId id="2147485848" r:id="rId5"/>
    <p:sldLayoutId id="2147485849" r:id="rId6"/>
    <p:sldLayoutId id="2147485850" r:id="rId7"/>
    <p:sldLayoutId id="2147485851" r:id="rId8"/>
    <p:sldLayoutId id="2147485852" r:id="rId9"/>
    <p:sldLayoutId id="2147485853" r:id="rId10"/>
    <p:sldLayoutId id="214748585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31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31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31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31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31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6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6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6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6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2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Times New Roman" pitchFamily="-112" charset="0"/>
                <a:ea typeface="MS Pゴシック" pitchFamily="-92" charset="-128"/>
                <a:cs typeface="MS Pゴシック" pitchFamily="-92" charset="-128"/>
                <a:sym typeface="Arial" pitchFamily="-112" charset="0"/>
              </a:defRPr>
            </a:lvl1pPr>
          </a:lstStyle>
          <a:p>
            <a:pPr>
              <a:defRPr/>
            </a:pPr>
            <a:fld id="{25738C36-705C-084D-84C4-F79F734DB9EA}" type="datetime1">
              <a:rPr lang="en-US"/>
              <a:pPr>
                <a:defRPr/>
              </a:pPr>
              <a:t>11/16/16</a:t>
            </a:fld>
            <a:endParaRPr lang="en-US"/>
          </a:p>
        </p:txBody>
      </p:sp>
      <p:sp>
        <p:nvSpPr>
          <p:cNvPr id="202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Times New Roman" pitchFamily="-112" charset="0"/>
                <a:ea typeface="MS Pゴシック" pitchFamily="-92" charset="-128"/>
                <a:cs typeface="MS Pゴシック" pitchFamily="-92" charset="-128"/>
                <a:sym typeface="Arial" pitchFamily="-112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2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 New Roman" pitchFamily="-112" charset="0"/>
                <a:ea typeface="MS Pゴシック" pitchFamily="-92" charset="-128"/>
                <a:cs typeface="MS Pゴシック" pitchFamily="-92" charset="-128"/>
                <a:sym typeface="Arial" pitchFamily="-112" charset="0"/>
              </a:defRPr>
            </a:lvl1pPr>
          </a:lstStyle>
          <a:p>
            <a:pPr>
              <a:defRPr/>
            </a:pPr>
            <a:fld id="{E30F7D75-D024-4843-8EF3-8313A45226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6" r:id="rId1"/>
    <p:sldLayoutId id="2147485857" r:id="rId2"/>
    <p:sldLayoutId id="2147485858" r:id="rId3"/>
    <p:sldLayoutId id="2147485859" r:id="rId4"/>
    <p:sldLayoutId id="2147485860" r:id="rId5"/>
    <p:sldLayoutId id="2147485861" r:id="rId6"/>
    <p:sldLayoutId id="2147485862" r:id="rId7"/>
    <p:sldLayoutId id="2147485863" r:id="rId8"/>
    <p:sldLayoutId id="2147485864" r:id="rId9"/>
    <p:sldLayoutId id="2147485865" r:id="rId10"/>
    <p:sldLayoutId id="214748586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MS Pゴシック" pitchFamily="-92" charset="-128"/>
          <a:cs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31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31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31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31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31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6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6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6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6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Times" pitchFamily="-112" charset="0"/>
                <a:ea typeface="Arial" pitchFamily="-112" charset="0"/>
                <a:cs typeface="Arial" pitchFamily="-112" charset="0"/>
                <a:sym typeface="Arial" pitchFamily="-112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Times" pitchFamily="-112" charset="0"/>
                <a:ea typeface="Arial" pitchFamily="-112" charset="0"/>
                <a:cs typeface="Arial" pitchFamily="-112" charset="0"/>
                <a:sym typeface="Arial" pitchFamily="-112" charset="0"/>
              </a:defRPr>
            </a:lvl1pPr>
          </a:lstStyle>
          <a:p>
            <a:pPr>
              <a:defRPr/>
            </a:pPr>
            <a:endParaRPr lang="en-US">
              <a:solidFill>
                <a:srgbClr val="2D2015"/>
              </a:solidFill>
            </a:endParaRPr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" pitchFamily="-112" charset="0"/>
                <a:ea typeface="Arial" pitchFamily="-112" charset="0"/>
                <a:cs typeface="Arial" pitchFamily="-112" charset="0"/>
                <a:sym typeface="Arial" pitchFamily="-112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868" r:id="rId1"/>
    <p:sldLayoutId id="2147485869" r:id="rId2"/>
    <p:sldLayoutId id="2147485870" r:id="rId3"/>
    <p:sldLayoutId id="2147485871" r:id="rId4"/>
    <p:sldLayoutId id="2147485872" r:id="rId5"/>
    <p:sldLayoutId id="2147485873" r:id="rId6"/>
    <p:sldLayoutId id="2147485874" r:id="rId7"/>
    <p:sldLayoutId id="2147485875" r:id="rId8"/>
    <p:sldLayoutId id="2147485876" r:id="rId9"/>
    <p:sldLayoutId id="2147485877" r:id="rId10"/>
    <p:sldLayoutId id="2147485878" r:id="rId11"/>
    <p:sldLayoutId id="2147485879" r:id="rId12"/>
    <p:sldLayoutId id="2147485880" r:id="rId13"/>
    <p:sldLayoutId id="214748588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  <a:ea typeface="Arial" pitchFamily="27" charset="0"/>
                <a:cs typeface="Arial" pitchFamily="27" charset="0"/>
                <a:sym typeface="Arial" pitchFamily="27" charset="0"/>
              </a:rPr>
              <a:t>C. Hogan, Fermilab PAC, June 2013</a:t>
            </a:r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5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6" r:id="rId1"/>
    <p:sldLayoutId id="2147485237" r:id="rId2"/>
    <p:sldLayoutId id="2147485238" r:id="rId3"/>
    <p:sldLayoutId id="2147485239" r:id="rId4"/>
    <p:sldLayoutId id="2147485240" r:id="rId5"/>
    <p:sldLayoutId id="2147485241" r:id="rId6"/>
    <p:sldLayoutId id="2147485242" r:id="rId7"/>
    <p:sldLayoutId id="2147485243" r:id="rId8"/>
    <p:sldLayoutId id="2147485244" r:id="rId9"/>
    <p:sldLayoutId id="2147485245" r:id="rId10"/>
    <p:sldLayoutId id="2147485246" r:id="rId11"/>
    <p:sldLayoutId id="2147485247" r:id="rId12"/>
    <p:sldLayoutId id="2147485248" r:id="rId13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4" y="6553200"/>
            <a:ext cx="184623" cy="3087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1" r:id="rId1"/>
    <p:sldLayoutId id="2147485252" r:id="rId2"/>
    <p:sldLayoutId id="2147485253" r:id="rId3"/>
    <p:sldLayoutId id="2147485254" r:id="rId4"/>
    <p:sldLayoutId id="2147485255" r:id="rId5"/>
    <p:sldLayoutId id="2147485256" r:id="rId6"/>
    <p:sldLayoutId id="2147485257" r:id="rId7"/>
    <p:sldLayoutId id="2147485258" r:id="rId8"/>
    <p:sldLayoutId id="2147485259" r:id="rId9"/>
    <p:sldLayoutId id="2147485260" r:id="rId10"/>
    <p:sldLayoutId id="2147485261" r:id="rId11"/>
    <p:sldLayoutId id="2147485262" r:id="rId12"/>
    <p:sldLayoutId id="2147485263" r:id="rId13"/>
    <p:sldLayoutId id="2147485264" r:id="rId14"/>
    <p:sldLayoutId id="2147485265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1" r:id="rId1"/>
    <p:sldLayoutId id="2147485362" r:id="rId2"/>
    <p:sldLayoutId id="2147485363" r:id="rId3"/>
    <p:sldLayoutId id="2147485364" r:id="rId4"/>
    <p:sldLayoutId id="2147485365" r:id="rId5"/>
    <p:sldLayoutId id="2147485366" r:id="rId6"/>
    <p:sldLayoutId id="2147485367" r:id="rId7"/>
    <p:sldLayoutId id="2147485368" r:id="rId8"/>
    <p:sldLayoutId id="2147485369" r:id="rId9"/>
    <p:sldLayoutId id="2147485370" r:id="rId10"/>
    <p:sldLayoutId id="2147485371" r:id="rId11"/>
    <p:sldLayoutId id="2147485372" r:id="rId12"/>
    <p:sldLayoutId id="2147485373" r:id="rId13"/>
    <p:sldLayoutId id="2147485374" r:id="rId14"/>
    <p:sldLayoutId id="2147485375" r:id="rId15"/>
    <p:sldLayoutId id="2147485376" r:id="rId16"/>
    <p:sldLayoutId id="2147485377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1" r:id="rId1"/>
    <p:sldLayoutId id="2147485392" r:id="rId2"/>
    <p:sldLayoutId id="2147485393" r:id="rId3"/>
    <p:sldLayoutId id="2147485394" r:id="rId4"/>
    <p:sldLayoutId id="2147485395" r:id="rId5"/>
    <p:sldLayoutId id="2147485396" r:id="rId6"/>
    <p:sldLayoutId id="2147485397" r:id="rId7"/>
    <p:sldLayoutId id="2147485398" r:id="rId8"/>
    <p:sldLayoutId id="2147485399" r:id="rId9"/>
    <p:sldLayoutId id="2147485400" r:id="rId10"/>
    <p:sldLayoutId id="2147485401" r:id="rId11"/>
    <p:sldLayoutId id="2147485402" r:id="rId12"/>
    <p:sldLayoutId id="2147485403" r:id="rId13"/>
    <p:sldLayoutId id="2147485404" r:id="rId14"/>
    <p:sldLayoutId id="2147485405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626" cy="307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7" r:id="rId1"/>
    <p:sldLayoutId id="2147485408" r:id="rId2"/>
    <p:sldLayoutId id="2147485409" r:id="rId3"/>
    <p:sldLayoutId id="2147485410" r:id="rId4"/>
    <p:sldLayoutId id="2147485411" r:id="rId5"/>
    <p:sldLayoutId id="2147485412" r:id="rId6"/>
    <p:sldLayoutId id="2147485413" r:id="rId7"/>
    <p:sldLayoutId id="2147485414" r:id="rId8"/>
    <p:sldLayoutId id="2147485415" r:id="rId9"/>
    <p:sldLayoutId id="2147485416" r:id="rId10"/>
    <p:sldLayoutId id="2147485417" r:id="rId11"/>
    <p:sldLayoutId id="2147485418" r:id="rId12"/>
    <p:sldLayoutId id="2147485419" r:id="rId13"/>
    <p:sldLayoutId id="2147485420" r:id="rId14"/>
    <p:sldLayoutId id="2147485421" r:id="rId15"/>
    <p:sldLayoutId id="2147485422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1" r:id="rId1"/>
    <p:sldLayoutId id="2147485482" r:id="rId2"/>
    <p:sldLayoutId id="2147485483" r:id="rId3"/>
    <p:sldLayoutId id="2147485484" r:id="rId4"/>
    <p:sldLayoutId id="2147485485" r:id="rId5"/>
    <p:sldLayoutId id="2147485486" r:id="rId6"/>
    <p:sldLayoutId id="2147485487" r:id="rId7"/>
    <p:sldLayoutId id="2147485488" r:id="rId8"/>
    <p:sldLayoutId id="2147485489" r:id="rId9"/>
    <p:sldLayoutId id="2147485490" r:id="rId10"/>
    <p:sldLayoutId id="2147485491" r:id="rId11"/>
    <p:sldLayoutId id="2147485492" r:id="rId12"/>
    <p:sldLayoutId id="2147485493" r:id="rId13"/>
    <p:sldLayoutId id="2147485494" r:id="rId14"/>
    <p:sldLayoutId id="2147485495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1" rIns="91340" bIns="456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1" rIns="91340" bIns="456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1" rIns="91340" bIns="4567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6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40" tIns="45671" rIns="91340" bIns="4567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7" r:id="rId1"/>
    <p:sldLayoutId id="2147485498" r:id="rId2"/>
    <p:sldLayoutId id="2147485499" r:id="rId3"/>
    <p:sldLayoutId id="2147485500" r:id="rId4"/>
    <p:sldLayoutId id="2147485501" r:id="rId5"/>
    <p:sldLayoutId id="2147485502" r:id="rId6"/>
    <p:sldLayoutId id="2147485503" r:id="rId7"/>
    <p:sldLayoutId id="2147485504" r:id="rId8"/>
    <p:sldLayoutId id="2147485505" r:id="rId9"/>
    <p:sldLayoutId id="2147485506" r:id="rId10"/>
    <p:sldLayoutId id="2147485507" r:id="rId11"/>
    <p:sldLayoutId id="2147485508" r:id="rId12"/>
    <p:sldLayoutId id="2147485509" r:id="rId13"/>
    <p:sldLayoutId id="2147485510" r:id="rId14"/>
    <p:sldLayoutId id="2147485511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704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41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1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6832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018" indent="-34101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0717" indent="-2839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0423" indent="-22681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7221" indent="-22681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4028" indent="-22681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1896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68600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5311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2011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4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13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26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2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37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46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56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62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22.emf"/><Relationship Id="rId3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2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3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9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9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311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oleObject" Target="../embeddings/Microsoft_Excel_97_-_2004_Worksheet1.xls"/><Relationship Id="rId8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1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4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9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3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4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9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27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3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oleObject" Target="../embeddings/Microsoft_Excel_97_-_2004_Worksheet2.xls"/><Relationship Id="rId8" Type="http://schemas.openxmlformats.org/officeDocument/2006/relationships/image" Target="../media/image5.emf"/><Relationship Id="rId9" Type="http://schemas.openxmlformats.org/officeDocument/2006/relationships/image" Target="../media/image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2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0.xml"/><Relationship Id="rId2" Type="http://schemas.openxmlformats.org/officeDocument/2006/relationships/image" Target="../media/image56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8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gif"/><Relationship Id="rId1" Type="http://schemas.openxmlformats.org/officeDocument/2006/relationships/slideLayout" Target="../slideLayouts/slideLayout271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0.xml"/><Relationship Id="rId2" Type="http://schemas.openxmlformats.org/officeDocument/2006/relationships/image" Target="../media/image65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356.xml"/><Relationship Id="rId2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7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78.png"/><Relationship Id="rId3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79.emf"/><Relationship Id="rId3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82.emf"/><Relationship Id="rId3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83.emf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8178" name="Picture 2" descr="background1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-1651000" y="-1143000"/>
            <a:ext cx="23368000" cy="23368000"/>
          </a:xfrm>
          <a:prstGeom prst="rect">
            <a:avLst/>
          </a:prstGeom>
          <a:noFill/>
        </p:spPr>
      </p:pic>
      <p:sp>
        <p:nvSpPr>
          <p:cNvPr id="2098179" name="Text Box 3"/>
          <p:cNvSpPr txBox="1">
            <a:spLocks noChangeArrowheads="1"/>
          </p:cNvSpPr>
          <p:nvPr/>
        </p:nvSpPr>
        <p:spPr bwMode="auto">
          <a:xfrm>
            <a:off x="177257" y="685800"/>
            <a:ext cx="8873644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chemeClr val="tx2"/>
                </a:solidFill>
                <a:latin typeface="Times New Roman" charset="0"/>
              </a:rPr>
              <a:t>Science of the Dark Energy Survey</a:t>
            </a:r>
            <a:endParaRPr lang="en-US" sz="4800" dirty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2098180" name="Text Box 4"/>
          <p:cNvSpPr txBox="1">
            <a:spLocks noChangeArrowheads="1"/>
          </p:cNvSpPr>
          <p:nvPr/>
        </p:nvSpPr>
        <p:spPr bwMode="auto">
          <a:xfrm>
            <a:off x="2403882" y="2819400"/>
            <a:ext cx="3928254" cy="286232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charset="0"/>
              </a:rPr>
              <a:t>Josh Frieman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Times New Roman" charset="0"/>
            </a:endParaRPr>
          </a:p>
          <a:p>
            <a:pPr algn="ctr"/>
            <a:endParaRPr lang="en-US" sz="3600" dirty="0" smtClean="0">
              <a:solidFill>
                <a:schemeClr val="tx2"/>
              </a:solidFill>
              <a:latin typeface="Times New Roman" charset="0"/>
            </a:endParaRPr>
          </a:p>
          <a:p>
            <a:pPr algn="ctr"/>
            <a:r>
              <a:rPr lang="en-US" sz="3600" dirty="0" smtClean="0">
                <a:solidFill>
                  <a:schemeClr val="tx2"/>
                </a:solidFill>
                <a:latin typeface="Times New Roman" charset="0"/>
              </a:rPr>
              <a:t>Astronomy 41100</a:t>
            </a:r>
          </a:p>
          <a:p>
            <a:pPr algn="ctr"/>
            <a:r>
              <a:rPr lang="en-US" sz="3600" dirty="0" smtClean="0">
                <a:solidFill>
                  <a:schemeClr val="tx2"/>
                </a:solidFill>
                <a:latin typeface="Times New Roman" charset="0"/>
              </a:rPr>
              <a:t>Lecture 5, Fall 2016</a:t>
            </a:r>
            <a:endParaRPr lang="en-US" sz="3600" dirty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s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5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09601" y="76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/>
                <a:ea typeface="ＭＳ Ｐゴシック" pitchFamily="-110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694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</a:defRPr>
            </a:lvl6pPr>
            <a:lvl7pPr marL="9138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</a:defRPr>
            </a:lvl7pPr>
            <a:lvl8pPr marL="137082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</a:defRPr>
            </a:lvl8pPr>
            <a:lvl9pPr marL="18277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</a:defRPr>
            </a:lvl9pPr>
          </a:lstStyle>
          <a:p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  <a:sym typeface="Arial" pitchFamily="27" charset="0"/>
              </a:rPr>
              <a:t>Survey Tactics (simplified)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  <a:sym typeface="Arial" pitchFamily="2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55375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Use time with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poorer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seeing for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supernova, but do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supernova when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not done for a week to maintain cadence.</a:t>
            </a:r>
            <a:endParaRPr lang="en-US" sz="20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Use time when the moon is up for redder filters, because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moonlight is blue.</a:t>
            </a:r>
            <a:endParaRPr lang="en-US" sz="20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5" name="Content Placeholder 9" descr="simplified_tactic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09" r="-9409"/>
          <a:stretch>
            <a:fillRect/>
          </a:stretch>
        </p:blipFill>
        <p:spPr>
          <a:xfrm>
            <a:off x="609600" y="1066800"/>
            <a:ext cx="7859079" cy="43403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07288" y="4736068"/>
            <a:ext cx="123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2FF29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E. </a:t>
            </a:r>
            <a:r>
              <a:rPr lang="en-US" dirty="0" err="1" smtClean="0">
                <a:solidFill>
                  <a:srgbClr val="12FF29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Neilsen</a:t>
            </a:r>
            <a:endParaRPr lang="en-US" dirty="0">
              <a:solidFill>
                <a:srgbClr val="12FF29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4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DES Image Quality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3124200" y="4267200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4267205"/>
            <a:ext cx="82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SPT</a:t>
            </a:r>
          </a:p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region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294033">
            <a:off x="2286006" y="2285848"/>
            <a:ext cx="16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Galactic plane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5257800"/>
            <a:ext cx="1762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5000 sq. deg.</a:t>
            </a:r>
            <a:endParaRPr lang="en-US" sz="2000" dirty="0"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16" name="Picture 15" descr="ri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76349"/>
            <a:ext cx="6553200" cy="4914900"/>
          </a:xfrm>
          <a:prstGeom prst="rect">
            <a:avLst/>
          </a:prstGeom>
        </p:spPr>
      </p:pic>
      <p:sp>
        <p:nvSpPr>
          <p:cNvPr id="18" name="Content Placeholder 12"/>
          <p:cNvSpPr txBox="1">
            <a:spLocks/>
          </p:cNvSpPr>
          <p:nvPr/>
        </p:nvSpPr>
        <p:spPr>
          <a:xfrm>
            <a:off x="12700" y="1600200"/>
            <a:ext cx="2501900" cy="2895600"/>
          </a:xfrm>
          <a:prstGeom prst="rect">
            <a:avLst/>
          </a:prstGeom>
        </p:spPr>
        <p:txBody>
          <a:bodyPr/>
          <a:lstStyle>
            <a:lvl1pPr marL="341191" indent="-3411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1097" indent="-28406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ＭＳ Ｐゴシック" pitchFamily="30" charset="-128"/>
              </a:defRPr>
            </a:lvl2pPr>
            <a:lvl3pPr marL="1141007" indent="-226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30" charset="-128"/>
              </a:defRPr>
            </a:lvl3pPr>
            <a:lvl4pPr marL="1598040" indent="-226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30" charset="-128"/>
              </a:defRPr>
            </a:lvl4pPr>
            <a:lvl5pPr marL="2055078" indent="-226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pitchFamily="30" charset="-128"/>
              </a:defRPr>
            </a:lvl5pPr>
            <a:lvl6pPr marL="2513181" indent="-22847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pitchFamily="30" charset="-128"/>
              </a:defRPr>
            </a:lvl6pPr>
            <a:lvl7pPr marL="2970120" indent="-22847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pitchFamily="30" charset="-128"/>
              </a:defRPr>
            </a:lvl7pPr>
            <a:lvl8pPr marL="3427063" indent="-22847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pitchFamily="30" charset="-128"/>
              </a:defRPr>
            </a:lvl8pPr>
            <a:lvl9pPr marL="3884001" indent="-22847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pitchFamily="30" charset="-128"/>
              </a:defRPr>
            </a:lvl9pPr>
          </a:lstStyle>
          <a:p>
            <a:r>
              <a:rPr lang="en-US" sz="2400" dirty="0" err="1" smtClean="0">
                <a:solidFill>
                  <a:srgbClr val="FFFFCC"/>
                </a:solidFill>
                <a:latin typeface="Avenir Book"/>
                <a:cs typeface="Avenir Book"/>
                <a:sym typeface="Arial" pitchFamily="27" charset="0"/>
              </a:rPr>
              <a:t>DECam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  <a:sym typeface="Arial" pitchFamily="27" charset="0"/>
              </a:rPr>
              <a:t> signals and noise are within few % of forecasts</a:t>
            </a:r>
          </a:p>
          <a:p>
            <a:endParaRPr lang="en-US" sz="2400" dirty="0" smtClean="0">
              <a:solidFill>
                <a:srgbClr val="FFFFCC"/>
              </a:solidFill>
              <a:latin typeface="Avenir Book"/>
              <a:cs typeface="Avenir Book"/>
              <a:sym typeface="Arial" pitchFamily="27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  <a:sym typeface="Arial" pitchFamily="27" charset="0"/>
              </a:rPr>
              <a:t>Median delivered FWHM in </a:t>
            </a:r>
            <a:r>
              <a:rPr lang="en-US" sz="2400" i="1" dirty="0" err="1" smtClean="0">
                <a:solidFill>
                  <a:srgbClr val="FFFFCC"/>
                </a:solidFill>
                <a:latin typeface="Avenir Book"/>
                <a:cs typeface="Avenir Book"/>
                <a:sym typeface="Arial" pitchFamily="27" charset="0"/>
              </a:rPr>
              <a:t>riz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  <a:sym typeface="Arial" pitchFamily="27" charset="0"/>
              </a:rPr>
              <a:t> is close to 0.90” specified for weak lensing</a:t>
            </a:r>
            <a:endParaRPr lang="en-US" sz="2400" dirty="0">
              <a:solidFill>
                <a:srgbClr val="FFFFCC"/>
              </a:solidFill>
              <a:latin typeface="Avenir Book"/>
              <a:cs typeface="Avenir Book"/>
              <a:sym typeface="Arial" pitchFamily="27" charset="0"/>
            </a:endParaRPr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6553200" y="6149974"/>
            <a:ext cx="2133600" cy="4762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1pPr>
            <a:lvl2pPr marL="455451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2pPr>
            <a:lvl3pPr marL="91248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3pPr>
            <a:lvl4pPr marL="136952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4pPr>
            <a:lvl5pPr marL="182655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5pPr>
            <a:lvl6pPr marL="2285181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6pPr>
            <a:lvl7pPr marL="2742219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7pPr>
            <a:lvl8pPr marL="3199252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8pPr>
            <a:lvl9pPr marL="3656291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9pPr>
          </a:lstStyle>
          <a:p>
            <a:pPr>
              <a:defRPr/>
            </a:pPr>
            <a:fld id="{E94467ED-0D1F-BD42-AEF8-93AB4C8AEBB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495800" y="5848349"/>
            <a:ext cx="283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Delivered FWHM (</a:t>
            </a:r>
            <a:r>
              <a:rPr lang="en-US" dirty="0" err="1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arcsec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)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1731022" y="3595595"/>
            <a:ext cx="241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Number of Exposures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33713" y="1809749"/>
            <a:ext cx="3687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Accepted </a:t>
            </a:r>
            <a:r>
              <a:rPr lang="en-US" i="1" dirty="0" err="1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riz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 wide-area exposures</a:t>
            </a:r>
          </a:p>
          <a:p>
            <a:pPr algn="r"/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(first two seasons)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4292923" y="4133139"/>
            <a:ext cx="153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Median 0.92”</a:t>
            </a:r>
            <a:endParaRPr lang="en-US" dirty="0">
              <a:solidFill>
                <a:srgbClr val="FF6600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257800" y="2419349"/>
            <a:ext cx="0" cy="320040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1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whmhi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6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2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DES Survey Footprint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3124200" y="4267200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4267205"/>
            <a:ext cx="82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SPT</a:t>
            </a:r>
          </a:p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region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294033">
            <a:off x="2286006" y="2285848"/>
            <a:ext cx="16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Galactic plane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5257800"/>
            <a:ext cx="1762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5000 sq. deg.</a:t>
            </a:r>
            <a:endParaRPr lang="en-US" sz="2000" dirty="0"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3733800"/>
            <a:ext cx="1981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SPT-E region:</a:t>
            </a:r>
          </a:p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Focus of early</a:t>
            </a:r>
          </a:p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Science analyses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5" name="Picture 4" descr="sn_pointin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71550"/>
            <a:ext cx="6781800" cy="50863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43000" y="3276600"/>
            <a:ext cx="14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5000 </a:t>
            </a:r>
            <a:r>
              <a:rPr lang="en-US" dirty="0" err="1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sq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 </a:t>
            </a:r>
            <a:r>
              <a:rPr lang="en-US" dirty="0" err="1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deg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1371600"/>
            <a:ext cx="1227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Milky Way</a:t>
            </a:r>
          </a:p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dust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2209800" y="1828800"/>
            <a:ext cx="1600200" cy="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781801" y="2133600"/>
            <a:ext cx="114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10 SN </a:t>
            </a:r>
          </a:p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Fields, each observed every ~6 nights 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5715000" y="2438400"/>
            <a:ext cx="1143000" cy="30480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" name="Picture 5" descr="DES_footprint_SV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9" b="11852"/>
          <a:stretch/>
        </p:blipFill>
        <p:spPr>
          <a:xfrm>
            <a:off x="0" y="977900"/>
            <a:ext cx="9144000" cy="5067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6019800"/>
            <a:ext cx="741856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Science Verification region used for early papers: </a:t>
            </a:r>
            <a:endParaRPr lang="en-US" sz="24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~</a:t>
            </a:r>
            <a:r>
              <a:rPr lang="en-US" sz="24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150 sq. deg. to ~full depth (3% of DES survey area)</a:t>
            </a:r>
          </a:p>
          <a:p>
            <a:endParaRPr lang="en-US" sz="24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257800" y="4267200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rgbClr val="1F1F8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657600" y="5105400"/>
            <a:ext cx="1600200" cy="1066800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1F1F87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668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-228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DES SV Galaxy Distribution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3124200" y="4267200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4267205"/>
            <a:ext cx="82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SPT</a:t>
            </a:r>
          </a:p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region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0" y="330714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115 </a:t>
            </a:r>
            <a:r>
              <a:rPr lang="en-US" sz="2400" dirty="0" err="1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sq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deg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after cuts</a:t>
            </a:r>
            <a:endParaRPr lang="en-US" sz="24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endParaRPr lang="en-US" sz="24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endParaRPr lang="en-US" sz="24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2438400"/>
            <a:ext cx="137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2.3M galaxies </a:t>
            </a:r>
          </a:p>
          <a:p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used in LSS analysis,</a:t>
            </a:r>
          </a:p>
          <a:p>
            <a:r>
              <a:rPr lang="en-US" sz="2000" i="1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0.2&lt;z&lt;1.2</a:t>
            </a:r>
          </a:p>
          <a:p>
            <a:r>
              <a:rPr lang="en-US" sz="2000" i="1" dirty="0" err="1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i</a:t>
            </a:r>
            <a:r>
              <a:rPr lang="en-US" sz="2000" i="1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&lt;22.5</a:t>
            </a:r>
            <a:endParaRPr lang="en-US" sz="2000" i="1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3" name="Picture 2" descr="LSSfootprint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066800"/>
            <a:ext cx="6159500" cy="568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-228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DES Year 1 Galaxy Distribution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3124200" y="4267201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7" rIns="91392" bIns="4569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1" y="4267213"/>
            <a:ext cx="826234" cy="646284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SPT</a:t>
            </a:r>
          </a:p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region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4" name="Picture 3" descr="Y1A1_lensing_galaxy_dens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6248400"/>
            <a:ext cx="5964244" cy="461618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First Year of Data: </a:t>
            </a:r>
            <a:r>
              <a:rPr lang="en-US" sz="24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~1500 </a:t>
            </a:r>
            <a:r>
              <a:rPr lang="en-US" sz="2400" dirty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square degrees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45706" y="1270000"/>
            <a:ext cx="184569" cy="369285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8" name="Picture 7" descr="LSSfootprintnew.pdf"/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1" r="-4207"/>
          <a:stretch/>
        </p:blipFill>
        <p:spPr>
          <a:xfrm rot="19653310">
            <a:off x="1417597" y="2768140"/>
            <a:ext cx="1922847" cy="15597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4495800"/>
            <a:ext cx="101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SV area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/>
          </p:cNvSpPr>
          <p:nvPr/>
        </p:nvSpPr>
        <p:spPr bwMode="auto">
          <a:xfrm>
            <a:off x="4020410" y="1803406"/>
            <a:ext cx="165229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24" bIns="0">
            <a:spAutoFit/>
          </a:bodyPr>
          <a:lstStyle/>
          <a:p>
            <a:pPr marL="35818"/>
            <a:r>
              <a:rPr lang="en-US" sz="2100" dirty="0"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SZ Spectrum</a:t>
            </a:r>
          </a:p>
        </p:txBody>
      </p:sp>
      <p:sp>
        <p:nvSpPr>
          <p:cNvPr id="35846" name="Rectangle 5"/>
          <p:cNvSpPr>
            <a:spLocks/>
          </p:cNvSpPr>
          <p:nvPr/>
        </p:nvSpPr>
        <p:spPr bwMode="auto">
          <a:xfrm>
            <a:off x="3920144" y="5359408"/>
            <a:ext cx="1261725" cy="24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24" bIns="0">
            <a:spAutoFit/>
          </a:bodyPr>
          <a:lstStyle/>
          <a:p>
            <a:pPr marL="35818"/>
            <a:r>
              <a:rPr lang="en-US" sz="1600" i="1" dirty="0"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high-</a:t>
            </a:r>
            <a:r>
              <a:rPr lang="en-US" sz="1600" dirty="0">
                <a:latin typeface="Cambria Math" charset="0"/>
                <a:ea typeface="ＭＳ Ｐゴシック" charset="0"/>
                <a:cs typeface="ヒラギノ角ゴ ProN W3" charset="0"/>
                <a:sym typeface="Cambria Math" charset="0"/>
              </a:rPr>
              <a:t>𝜆 (&gt;70)</a:t>
            </a:r>
          </a:p>
        </p:txBody>
      </p:sp>
      <p:sp>
        <p:nvSpPr>
          <p:cNvPr id="35847" name="Rectangle 6"/>
          <p:cNvSpPr>
            <a:spLocks/>
          </p:cNvSpPr>
          <p:nvPr/>
        </p:nvSpPr>
        <p:spPr bwMode="auto">
          <a:xfrm>
            <a:off x="457200" y="122049"/>
            <a:ext cx="8763000" cy="178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24" bIns="0"/>
          <a:lstStyle/>
          <a:p>
            <a:pPr marL="35818" algn="ctr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" charset="0"/>
              </a:rPr>
              <a:t>DES Mass Map from </a:t>
            </a:r>
            <a:r>
              <a:rPr lang="en-US" sz="3600" dirty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" charset="0"/>
              </a:rPr>
              <a:t>Weak Lensing</a:t>
            </a:r>
          </a:p>
          <a:p>
            <a:pPr marL="35818"/>
            <a:endParaRPr lang="en-US" sz="3200" dirty="0">
              <a:solidFill>
                <a:srgbClr val="FFFF00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  <a:p>
            <a:pPr marL="35818"/>
            <a:endParaRPr lang="en-US" sz="32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  <a:p>
            <a:pPr marL="35818"/>
            <a:endParaRPr lang="en-US" sz="32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  <a:p>
            <a:pPr marL="35818"/>
            <a:endParaRPr lang="en-US" sz="32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  <a:p>
            <a:pPr marL="35818"/>
            <a:endParaRPr lang="en-US" sz="32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  <a:p>
            <a:pPr marL="35818"/>
            <a:endParaRPr lang="en-US" sz="32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  <a:p>
            <a:pPr marL="35818"/>
            <a:endParaRPr lang="en-US" sz="32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10" y="1752600"/>
            <a:ext cx="1185391" cy="461665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  <a:ea typeface="Arial" pitchFamily="27" charset="0"/>
                <a:cs typeface="Arial" pitchFamily="27" charset="0"/>
                <a:sym typeface="Arial" pitchFamily="27" charset="0"/>
              </a:rPr>
              <a:t>Clusters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7543800" y="838200"/>
            <a:ext cx="228600" cy="228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392" tIns="45697" rIns="91392" bIns="45697" numCol="1" spcCol="0" rtlCol="0" anchor="t" anchorCtr="0" compatLnSpc="1">
            <a:prstTxWarp prst="textNoShape">
              <a:avLst/>
            </a:prstTxWarp>
          </a:bodyPr>
          <a:lstStyle/>
          <a:p>
            <a:pPr algn="ctr" defTabSz="913930"/>
            <a:endParaRPr lang="en-US" sz="2800">
              <a:solidFill>
                <a:srgbClr val="FF0000"/>
              </a:solidFill>
              <a:latin typeface="Palatino Linotype" pitchFamily="18" charset="0"/>
              <a:ea typeface="Arial" pitchFamily="27" charset="0"/>
              <a:cs typeface="Arial" charset="0"/>
              <a:sym typeface="Arial" pitchFamily="27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0" y="693003"/>
            <a:ext cx="1219200" cy="830997"/>
          </a:xfrm>
          <a:prstGeom prst="rect">
            <a:avLst/>
          </a:prstGeom>
          <a:noFill/>
        </p:spPr>
        <p:txBody>
          <a:bodyPr wrap="square" lIns="91392" tIns="45697" rIns="91392" bIns="45697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Galaxy clusters</a:t>
            </a:r>
          </a:p>
        </p:txBody>
      </p:sp>
      <p:pic>
        <p:nvPicPr>
          <p:cNvPr id="2" name="Picture 1" descr="mass_map_RdYlBu_r_dark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38200"/>
            <a:ext cx="6427694" cy="5943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2819400" y="2438400"/>
            <a:ext cx="609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590800" y="2514601"/>
            <a:ext cx="1222695" cy="461618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30 </a:t>
            </a:r>
            <a:r>
              <a:rPr lang="en-US" sz="2400" dirty="0" err="1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Mpc</a:t>
            </a:r>
            <a:endParaRPr lang="en-US" sz="2400" dirty="0">
              <a:solidFill>
                <a:prstClr val="black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150114"/>
            <a:ext cx="1601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Chang, et al</a:t>
            </a:r>
          </a:p>
          <a:p>
            <a:r>
              <a:rPr lang="en-US" sz="2000" dirty="0" err="1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Vikram</a:t>
            </a:r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et al</a:t>
            </a:r>
          </a:p>
        </p:txBody>
      </p:sp>
      <p:pic>
        <p:nvPicPr>
          <p:cNvPr id="12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587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762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Cluster Catalogs</a:t>
            </a:r>
            <a:endParaRPr lang="en-US" sz="3200" b="1" dirty="0">
              <a:solidFill>
                <a:srgbClr val="FFFFCC"/>
              </a:solidFill>
              <a:latin typeface="Avenir Book"/>
              <a:ea typeface="ＭＳ Ｐゴシック" pitchFamily="27" charset="-128"/>
              <a:cs typeface="Avenir Book"/>
            </a:endParaRPr>
          </a:p>
        </p:txBody>
      </p:sp>
      <p:sp>
        <p:nvSpPr>
          <p:cNvPr id="607240" name="Rectangle 11"/>
          <p:cNvSpPr>
            <a:spLocks noChangeArrowheads="1"/>
          </p:cNvSpPr>
          <p:nvPr/>
        </p:nvSpPr>
        <p:spPr bwMode="auto">
          <a:xfrm>
            <a:off x="228600" y="2514600"/>
            <a:ext cx="38100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36" tIns="44425" rIns="90436" bIns="44425">
            <a:prstTxWarp prst="textNoShape">
              <a:avLst/>
            </a:prstTxWarp>
          </a:bodyPr>
          <a:lstStyle/>
          <a:p>
            <a:endParaRPr lang="en-US" sz="2000" dirty="0">
              <a:latin typeface="Times New Roman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  <a:p>
            <a:pPr marL="455451" lvl="1"/>
            <a:endParaRPr lang="en-US" sz="2000" dirty="0">
              <a:solidFill>
                <a:srgbClr val="FFFFFF"/>
              </a:solidFill>
              <a:latin typeface="Times New Roman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07241" name="Rectangle 12"/>
          <p:cNvSpPr>
            <a:spLocks noChangeArrowheads="1"/>
          </p:cNvSpPr>
          <p:nvPr/>
        </p:nvSpPr>
        <p:spPr bwMode="auto">
          <a:xfrm>
            <a:off x="228600" y="1447801"/>
            <a:ext cx="3810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36" tIns="44425" rIns="90436" bIns="44425">
            <a:prstTxWarp prst="textNoShape">
              <a:avLst/>
            </a:prstTxWarp>
          </a:bodyPr>
          <a:lstStyle/>
          <a:p>
            <a:endParaRPr lang="en-US" sz="2400" dirty="0">
              <a:solidFill>
                <a:srgbClr val="FFFF00"/>
              </a:solidFill>
              <a:latin typeface="Times New Roman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07243" name="Text Box 17"/>
          <p:cNvSpPr txBox="1">
            <a:spLocks noChangeArrowheads="1"/>
          </p:cNvSpPr>
          <p:nvPr/>
        </p:nvSpPr>
        <p:spPr bwMode="auto">
          <a:xfrm>
            <a:off x="8277230" y="6110288"/>
            <a:ext cx="184561" cy="46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 dirty="0">
              <a:latin typeface="Times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07249" name="Rectangle 24"/>
          <p:cNvSpPr>
            <a:spLocks/>
          </p:cNvSpPr>
          <p:nvPr/>
        </p:nvSpPr>
        <p:spPr bwMode="auto">
          <a:xfrm>
            <a:off x="76200" y="1371600"/>
            <a:ext cx="9144000" cy="15457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  <a:noAutofit/>
          </a:bodyPr>
          <a:lstStyle/>
          <a:p>
            <a:pPr marL="455451" lvl="1">
              <a:lnSpc>
                <a:spcPct val="90000"/>
              </a:lnSpc>
              <a:spcBef>
                <a:spcPct val="20000"/>
              </a:spcBef>
            </a:pPr>
            <a:r>
              <a:rPr lang="en-US" sz="2400" dirty="0" err="1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redMAPPer</a:t>
            </a:r>
            <a:r>
              <a:rPr lang="en-US" sz="24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: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identify clusters and determine richness (</a:t>
            </a:r>
            <a:r>
              <a:rPr lang="en-US" sz="2400" dirty="0" err="1" smtClean="0">
                <a:solidFill>
                  <a:srgbClr val="FFFFCC"/>
                </a:solidFill>
                <a:latin typeface="Lucida Grande"/>
                <a:ea typeface="Lucida Grande"/>
                <a:cs typeface="Lucida Grande"/>
                <a:sym typeface="Arial" pitchFamily="27" charset="0"/>
              </a:rPr>
              <a:t>λ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) &amp; redshift via sequence of red cluster galaxies  </a:t>
            </a:r>
            <a:r>
              <a:rPr lang="en-US" sz="24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(</a:t>
            </a:r>
            <a:r>
              <a:rPr lang="en-US" sz="2400" dirty="0" err="1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Rykoff</a:t>
            </a:r>
            <a:r>
              <a:rPr lang="en-US" sz="24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et al)</a:t>
            </a:r>
            <a:endParaRPr lang="en-US" sz="2000" dirty="0" smtClean="0">
              <a:solidFill>
                <a:srgbClr val="12FF29"/>
              </a:solidFill>
              <a:latin typeface="Arial"/>
              <a:ea typeface="Arial" pitchFamily="27" charset="0"/>
              <a:cs typeface="Arial"/>
              <a:sym typeface="Arial" pitchFamily="27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9089" y="28956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5" y="3166645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>
              <a:solidFill>
                <a:srgbClr val="0EC820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6609" y="19812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147" y="2969827"/>
            <a:ext cx="4820853" cy="28975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5943600"/>
            <a:ext cx="7844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SV: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~800 clusters                         </a:t>
            </a:r>
            <a:r>
              <a:rPr lang="en-US" sz="24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Year 1: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~8400 clusters</a:t>
            </a:r>
          </a:p>
          <a:p>
            <a:r>
              <a:rPr lang="en-US" sz="24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         to z~0.9 with richness </a:t>
            </a:r>
            <a:r>
              <a:rPr lang="en-US" sz="2400" dirty="0" err="1" smtClean="0">
                <a:solidFill>
                  <a:srgbClr val="FFFFCC"/>
                </a:solidFill>
                <a:latin typeface="Avenir Book"/>
                <a:ea typeface="Lucida Grande"/>
                <a:cs typeface="Avenir Book"/>
                <a:sym typeface="Arial" pitchFamily="27" charset="0"/>
              </a:rPr>
              <a:t>λ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&gt;20 (M&gt;10</a:t>
            </a:r>
            <a:r>
              <a:rPr lang="en-US" sz="2400" baseline="30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14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</a:t>
            </a:r>
            <a:r>
              <a:rPr lang="en-US" sz="2400" baseline="-25000" dirty="0" err="1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sun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)</a:t>
            </a:r>
            <a:endParaRPr lang="en-US" sz="2400" baseline="-250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13" name="Picture 12" descr="mass_map_RdYlBu_r_dark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09162"/>
            <a:ext cx="4038600" cy="373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28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0209" y="578673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8100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CC"/>
                </a:solidFill>
                <a:latin typeface="Avenir Book"/>
                <a:cs typeface="Avenir Book"/>
              </a:rPr>
              <a:t>Galaxy Clusters in SV</a:t>
            </a:r>
            <a:endParaRPr lang="en-US" sz="36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pic>
        <p:nvPicPr>
          <p:cNvPr id="6" name="Picture 5" descr="clust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701"/>
            <a:ext cx="9144000" cy="6112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40080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Slide from E. </a:t>
            </a:r>
            <a:r>
              <a:rPr lang="en-US" dirty="0" err="1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Rykoff</a:t>
            </a:r>
            <a:endParaRPr lang="en-US" dirty="0">
              <a:solidFill>
                <a:srgbClr val="12FF29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CC"/>
                </a:solidFill>
                <a:latin typeface="Avenir Book"/>
                <a:ea typeface="ＭＳ Ｐゴシック" pitchFamily="-109" charset="-128"/>
                <a:cs typeface="Avenir Book"/>
              </a:rPr>
              <a:t>Photometric </a:t>
            </a:r>
            <a:r>
              <a:rPr lang="en-US" sz="4000" dirty="0" err="1">
                <a:solidFill>
                  <a:srgbClr val="FFFFCC"/>
                </a:solidFill>
                <a:latin typeface="Avenir Book"/>
                <a:ea typeface="ＭＳ Ｐゴシック" pitchFamily="-109" charset="-128"/>
                <a:cs typeface="Avenir Book"/>
              </a:rPr>
              <a:t>Redshifts</a:t>
            </a:r>
            <a:endParaRPr lang="en-US" sz="4000" dirty="0">
              <a:solidFill>
                <a:srgbClr val="FFFFCC"/>
              </a:solidFill>
              <a:latin typeface="Avenir Book"/>
              <a:ea typeface="ＭＳ Ｐゴシック" pitchFamily="-109" charset="-128"/>
              <a:cs typeface="Avenir Book"/>
            </a:endParaRPr>
          </a:p>
        </p:txBody>
      </p:sp>
      <p:sp>
        <p:nvSpPr>
          <p:cNvPr id="61747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5549"/>
            <a:ext cx="2133600" cy="476251"/>
          </a:xfrm>
          <a:prstGeom prst="rect">
            <a:avLst/>
          </a:prstGeom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pitchFamily="-109" charset="0"/>
              <a:ea typeface="Arial" pitchFamily="-109" charset="0"/>
              <a:cs typeface="Arial" pitchFamily="-109" charset="0"/>
              <a:sym typeface="Arial" pitchFamily="-109" charset="0"/>
            </a:endParaRPr>
          </a:p>
          <a:p>
            <a:fld id="{335135C6-2A5F-2041-9D6B-95181B7550EF}" type="slidenum">
              <a:rPr lang="en-US" sz="1200" smtClean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  <a:sym typeface="Arial" pitchFamily="-109" charset="0"/>
              </a:rPr>
              <a:pPr/>
              <a:t>2</a:t>
            </a:fld>
            <a:endParaRPr lang="en-US" dirty="0" smtClean="0">
              <a:solidFill>
                <a:srgbClr val="000000"/>
              </a:solidFill>
              <a:latin typeface="Arial" pitchFamily="-109" charset="0"/>
              <a:ea typeface="Arial" pitchFamily="-109" charset="0"/>
              <a:cs typeface="Arial" pitchFamily="-109" charset="0"/>
              <a:sym typeface="Arial" pitchFamily="-109" charset="0"/>
            </a:endParaRPr>
          </a:p>
        </p:txBody>
      </p:sp>
      <p:sp>
        <p:nvSpPr>
          <p:cNvPr id="617477" name="Text Box 4"/>
          <p:cNvSpPr txBox="1">
            <a:spLocks noChangeArrowheads="1"/>
          </p:cNvSpPr>
          <p:nvPr/>
        </p:nvSpPr>
        <p:spPr bwMode="auto">
          <a:xfrm>
            <a:off x="0" y="1301911"/>
            <a:ext cx="4191000" cy="563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imes New Roman" pitchFamily="-109" charset="0"/>
                <a:ea typeface="Arial" pitchFamily="27" charset="0"/>
                <a:cs typeface="Arial" pitchFamily="27" charset="0"/>
                <a:sym typeface="Arial" pitchFamily="27" charset="0"/>
              </a:rPr>
              <a:t>•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Measure relative flux in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multiple </a:t>
            </a: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filters (colors)</a:t>
            </a:r>
          </a:p>
          <a:p>
            <a:endParaRPr lang="en-US" sz="20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•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Fit colors to template spectra or </a:t>
            </a: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use spectroscopic data to train </a:t>
            </a: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empirical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z=f(colors)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relation. </a:t>
            </a:r>
          </a:p>
          <a:p>
            <a:endParaRPr lang="en-US" sz="20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• Estimate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galaxy redshifts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with </a:t>
            </a:r>
            <a:endParaRPr lang="en-US" sz="20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accuracy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Symbol" pitchFamily="-109" charset="2"/>
              </a:rPr>
              <a:t>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(z) &lt; 0.1 (~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0.01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for </a:t>
            </a:r>
            <a:endParaRPr lang="en-US" sz="20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clusters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)</a:t>
            </a:r>
          </a:p>
          <a:p>
            <a:endParaRPr lang="en-US" sz="20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• Precision is sufficient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for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Dark </a:t>
            </a:r>
            <a:endParaRPr lang="en-US" sz="20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Energy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probes, </a:t>
            </a:r>
            <a:r>
              <a:rPr lang="en-US" sz="2000" i="1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provided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error </a:t>
            </a:r>
            <a:endParaRPr lang="en-US" sz="20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distributions well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measured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.</a:t>
            </a:r>
          </a:p>
          <a:p>
            <a:endParaRPr lang="en-US" sz="20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Challenge: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spectroscopic data </a:t>
            </a: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not complete to depth of survey  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  </a:t>
            </a:r>
          </a:p>
        </p:txBody>
      </p:sp>
      <p:pic>
        <p:nvPicPr>
          <p:cNvPr id="61747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4478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480" name="Text Box 7"/>
          <p:cNvSpPr txBox="1">
            <a:spLocks/>
          </p:cNvSpPr>
          <p:nvPr/>
        </p:nvSpPr>
        <p:spPr bwMode="auto">
          <a:xfrm>
            <a:off x="5340355" y="1368425"/>
            <a:ext cx="2791373" cy="369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Elliptical galaxy spectrum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0209" y="578673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8100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CC"/>
                </a:solidFill>
                <a:latin typeface="Avenir Book"/>
                <a:cs typeface="Avenir Book"/>
              </a:rPr>
              <a:t>Galaxy Clusters in SV</a:t>
            </a:r>
            <a:endParaRPr lang="en-US" sz="36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pic>
        <p:nvPicPr>
          <p:cNvPr id="6" name="Picture 5" descr="clust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701"/>
            <a:ext cx="9144000" cy="6112299"/>
          </a:xfrm>
          <a:prstGeom prst="rect">
            <a:avLst/>
          </a:prstGeom>
        </p:spPr>
      </p:pic>
      <p:sp>
        <p:nvSpPr>
          <p:cNvPr id="4" name="Connector 3"/>
          <p:cNvSpPr/>
          <p:nvPr/>
        </p:nvSpPr>
        <p:spPr bwMode="auto">
          <a:xfrm>
            <a:off x="3200400" y="4419600"/>
            <a:ext cx="838200" cy="457200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7" name="Connector 6"/>
          <p:cNvSpPr/>
          <p:nvPr/>
        </p:nvSpPr>
        <p:spPr bwMode="auto">
          <a:xfrm>
            <a:off x="6172200" y="4419600"/>
            <a:ext cx="838200" cy="457200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4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0"/>
            <a:ext cx="8001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DES Cluster Photometric Redshifts</a:t>
            </a:r>
            <a:endParaRPr lang="en-US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luster-photoz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1"/>
          <a:stretch/>
        </p:blipFill>
        <p:spPr>
          <a:xfrm>
            <a:off x="1117600" y="1752600"/>
            <a:ext cx="6959600" cy="50673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86696"/>
              </p:ext>
            </p:extLst>
          </p:nvPr>
        </p:nvGraphicFramePr>
        <p:xfrm>
          <a:off x="2260600" y="2362200"/>
          <a:ext cx="2311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776" name="Equation" r:id="rId4" imgW="1155700" imgH="203200" progId="Equation.3">
                  <p:embed/>
                </p:oleObj>
              </mc:Choice>
              <mc:Fallback>
                <p:oleObj name="Equation" r:id="rId4" imgW="1155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60600" y="2362200"/>
                        <a:ext cx="2311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53000" y="4800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Redshifts from SDSS, </a:t>
            </a:r>
            <a:r>
              <a:rPr lang="en-US" sz="2000" dirty="0" err="1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OzDES</a:t>
            </a:r>
            <a:r>
              <a:rPr lang="en-US" sz="2000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VVDS, SPT follow-up</a:t>
            </a:r>
            <a:endParaRPr lang="en-US" sz="2000" dirty="0"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6477000"/>
            <a:ext cx="200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EC82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Rykoff</a:t>
            </a:r>
            <a:r>
              <a:rPr lang="en-US" dirty="0" smtClean="0">
                <a:solidFill>
                  <a:srgbClr val="0EC82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</a:t>
            </a:r>
            <a:r>
              <a:rPr lang="en-US" dirty="0" err="1" smtClean="0">
                <a:solidFill>
                  <a:srgbClr val="0EC82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Rozo</a:t>
            </a:r>
            <a:r>
              <a:rPr lang="en-US" dirty="0" smtClean="0">
                <a:solidFill>
                  <a:srgbClr val="0EC82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</a:t>
            </a:r>
            <a:r>
              <a:rPr lang="en-US" dirty="0" err="1" smtClean="0">
                <a:solidFill>
                  <a:srgbClr val="0EC82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etal</a:t>
            </a:r>
            <a:endParaRPr lang="en-US" dirty="0">
              <a:solidFill>
                <a:srgbClr val="0EC82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9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5334000" y="1752600"/>
            <a:ext cx="34290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DES </a:t>
            </a:r>
            <a:r>
              <a:rPr lang="en-US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Dark Energy Probes</a:t>
            </a:r>
            <a:endParaRPr lang="en-US" dirty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295400"/>
            <a:ext cx="4800600" cy="4572000"/>
          </a:xfrm>
        </p:spPr>
        <p:txBody>
          <a:bodyPr/>
          <a:lstStyle/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Galaxy </a:t>
            </a:r>
            <a:r>
              <a:rPr lang="en-US" sz="2800" dirty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Clusters</a:t>
            </a:r>
            <a:endParaRPr lang="en-US" sz="2800" b="1" dirty="0">
              <a:solidFill>
                <a:srgbClr val="FFFF00"/>
              </a:solidFill>
              <a:latin typeface="Avenir Book"/>
              <a:ea typeface="ＭＳ Ｐゴシック" charset="-128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Tens of thousands of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clusters to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z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~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1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Weak </a:t>
            </a:r>
            <a:r>
              <a:rPr lang="en-US" sz="2800" dirty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Lensing</a:t>
            </a:r>
            <a:endParaRPr lang="en-US" sz="2800" b="1" dirty="0">
              <a:solidFill>
                <a:srgbClr val="FFFF00"/>
              </a:solidFill>
              <a:latin typeface="Avenir Book"/>
              <a:ea typeface="ＭＳ Ｐゴシック" charset="-128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Shape measurements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of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 200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million galaxies 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Galaxy Clustering</a:t>
            </a:r>
            <a:endParaRPr lang="en-US" sz="2800" b="1" dirty="0">
              <a:solidFill>
                <a:srgbClr val="FFFF00"/>
              </a:solidFill>
              <a:latin typeface="Avenir Book"/>
              <a:ea typeface="ＭＳ Ｐゴシック" charset="-128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300 million galaxies to z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~ 1</a:t>
            </a:r>
            <a:endParaRPr lang="en-US" sz="2000" dirty="0">
              <a:solidFill>
                <a:srgbClr val="FFFFCC"/>
              </a:solidFill>
              <a:latin typeface="Avenir Book"/>
              <a:cs typeface="Avenir Book"/>
            </a:endParaRP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Supernovae</a:t>
            </a:r>
            <a:endParaRPr lang="en-US" sz="2000" dirty="0">
              <a:solidFill>
                <a:srgbClr val="FFFFCC"/>
              </a:solidFill>
              <a:latin typeface="Avenir Book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3000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well-sampled </a:t>
            </a:r>
            <a:r>
              <a:rPr lang="en-US" sz="2000" dirty="0" err="1">
                <a:solidFill>
                  <a:srgbClr val="FFFFCC"/>
                </a:solidFill>
                <a:latin typeface="Avenir Book"/>
                <a:cs typeface="Avenir Book"/>
              </a:rPr>
              <a:t>SNe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Avenir Book"/>
                <a:cs typeface="Avenir Book"/>
              </a:rPr>
              <a:t>Ia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 to z ~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1</a:t>
            </a:r>
          </a:p>
          <a:p>
            <a:pPr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Strong Lensing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~30 QSO lens time delays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Arcs with multiple source redshifts</a:t>
            </a:r>
          </a:p>
          <a:p>
            <a:pPr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Cross-correlations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Galaxies, WL x CMB lensing</a:t>
            </a:r>
            <a:endParaRPr lang="en-US" sz="20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11684"/>
              </p:ext>
            </p:extLst>
          </p:nvPr>
        </p:nvGraphicFramePr>
        <p:xfrm>
          <a:off x="5605463" y="1868488"/>
          <a:ext cx="28321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00" name="Equation" r:id="rId4" imgW="1447800" imgH="215900" progId="Equation.3">
                  <p:embed/>
                </p:oleObj>
              </mc:Choice>
              <mc:Fallback>
                <p:oleObj name="Equation" r:id="rId4" imgW="1447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463" y="1868488"/>
                        <a:ext cx="2832100" cy="422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248400" y="5943600"/>
            <a:ext cx="2346185" cy="769409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DES forecast</a:t>
            </a:r>
          </a:p>
          <a:p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(T. </a:t>
            </a:r>
            <a:r>
              <a:rPr lang="en-US" sz="2000" dirty="0" err="1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Eifler</a:t>
            </a:r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E. Krause)</a:t>
            </a:r>
            <a:endParaRPr lang="en-US" sz="2000" dirty="0">
              <a:solidFill>
                <a:srgbClr val="12FF29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14" name="Picture 13" descr="DES_multi_probe[3]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67000"/>
            <a:ext cx="4343399" cy="327284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6705600" y="4572000"/>
            <a:ext cx="457200" cy="144780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111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9" name="Freeform 2"/>
          <p:cNvSpPr>
            <a:spLocks/>
          </p:cNvSpPr>
          <p:nvPr/>
        </p:nvSpPr>
        <p:spPr bwMode="auto">
          <a:xfrm>
            <a:off x="7848600" y="2895601"/>
            <a:ext cx="381000" cy="2438400"/>
          </a:xfrm>
          <a:custGeom>
            <a:avLst/>
            <a:gdLst>
              <a:gd name="T0" fmla="*/ 0 w 432"/>
              <a:gd name="T1" fmla="*/ 0 h 1536"/>
              <a:gd name="T2" fmla="*/ 2147483647 w 432"/>
              <a:gd name="T3" fmla="*/ 2147483647 h 1536"/>
              <a:gd name="T4" fmla="*/ 2147483647 w 432"/>
              <a:gd name="T5" fmla="*/ 2147483647 h 1536"/>
              <a:gd name="T6" fmla="*/ 0 w 432"/>
              <a:gd name="T7" fmla="*/ 2147483647 h 1536"/>
              <a:gd name="T8" fmla="*/ 0 w 432"/>
              <a:gd name="T9" fmla="*/ 0 h 1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1536"/>
              <a:gd name="T17" fmla="*/ 432 w 432"/>
              <a:gd name="T18" fmla="*/ 1536 h 1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1536">
                <a:moveTo>
                  <a:pt x="0" y="0"/>
                </a:moveTo>
                <a:lnTo>
                  <a:pt x="432" y="288"/>
                </a:lnTo>
                <a:lnTo>
                  <a:pt x="432" y="1536"/>
                </a:lnTo>
                <a:lnTo>
                  <a:pt x="0" y="105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5E002F"/>
              </a:gs>
              <a:gs pos="100000">
                <a:srgbClr val="CC0066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>
              <a:rot lat="21299986" lon="899994" rev="0"/>
            </a:camera>
            <a:lightRig rig="legacyFlat2" dir="b"/>
          </a:scene3d>
          <a:sp3d extrusionH="430200" prstMaterial="legacyMatte">
            <a:bevelT w="13500" h="13500" prst="angle"/>
            <a:bevelB w="13500" h="13500" prst="angle"/>
            <a:extrusionClr>
              <a:srgbClr val="CC0066"/>
            </a:extrusionClr>
          </a:sp3d>
        </p:spPr>
        <p:txBody>
          <a:bodyPr lIns="91388" tIns="45694" rIns="91388" bIns="45694">
            <a:prstTxWarp prst="textNoShape">
              <a:avLst/>
            </a:prstTxWarp>
            <a:flatTx/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00" name="Oval 3"/>
          <p:cNvSpPr>
            <a:spLocks noChangeArrowheads="1"/>
          </p:cNvSpPr>
          <p:nvPr/>
        </p:nvSpPr>
        <p:spPr bwMode="auto">
          <a:xfrm>
            <a:off x="7924801" y="3657600"/>
            <a:ext cx="152400" cy="609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01" name="Freeform 4"/>
          <p:cNvSpPr>
            <a:spLocks/>
          </p:cNvSpPr>
          <p:nvPr/>
        </p:nvSpPr>
        <p:spPr bwMode="auto">
          <a:xfrm>
            <a:off x="5943600" y="1371600"/>
            <a:ext cx="914400" cy="2438400"/>
          </a:xfrm>
          <a:custGeom>
            <a:avLst/>
            <a:gdLst>
              <a:gd name="T0" fmla="*/ 0 w 432"/>
              <a:gd name="T1" fmla="*/ 0 h 1536"/>
              <a:gd name="T2" fmla="*/ 2147483647 w 432"/>
              <a:gd name="T3" fmla="*/ 2147483647 h 1536"/>
              <a:gd name="T4" fmla="*/ 2147483647 w 432"/>
              <a:gd name="T5" fmla="*/ 2147483647 h 1536"/>
              <a:gd name="T6" fmla="*/ 0 w 432"/>
              <a:gd name="T7" fmla="*/ 2147483647 h 1536"/>
              <a:gd name="T8" fmla="*/ 0 w 432"/>
              <a:gd name="T9" fmla="*/ 0 h 1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1536"/>
              <a:gd name="T17" fmla="*/ 432 w 432"/>
              <a:gd name="T18" fmla="*/ 1536 h 1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1536">
                <a:moveTo>
                  <a:pt x="0" y="0"/>
                </a:moveTo>
                <a:lnTo>
                  <a:pt x="432" y="288"/>
                </a:lnTo>
                <a:lnTo>
                  <a:pt x="432" y="1536"/>
                </a:lnTo>
                <a:lnTo>
                  <a:pt x="0" y="105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5E002F"/>
              </a:gs>
              <a:gs pos="100000">
                <a:srgbClr val="CC0066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>
              <a:rot lat="21299986" lon="21299986" rev="0"/>
            </a:camera>
            <a:lightRig rig="legacyFlat2" dir="b"/>
          </a:scene3d>
          <a:sp3d extrusionH="430200" prstMaterial="legacyMatte">
            <a:bevelT w="13500" h="13500" prst="angle"/>
            <a:bevelB w="13500" h="13500" prst="angle"/>
            <a:extrusionClr>
              <a:srgbClr val="CC0066"/>
            </a:extrusionClr>
          </a:sp3d>
        </p:spPr>
        <p:txBody>
          <a:bodyPr lIns="91388" tIns="45694" rIns="91388" bIns="45694">
            <a:prstTxWarp prst="textNoShape">
              <a:avLst/>
            </a:prstTxWarp>
            <a:flatTx/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3048008"/>
            <a:ext cx="1168400" cy="785813"/>
            <a:chOff x="648" y="2928"/>
            <a:chExt cx="762" cy="528"/>
          </a:xfrm>
        </p:grpSpPr>
        <p:sp>
          <p:nvSpPr>
            <p:cNvPr id="622620" name="Freeform 6"/>
            <p:cNvSpPr>
              <a:spLocks/>
            </p:cNvSpPr>
            <p:nvPr/>
          </p:nvSpPr>
          <p:spPr bwMode="auto">
            <a:xfrm>
              <a:off x="648" y="3005"/>
              <a:ext cx="627" cy="405"/>
            </a:xfrm>
            <a:custGeom>
              <a:avLst/>
              <a:gdLst>
                <a:gd name="T0" fmla="*/ 86 w 864"/>
                <a:gd name="T1" fmla="*/ 0 h 528"/>
                <a:gd name="T2" fmla="*/ 0 w 864"/>
                <a:gd name="T3" fmla="*/ 53 h 528"/>
                <a:gd name="T4" fmla="*/ 91 w 864"/>
                <a:gd name="T5" fmla="*/ 82 h 528"/>
                <a:gd name="T6" fmla="*/ 0 60000 65536"/>
                <a:gd name="T7" fmla="*/ 0 60000 65536"/>
                <a:gd name="T8" fmla="*/ 0 60000 65536"/>
                <a:gd name="T9" fmla="*/ 0 w 864"/>
                <a:gd name="T10" fmla="*/ 0 h 528"/>
                <a:gd name="T11" fmla="*/ 864 w 86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4" h="528">
                  <a:moveTo>
                    <a:pt x="816" y="0"/>
                  </a:moveTo>
                  <a:lnTo>
                    <a:pt x="0" y="336"/>
                  </a:lnTo>
                  <a:lnTo>
                    <a:pt x="864" y="528"/>
                  </a:lnTo>
                </a:path>
              </a:pathLst>
            </a:custGeom>
            <a:gradFill rotWithShape="0">
              <a:gsLst>
                <a:gs pos="0">
                  <a:srgbClr val="3333FF"/>
                </a:gs>
                <a:gs pos="100000">
                  <a:srgbClr val="181876"/>
                </a:gs>
              </a:gsLst>
              <a:lin ang="5400000" scaled="1"/>
            </a:gradFill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endParaRPr>
            </a:p>
          </p:txBody>
        </p:sp>
        <p:sp>
          <p:nvSpPr>
            <p:cNvPr id="648199" name="Oval 7"/>
            <p:cNvSpPr>
              <a:spLocks noChangeArrowheads="1"/>
            </p:cNvSpPr>
            <p:nvPr/>
          </p:nvSpPr>
          <p:spPr bwMode="auto">
            <a:xfrm>
              <a:off x="1186" y="2928"/>
              <a:ext cx="224" cy="528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endParaRPr>
            </a:p>
          </p:txBody>
        </p:sp>
      </p:grpSp>
      <p:sp>
        <p:nvSpPr>
          <p:cNvPr id="622603" name="Text Box 8"/>
          <p:cNvSpPr txBox="1">
            <a:spLocks noChangeArrowheads="1"/>
          </p:cNvSpPr>
          <p:nvPr/>
        </p:nvSpPr>
        <p:spPr bwMode="auto">
          <a:xfrm>
            <a:off x="838201" y="3810008"/>
            <a:ext cx="1455356" cy="46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Observer</a:t>
            </a:r>
            <a:endParaRPr lang="en-US" sz="2400" dirty="0">
              <a:solidFill>
                <a:srgbClr val="FFFF0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622604" name="Text Box 9"/>
          <p:cNvSpPr txBox="1">
            <a:spLocks noChangeArrowheads="1"/>
          </p:cNvSpPr>
          <p:nvPr/>
        </p:nvSpPr>
        <p:spPr bwMode="auto">
          <a:xfrm>
            <a:off x="2667004" y="1828800"/>
            <a:ext cx="2898775" cy="46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Dark matter halos</a:t>
            </a:r>
            <a:endParaRPr lang="en-US" sz="2400" dirty="0">
              <a:solidFill>
                <a:srgbClr val="FFFF0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622605" name="Text Box 10"/>
          <p:cNvSpPr txBox="1">
            <a:spLocks noChangeArrowheads="1"/>
          </p:cNvSpPr>
          <p:nvPr/>
        </p:nvSpPr>
        <p:spPr bwMode="auto">
          <a:xfrm>
            <a:off x="7085613" y="1607423"/>
            <a:ext cx="1832376" cy="83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Background</a:t>
            </a:r>
            <a:r>
              <a:rPr lang="en-GB" sz="24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sources</a:t>
            </a:r>
            <a:endParaRPr lang="en-US" sz="2400" dirty="0">
              <a:solidFill>
                <a:srgbClr val="FFFF0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622606" name="Oval 11"/>
          <p:cNvSpPr>
            <a:spLocks noChangeArrowheads="1"/>
          </p:cNvSpPr>
          <p:nvPr/>
        </p:nvSpPr>
        <p:spPr bwMode="auto">
          <a:xfrm>
            <a:off x="2590800" y="3200409"/>
            <a:ext cx="457200" cy="4111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07" name="Oval 12"/>
          <p:cNvSpPr>
            <a:spLocks noChangeArrowheads="1"/>
          </p:cNvSpPr>
          <p:nvPr/>
        </p:nvSpPr>
        <p:spPr bwMode="auto">
          <a:xfrm>
            <a:off x="3276600" y="2514601"/>
            <a:ext cx="457200" cy="4873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08" name="Oval 13"/>
          <p:cNvSpPr>
            <a:spLocks noChangeArrowheads="1"/>
          </p:cNvSpPr>
          <p:nvPr/>
        </p:nvSpPr>
        <p:spPr bwMode="auto">
          <a:xfrm>
            <a:off x="4191001" y="2819401"/>
            <a:ext cx="533400" cy="4873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09" name="Oval 14"/>
          <p:cNvSpPr>
            <a:spLocks noChangeArrowheads="1"/>
          </p:cNvSpPr>
          <p:nvPr/>
        </p:nvSpPr>
        <p:spPr bwMode="auto">
          <a:xfrm>
            <a:off x="5029200" y="2286001"/>
            <a:ext cx="381000" cy="3349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10" name="Line 15"/>
          <p:cNvSpPr>
            <a:spLocks noChangeShapeType="1"/>
          </p:cNvSpPr>
          <p:nvPr/>
        </p:nvSpPr>
        <p:spPr bwMode="auto">
          <a:xfrm>
            <a:off x="1905001" y="3429000"/>
            <a:ext cx="6019800" cy="4572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48208" name="Freeform 16"/>
          <p:cNvSpPr>
            <a:spLocks/>
          </p:cNvSpPr>
          <p:nvPr/>
        </p:nvSpPr>
        <p:spPr bwMode="auto">
          <a:xfrm rot="145532" flipV="1">
            <a:off x="1905000" y="3581404"/>
            <a:ext cx="6096000" cy="303213"/>
          </a:xfrm>
          <a:custGeom>
            <a:avLst/>
            <a:gdLst>
              <a:gd name="T0" fmla="*/ 0 w 3072"/>
              <a:gd name="T1" fmla="*/ 2147483647 h 216"/>
              <a:gd name="T2" fmla="*/ 2147483647 w 3072"/>
              <a:gd name="T3" fmla="*/ 2147483647 h 216"/>
              <a:gd name="T4" fmla="*/ 2147483647 w 3072"/>
              <a:gd name="T5" fmla="*/ 2147483647 h 216"/>
              <a:gd name="T6" fmla="*/ 2147483647 w 3072"/>
              <a:gd name="T7" fmla="*/ 2147483647 h 216"/>
              <a:gd name="T8" fmla="*/ 2147483647 w 3072"/>
              <a:gd name="T9" fmla="*/ 2147483647 h 216"/>
              <a:gd name="T10" fmla="*/ 2147483647 w 3072"/>
              <a:gd name="T11" fmla="*/ 2147483647 h 2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72"/>
              <a:gd name="T19" fmla="*/ 0 h 216"/>
              <a:gd name="T20" fmla="*/ 3072 w 3072"/>
              <a:gd name="T21" fmla="*/ 216 h 2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72" h="216">
                <a:moveTo>
                  <a:pt x="0" y="200"/>
                </a:moveTo>
                <a:cubicBezTo>
                  <a:pt x="220" y="108"/>
                  <a:pt x="440" y="16"/>
                  <a:pt x="624" y="8"/>
                </a:cubicBezTo>
                <a:cubicBezTo>
                  <a:pt x="808" y="0"/>
                  <a:pt x="928" y="152"/>
                  <a:pt x="1104" y="152"/>
                </a:cubicBezTo>
                <a:cubicBezTo>
                  <a:pt x="1280" y="152"/>
                  <a:pt x="1472" y="0"/>
                  <a:pt x="1680" y="8"/>
                </a:cubicBezTo>
                <a:cubicBezTo>
                  <a:pt x="1888" y="16"/>
                  <a:pt x="2120" y="184"/>
                  <a:pt x="2352" y="200"/>
                </a:cubicBezTo>
                <a:cubicBezTo>
                  <a:pt x="2584" y="216"/>
                  <a:pt x="2828" y="160"/>
                  <a:pt x="3072" y="10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12" name="Oval 17"/>
          <p:cNvSpPr>
            <a:spLocks noChangeArrowheads="1"/>
          </p:cNvSpPr>
          <p:nvPr/>
        </p:nvSpPr>
        <p:spPr bwMode="auto">
          <a:xfrm>
            <a:off x="6172200" y="2128839"/>
            <a:ext cx="381000" cy="609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48210" name="Freeform 18"/>
          <p:cNvSpPr>
            <a:spLocks/>
          </p:cNvSpPr>
          <p:nvPr/>
        </p:nvSpPr>
        <p:spPr bwMode="auto">
          <a:xfrm rot="20898102">
            <a:off x="1851032" y="2803537"/>
            <a:ext cx="4556125" cy="169863"/>
          </a:xfrm>
          <a:custGeom>
            <a:avLst/>
            <a:gdLst>
              <a:gd name="T0" fmla="*/ 0 w 3072"/>
              <a:gd name="T1" fmla="*/ 2147483647 h 216"/>
              <a:gd name="T2" fmla="*/ 2147483647 w 3072"/>
              <a:gd name="T3" fmla="*/ 2147483647 h 216"/>
              <a:gd name="T4" fmla="*/ 2147483647 w 3072"/>
              <a:gd name="T5" fmla="*/ 2147483647 h 216"/>
              <a:gd name="T6" fmla="*/ 2147483647 w 3072"/>
              <a:gd name="T7" fmla="*/ 2147483647 h 216"/>
              <a:gd name="T8" fmla="*/ 2147483647 w 3072"/>
              <a:gd name="T9" fmla="*/ 2147483647 h 216"/>
              <a:gd name="T10" fmla="*/ 2147483647 w 3072"/>
              <a:gd name="T11" fmla="*/ 2147483647 h 2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72"/>
              <a:gd name="T19" fmla="*/ 0 h 216"/>
              <a:gd name="T20" fmla="*/ 3072 w 3072"/>
              <a:gd name="T21" fmla="*/ 216 h 2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72" h="216">
                <a:moveTo>
                  <a:pt x="0" y="200"/>
                </a:moveTo>
                <a:cubicBezTo>
                  <a:pt x="220" y="108"/>
                  <a:pt x="440" y="16"/>
                  <a:pt x="624" y="8"/>
                </a:cubicBezTo>
                <a:cubicBezTo>
                  <a:pt x="808" y="0"/>
                  <a:pt x="928" y="152"/>
                  <a:pt x="1104" y="152"/>
                </a:cubicBezTo>
                <a:cubicBezTo>
                  <a:pt x="1280" y="152"/>
                  <a:pt x="1472" y="0"/>
                  <a:pt x="1680" y="8"/>
                </a:cubicBezTo>
                <a:cubicBezTo>
                  <a:pt x="1888" y="16"/>
                  <a:pt x="2120" y="184"/>
                  <a:pt x="2352" y="200"/>
                </a:cubicBezTo>
                <a:cubicBezTo>
                  <a:pt x="2584" y="216"/>
                  <a:pt x="2828" y="160"/>
                  <a:pt x="3072" y="10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14" name="Line 19"/>
          <p:cNvSpPr>
            <a:spLocks noChangeShapeType="1"/>
          </p:cNvSpPr>
          <p:nvPr/>
        </p:nvSpPr>
        <p:spPr bwMode="auto">
          <a:xfrm flipV="1">
            <a:off x="1905001" y="2438400"/>
            <a:ext cx="441960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15" name="Oval 20"/>
          <p:cNvSpPr>
            <a:spLocks noChangeArrowheads="1"/>
          </p:cNvSpPr>
          <p:nvPr/>
        </p:nvSpPr>
        <p:spPr bwMode="auto">
          <a:xfrm>
            <a:off x="3810000" y="3733801"/>
            <a:ext cx="533400" cy="4873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16" name="Oval 21"/>
          <p:cNvSpPr>
            <a:spLocks noChangeArrowheads="1"/>
          </p:cNvSpPr>
          <p:nvPr/>
        </p:nvSpPr>
        <p:spPr bwMode="auto">
          <a:xfrm>
            <a:off x="4953001" y="3429001"/>
            <a:ext cx="381000" cy="3349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17" name="Oval 22"/>
          <p:cNvSpPr>
            <a:spLocks noChangeArrowheads="1"/>
          </p:cNvSpPr>
          <p:nvPr/>
        </p:nvSpPr>
        <p:spPr bwMode="auto">
          <a:xfrm>
            <a:off x="6324601" y="3733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2618" name="Line 23"/>
          <p:cNvSpPr>
            <a:spLocks noChangeShapeType="1"/>
          </p:cNvSpPr>
          <p:nvPr/>
        </p:nvSpPr>
        <p:spPr bwMode="auto">
          <a:xfrm>
            <a:off x="6324600" y="2438400"/>
            <a:ext cx="1676400" cy="14478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graphicFrame>
        <p:nvGraphicFramePr>
          <p:cNvPr id="622595" name="Object 3"/>
          <p:cNvGraphicFramePr>
            <a:graphicFrameLocks noChangeAspect="1"/>
          </p:cNvGraphicFramePr>
          <p:nvPr/>
        </p:nvGraphicFramePr>
        <p:xfrm>
          <a:off x="4438650" y="2940051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84" name="Equation" r:id="rId4" imgW="114548" imgH="216016" progId="Equation.3">
                  <p:embed/>
                </p:oleObj>
              </mc:Choice>
              <mc:Fallback>
                <p:oleObj name="Equation" r:id="rId4" imgW="114548" imgH="2160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2940051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619" name="Rectangle 26"/>
          <p:cNvSpPr>
            <a:spLocks noChangeArrowheads="1"/>
          </p:cNvSpPr>
          <p:nvPr/>
        </p:nvSpPr>
        <p:spPr bwMode="auto">
          <a:xfrm>
            <a:off x="76200" y="50292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2" tIns="46012" rIns="92022" bIns="46012">
            <a:prstTxWarp prst="textNoShape">
              <a:avLst/>
            </a:prstTxWarp>
          </a:bodyPr>
          <a:lstStyle/>
          <a:p>
            <a:pPr marL="341191" indent="-341191">
              <a:spcBef>
                <a:spcPct val="20000"/>
              </a:spcBef>
              <a:buClr>
                <a:srgbClr val="FFFF00"/>
              </a:buClr>
              <a:buSzPct val="60000"/>
              <a:buFont typeface="Arial"/>
              <a:buChar char="•"/>
            </a:pPr>
            <a:r>
              <a:rPr lang="en-GB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Spatially coherent </a:t>
            </a:r>
            <a:r>
              <a:rPr lang="en-GB" sz="24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shear pattern, ~1% distortion</a:t>
            </a:r>
          </a:p>
          <a:p>
            <a:pPr marL="341191" indent="-341191">
              <a:spcBef>
                <a:spcPct val="20000"/>
              </a:spcBef>
              <a:buClr>
                <a:srgbClr val="FFFF00"/>
              </a:buClr>
              <a:buSzPct val="60000"/>
              <a:buFont typeface="Arial"/>
              <a:buChar char="•"/>
            </a:pPr>
            <a:r>
              <a:rPr lang="en-GB" sz="24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Radial distances depend on</a:t>
            </a:r>
            <a:r>
              <a:rPr lang="en-GB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GB" sz="2400" i="1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expansion history</a:t>
            </a:r>
            <a:r>
              <a:rPr lang="en-GB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GB" sz="24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of Universe</a:t>
            </a:r>
            <a:endParaRPr lang="en-GB" sz="2400" i="1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pPr marL="341191" indent="-341191">
              <a:spcBef>
                <a:spcPct val="20000"/>
              </a:spcBef>
              <a:buClr>
                <a:srgbClr val="FFFF00"/>
              </a:buClr>
              <a:buSzPct val="60000"/>
              <a:buFont typeface="Arial"/>
              <a:buChar char="•"/>
            </a:pPr>
            <a:r>
              <a:rPr lang="en-US" sz="24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Foreground mass distribution depends on </a:t>
            </a:r>
            <a:r>
              <a:rPr lang="en-US" sz="2400" i="1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growth</a:t>
            </a:r>
            <a:r>
              <a:rPr lang="en-US" sz="24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of structure</a:t>
            </a:r>
            <a:endParaRPr lang="en-US" sz="24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Symbol" pitchFamily="27" charset="2"/>
            </a:endParaRPr>
          </a:p>
        </p:txBody>
      </p:sp>
      <p:graphicFrame>
        <p:nvGraphicFramePr>
          <p:cNvPr id="622597" name="Object 5"/>
          <p:cNvGraphicFramePr>
            <a:graphicFrameLocks noChangeAspect="1"/>
          </p:cNvGraphicFramePr>
          <p:nvPr/>
        </p:nvGraphicFramePr>
        <p:xfrm>
          <a:off x="4514850" y="2787651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85" name="Equation" r:id="rId6" imgW="114548" imgH="216016" progId="Equation.3">
                  <p:embed/>
                </p:oleObj>
              </mc:Choice>
              <mc:Fallback>
                <p:oleObj name="Equation" r:id="rId6" imgW="114548" imgH="2160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2787651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819400" y="282746"/>
            <a:ext cx="3368011" cy="70785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sz="4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Weak Lensing</a:t>
            </a:r>
            <a:endParaRPr lang="en-US" sz="40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4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64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8" grpId="0" animBg="1"/>
      <p:bldP spid="6482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3352800" y="5715000"/>
            <a:ext cx="2362200" cy="838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7510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543800" cy="723900"/>
          </a:xfrm>
        </p:spPr>
        <p:txBody>
          <a:bodyPr/>
          <a:lstStyle/>
          <a:p>
            <a:pPr indent="0" eaLnBrk="1"/>
            <a:r>
              <a:rPr lang="en-GB">
                <a:ea typeface="ＭＳ Ｐゴシック" pitchFamily="31" charset="-128"/>
                <a:cs typeface="ＭＳ Ｐゴシック" pitchFamily="31" charset="-128"/>
              </a:rPr>
              <a:t>Gravitational Lensing</a:t>
            </a:r>
            <a:endParaRPr lang="en-US">
              <a:solidFill>
                <a:schemeClr val="bg1"/>
              </a:solidFill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3725" y="1143000"/>
            <a:ext cx="5715000" cy="685800"/>
          </a:xfrm>
        </p:spPr>
        <p:txBody>
          <a:bodyPr/>
          <a:lstStyle/>
          <a:p>
            <a:pPr eaLnBrk="1"/>
            <a:r>
              <a:rPr lang="en-GB"/>
              <a:t>A simple scattering experiment:</a:t>
            </a:r>
            <a:endParaRPr lang="en-US"/>
          </a:p>
        </p:txBody>
      </p:sp>
      <p:sp>
        <p:nvSpPr>
          <p:cNvPr id="175109" name="Rectangle 4"/>
          <p:cNvSpPr>
            <a:spLocks noChangeArrowheads="1"/>
          </p:cNvSpPr>
          <p:nvPr/>
        </p:nvSpPr>
        <p:spPr bwMode="auto">
          <a:xfrm>
            <a:off x="7512050" y="3276600"/>
            <a:ext cx="79375" cy="2449513"/>
          </a:xfrm>
          <a:prstGeom prst="rect">
            <a:avLst/>
          </a:prstGeom>
          <a:solidFill>
            <a:srgbClr val="CC0066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93" rev="0"/>
            </a:camera>
            <a:lightRig rig="legacyNormal4" dir="t"/>
          </a:scene3d>
          <a:sp3d extrusionH="1801800" prstMaterial="legacyMatte">
            <a:bevelT w="13500" h="13500" prst="angle"/>
            <a:bevelB w="13500" h="13500" prst="angle"/>
            <a:extrusionClr>
              <a:srgbClr val="CC0066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2000" y="4025900"/>
            <a:ext cx="1209675" cy="838200"/>
            <a:chOff x="648" y="2928"/>
            <a:chExt cx="762" cy="528"/>
          </a:xfrm>
        </p:grpSpPr>
        <p:sp>
          <p:nvSpPr>
            <p:cNvPr id="175118" name="Freeform 6"/>
            <p:cNvSpPr>
              <a:spLocks/>
            </p:cNvSpPr>
            <p:nvPr/>
          </p:nvSpPr>
          <p:spPr bwMode="auto">
            <a:xfrm>
              <a:off x="648" y="3005"/>
              <a:ext cx="627" cy="405"/>
            </a:xfrm>
            <a:custGeom>
              <a:avLst/>
              <a:gdLst>
                <a:gd name="T0" fmla="*/ 312 w 864"/>
                <a:gd name="T1" fmla="*/ 0 h 528"/>
                <a:gd name="T2" fmla="*/ 0 w 864"/>
                <a:gd name="T3" fmla="*/ 152 h 528"/>
                <a:gd name="T4" fmla="*/ 330 w 864"/>
                <a:gd name="T5" fmla="*/ 239 h 528"/>
                <a:gd name="T6" fmla="*/ 0 60000 65536"/>
                <a:gd name="T7" fmla="*/ 0 60000 65536"/>
                <a:gd name="T8" fmla="*/ 0 60000 65536"/>
                <a:gd name="T9" fmla="*/ 0 w 864"/>
                <a:gd name="T10" fmla="*/ 0 h 528"/>
                <a:gd name="T11" fmla="*/ 864 w 86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4" h="528">
                  <a:moveTo>
                    <a:pt x="816" y="0"/>
                  </a:moveTo>
                  <a:lnTo>
                    <a:pt x="0" y="336"/>
                  </a:lnTo>
                  <a:lnTo>
                    <a:pt x="864" y="528"/>
                  </a:lnTo>
                </a:path>
              </a:pathLst>
            </a:custGeom>
            <a:gradFill rotWithShape="0">
              <a:gsLst>
                <a:gs pos="0">
                  <a:srgbClr val="3333FF"/>
                </a:gs>
                <a:gs pos="100000">
                  <a:srgbClr val="181876"/>
                </a:gs>
              </a:gsLst>
              <a:lin ang="5400000" scaled="1"/>
            </a:gradFill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5655" name="Oval 7"/>
            <p:cNvSpPr>
              <a:spLocks noChangeArrowheads="1"/>
            </p:cNvSpPr>
            <p:nvPr/>
          </p:nvSpPr>
          <p:spPr bwMode="auto">
            <a:xfrm>
              <a:off x="1186" y="2928"/>
              <a:ext cx="224" cy="528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endParaRPr>
            </a:p>
          </p:txBody>
        </p:sp>
      </p:grpSp>
      <p:sp>
        <p:nvSpPr>
          <p:cNvPr id="175111" name="Text Box 8"/>
          <p:cNvSpPr txBox="1">
            <a:spLocks noChangeArrowheads="1"/>
          </p:cNvSpPr>
          <p:nvPr/>
        </p:nvSpPr>
        <p:spPr bwMode="auto">
          <a:xfrm>
            <a:off x="533400" y="5172075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latin typeface="Times New Roman" pitchFamily="31" charset="0"/>
              </a:rPr>
              <a:t>Observer</a:t>
            </a:r>
            <a:endParaRPr lang="en-US" sz="2400">
              <a:latin typeface="Times New Roman" pitchFamily="31" charset="0"/>
            </a:endParaRPr>
          </a:p>
        </p:txBody>
      </p:sp>
      <p:sp>
        <p:nvSpPr>
          <p:cNvPr id="175112" name="Text Box 9"/>
          <p:cNvSpPr txBox="1">
            <a:spLocks noChangeArrowheads="1"/>
          </p:cNvSpPr>
          <p:nvPr/>
        </p:nvSpPr>
        <p:spPr bwMode="auto">
          <a:xfrm>
            <a:off x="3211513" y="5181600"/>
            <a:ext cx="2528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Times New Roman" pitchFamily="31" charset="0"/>
              </a:rPr>
              <a:t>Galaxy cluster/lens</a:t>
            </a:r>
            <a:endParaRPr lang="en-US" sz="2400">
              <a:solidFill>
                <a:srgbClr val="FFFFFF"/>
              </a:solidFill>
              <a:latin typeface="Times New Roman" pitchFamily="31" charset="0"/>
            </a:endParaRPr>
          </a:p>
        </p:txBody>
      </p:sp>
      <p:sp>
        <p:nvSpPr>
          <p:cNvPr id="175113" name="Text Box 10"/>
          <p:cNvSpPr txBox="1">
            <a:spLocks noChangeArrowheads="1"/>
          </p:cNvSpPr>
          <p:nvPr/>
        </p:nvSpPr>
        <p:spPr bwMode="auto">
          <a:xfrm>
            <a:off x="6310313" y="5268913"/>
            <a:ext cx="254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Times New Roman" pitchFamily="31" charset="0"/>
              </a:rPr>
              <a:t>Background source</a:t>
            </a:r>
            <a:endParaRPr lang="en-US" sz="2400">
              <a:solidFill>
                <a:srgbClr val="FFFFFF"/>
              </a:solidFill>
              <a:latin typeface="Times New Roman" pitchFamily="31" charset="0"/>
            </a:endParaRPr>
          </a:p>
        </p:txBody>
      </p:sp>
      <p:sp>
        <p:nvSpPr>
          <p:cNvPr id="175114" name="Oval 11"/>
          <p:cNvSpPr>
            <a:spLocks noChangeArrowheads="1"/>
          </p:cNvSpPr>
          <p:nvPr/>
        </p:nvSpPr>
        <p:spPr bwMode="auto">
          <a:xfrm>
            <a:off x="3581400" y="3733800"/>
            <a:ext cx="1562100" cy="1524000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1371600" y="2209800"/>
          <a:ext cx="66294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4" imgW="2438280" imgH="241200" progId="Equation.3">
                  <p:embed/>
                </p:oleObj>
              </mc:Choice>
              <mc:Fallback>
                <p:oleObj name="Equation" r:id="rId4" imgW="2438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209800"/>
                        <a:ext cx="6629400" cy="655638"/>
                      </a:xfrm>
                      <a:prstGeom prst="rect">
                        <a:avLst/>
                      </a:prstGeom>
                      <a:solidFill>
                        <a:srgbClr val="CC66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15" name="Line 13"/>
          <p:cNvSpPr>
            <a:spLocks noChangeShapeType="1"/>
          </p:cNvSpPr>
          <p:nvPr/>
        </p:nvSpPr>
        <p:spPr bwMode="auto">
          <a:xfrm>
            <a:off x="1828800" y="4419600"/>
            <a:ext cx="52578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662" name="Freeform 14"/>
          <p:cNvSpPr>
            <a:spLocks/>
          </p:cNvSpPr>
          <p:nvPr/>
        </p:nvSpPr>
        <p:spPr bwMode="auto">
          <a:xfrm>
            <a:off x="1828800" y="3657600"/>
            <a:ext cx="5257800" cy="762000"/>
          </a:xfrm>
          <a:custGeom>
            <a:avLst/>
            <a:gdLst>
              <a:gd name="T0" fmla="*/ 0 w 3312"/>
              <a:gd name="T1" fmla="*/ 2147483647 h 480"/>
              <a:gd name="T2" fmla="*/ 2147483647 w 3312"/>
              <a:gd name="T3" fmla="*/ 0 h 480"/>
              <a:gd name="T4" fmla="*/ 2147483647 w 3312"/>
              <a:gd name="T5" fmla="*/ 2147483647 h 480"/>
              <a:gd name="T6" fmla="*/ 0 60000 65536"/>
              <a:gd name="T7" fmla="*/ 0 60000 65536"/>
              <a:gd name="T8" fmla="*/ 0 60000 65536"/>
              <a:gd name="T9" fmla="*/ 0 w 3312"/>
              <a:gd name="T10" fmla="*/ 0 h 480"/>
              <a:gd name="T11" fmla="*/ 3312 w 3312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12" h="480">
                <a:moveTo>
                  <a:pt x="0" y="480"/>
                </a:moveTo>
                <a:lnTo>
                  <a:pt x="1584" y="0"/>
                </a:lnTo>
                <a:lnTo>
                  <a:pt x="3312" y="48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663" name="Line 15"/>
          <p:cNvSpPr>
            <a:spLocks noChangeShapeType="1"/>
          </p:cNvSpPr>
          <p:nvPr/>
        </p:nvSpPr>
        <p:spPr bwMode="auto">
          <a:xfrm flipV="1">
            <a:off x="4343400" y="2971800"/>
            <a:ext cx="25146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510280" y="5867400"/>
          <a:ext cx="202692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6" imgW="965200" imgH="254000" progId="Equation.3">
                  <p:embed/>
                </p:oleObj>
              </mc:Choice>
              <mc:Fallback>
                <p:oleObj name="Equation" r:id="rId6" imgW="965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0280" y="5867400"/>
                        <a:ext cx="202692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29200" y="3429000"/>
            <a:ext cx="436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α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435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43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662" grpId="0" animBg="1"/>
      <p:bldP spid="1435663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Line 2"/>
          <p:cNvSpPr>
            <a:spLocks noChangeShapeType="1"/>
          </p:cNvSpPr>
          <p:nvPr/>
        </p:nvSpPr>
        <p:spPr bwMode="auto">
          <a:xfrm flipH="1">
            <a:off x="4572000" y="3154363"/>
            <a:ext cx="3886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none" w="lg" len="lg"/>
            <a:tailEnd type="oval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156" name="Line 3"/>
          <p:cNvSpPr>
            <a:spLocks noChangeShapeType="1"/>
          </p:cNvSpPr>
          <p:nvPr/>
        </p:nvSpPr>
        <p:spPr bwMode="auto">
          <a:xfrm flipH="1" flipV="1">
            <a:off x="609600" y="1858963"/>
            <a:ext cx="7848600" cy="1295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157" name="Line 4"/>
          <p:cNvSpPr>
            <a:spLocks noChangeShapeType="1"/>
          </p:cNvSpPr>
          <p:nvPr/>
        </p:nvSpPr>
        <p:spPr bwMode="auto">
          <a:xfrm flipV="1">
            <a:off x="609600" y="1630363"/>
            <a:ext cx="3962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lg" len="lg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158" name="Line 5"/>
          <p:cNvSpPr>
            <a:spLocks noChangeShapeType="1"/>
          </p:cNvSpPr>
          <p:nvPr/>
        </p:nvSpPr>
        <p:spPr bwMode="auto">
          <a:xfrm>
            <a:off x="4572000" y="1630363"/>
            <a:ext cx="388620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oval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159" name="Line 6"/>
          <p:cNvSpPr>
            <a:spLocks noChangeShapeType="1"/>
          </p:cNvSpPr>
          <p:nvPr/>
        </p:nvSpPr>
        <p:spPr bwMode="auto">
          <a:xfrm flipV="1">
            <a:off x="4572000" y="1554163"/>
            <a:ext cx="1447800" cy="762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160" name="Line 7"/>
          <p:cNvSpPr>
            <a:spLocks noChangeShapeType="1"/>
          </p:cNvSpPr>
          <p:nvPr/>
        </p:nvSpPr>
        <p:spPr bwMode="auto">
          <a:xfrm>
            <a:off x="609600" y="1858963"/>
            <a:ext cx="3962400" cy="1828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161" name="Line 8"/>
          <p:cNvSpPr>
            <a:spLocks noChangeShapeType="1"/>
          </p:cNvSpPr>
          <p:nvPr/>
        </p:nvSpPr>
        <p:spPr bwMode="auto">
          <a:xfrm flipV="1">
            <a:off x="4572000" y="3154363"/>
            <a:ext cx="38862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162" name="Text Box 9"/>
          <p:cNvSpPr txBox="1">
            <a:spLocks noChangeArrowheads="1"/>
          </p:cNvSpPr>
          <p:nvPr/>
        </p:nvSpPr>
        <p:spPr bwMode="auto">
          <a:xfrm>
            <a:off x="212725" y="164465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FFFFFF"/>
                </a:solidFill>
                <a:latin typeface="Times New Roman" pitchFamily="31" charset="0"/>
              </a:rPr>
              <a:t>S</a:t>
            </a:r>
            <a:endParaRPr lang="en-US" sz="2400">
              <a:solidFill>
                <a:srgbClr val="FFFFFF"/>
              </a:solidFill>
              <a:latin typeface="Times" pitchFamily="31" charset="0"/>
            </a:endParaRPr>
          </a:p>
        </p:txBody>
      </p:sp>
      <p:sp>
        <p:nvSpPr>
          <p:cNvPr id="177163" name="Text Box 10"/>
          <p:cNvSpPr txBox="1">
            <a:spLocks noChangeArrowheads="1"/>
          </p:cNvSpPr>
          <p:nvPr/>
        </p:nvSpPr>
        <p:spPr bwMode="auto">
          <a:xfrm>
            <a:off x="4175125" y="2940050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FFFFFF"/>
                </a:solidFill>
                <a:latin typeface="Times New Roman" pitchFamily="31" charset="0"/>
              </a:rPr>
              <a:t>L</a:t>
            </a:r>
            <a:endParaRPr lang="en-US" sz="2400">
              <a:solidFill>
                <a:srgbClr val="FFFFFF"/>
              </a:solidFill>
              <a:latin typeface="Times" pitchFamily="31" charset="0"/>
            </a:endParaRPr>
          </a:p>
        </p:txBody>
      </p:sp>
      <p:sp>
        <p:nvSpPr>
          <p:cNvPr id="177164" name="Text Box 11"/>
          <p:cNvSpPr txBox="1">
            <a:spLocks noChangeArrowheads="1"/>
          </p:cNvSpPr>
          <p:nvPr/>
        </p:nvSpPr>
        <p:spPr bwMode="auto">
          <a:xfrm>
            <a:off x="8534400" y="30321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FFFFFF"/>
                </a:solidFill>
                <a:latin typeface="Times New Roman" pitchFamily="31" charset="0"/>
              </a:rPr>
              <a:t>O</a:t>
            </a:r>
            <a:endParaRPr lang="en-US" sz="2400">
              <a:solidFill>
                <a:srgbClr val="FFFFFF"/>
              </a:solidFill>
              <a:latin typeface="Times" pitchFamily="31" charset="0"/>
            </a:endParaRPr>
          </a:p>
        </p:txBody>
      </p:sp>
      <p:sp>
        <p:nvSpPr>
          <p:cNvPr id="177165" name="Text Box 12"/>
          <p:cNvSpPr txBox="1">
            <a:spLocks noChangeArrowheads="1"/>
          </p:cNvSpPr>
          <p:nvPr/>
        </p:nvSpPr>
        <p:spPr bwMode="auto">
          <a:xfrm>
            <a:off x="5241925" y="1524000"/>
            <a:ext cx="344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FFFFFF"/>
                </a:solidFill>
                <a:latin typeface="Symbol" pitchFamily="31" charset="2"/>
              </a:rPr>
              <a:t>a</a:t>
            </a:r>
            <a:endParaRPr lang="en-US" sz="2400">
              <a:solidFill>
                <a:srgbClr val="FFFFFF"/>
              </a:solidFill>
              <a:latin typeface="Times" pitchFamily="31" charset="0"/>
            </a:endParaRPr>
          </a:p>
        </p:txBody>
      </p:sp>
      <p:sp>
        <p:nvSpPr>
          <p:cNvPr id="177166" name="Text Box 13"/>
          <p:cNvSpPr txBox="1">
            <a:spLocks noChangeArrowheads="1"/>
          </p:cNvSpPr>
          <p:nvPr/>
        </p:nvSpPr>
        <p:spPr bwMode="auto">
          <a:xfrm>
            <a:off x="6324600" y="2797175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FFFFFF"/>
                </a:solidFill>
                <a:latin typeface="Times New Roman" pitchFamily="31" charset="0"/>
                <a:sym typeface="Symbol" pitchFamily="31" charset="2"/>
              </a:rPr>
              <a:t></a:t>
            </a:r>
            <a:r>
              <a:rPr lang="en-US" sz="2000" baseline="-25000">
                <a:solidFill>
                  <a:srgbClr val="FFFFFF"/>
                </a:solidFill>
                <a:latin typeface="Times New Roman" pitchFamily="31" charset="0"/>
                <a:sym typeface="Symbol" pitchFamily="31" charset="2"/>
              </a:rPr>
              <a:t>s</a:t>
            </a:r>
            <a:endParaRPr lang="en-US" sz="2400">
              <a:solidFill>
                <a:srgbClr val="FFFFFF"/>
              </a:solidFill>
              <a:latin typeface="Times" pitchFamily="31" charset="0"/>
            </a:endParaRPr>
          </a:p>
        </p:txBody>
      </p:sp>
      <p:sp>
        <p:nvSpPr>
          <p:cNvPr id="177167" name="Text Box 14"/>
          <p:cNvSpPr txBox="1">
            <a:spLocks noChangeArrowheads="1"/>
          </p:cNvSpPr>
          <p:nvPr/>
        </p:nvSpPr>
        <p:spPr bwMode="auto">
          <a:xfrm>
            <a:off x="5867400" y="2346325"/>
            <a:ext cx="371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FFFFFF"/>
                </a:solidFill>
                <a:latin typeface="Times New Roman" pitchFamily="31" charset="0"/>
                <a:sym typeface="Symbol" pitchFamily="31" charset="2"/>
              </a:rPr>
              <a:t></a:t>
            </a:r>
            <a:r>
              <a:rPr lang="en-US" sz="2000" baseline="-25000">
                <a:solidFill>
                  <a:srgbClr val="FFFFFF"/>
                </a:solidFill>
                <a:latin typeface="Times New Roman" pitchFamily="31" charset="0"/>
                <a:sym typeface="Symbol" pitchFamily="31" charset="2"/>
              </a:rPr>
              <a:t>I</a:t>
            </a:r>
          </a:p>
        </p:txBody>
      </p:sp>
      <p:sp>
        <p:nvSpPr>
          <p:cNvPr id="177168" name="Arc 15"/>
          <p:cNvSpPr>
            <a:spLocks/>
          </p:cNvSpPr>
          <p:nvPr/>
        </p:nvSpPr>
        <p:spPr bwMode="auto">
          <a:xfrm flipH="1">
            <a:off x="6096000" y="2316163"/>
            <a:ext cx="228600" cy="838200"/>
          </a:xfrm>
          <a:custGeom>
            <a:avLst/>
            <a:gdLst>
              <a:gd name="T0" fmla="*/ 0 w 21600"/>
              <a:gd name="T1" fmla="*/ 0 h 21600"/>
              <a:gd name="T2" fmla="*/ 270984006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169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01650"/>
            <a:ext cx="7772400" cy="641350"/>
          </a:xfrm>
        </p:spPr>
        <p:txBody>
          <a:bodyPr/>
          <a:lstStyle/>
          <a:p>
            <a:pPr eaLnBrk="1" hangingPunct="1"/>
            <a:r>
              <a:rPr lang="en-US" sz="3600">
                <a:ea typeface="ＭＳ Ｐゴシック" pitchFamily="31" charset="-128"/>
                <a:cs typeface="ＭＳ Ｐゴシック" pitchFamily="31" charset="-128"/>
              </a:rPr>
              <a:t>Gravitational Lensing</a:t>
            </a:r>
          </a:p>
        </p:txBody>
      </p:sp>
      <p:sp>
        <p:nvSpPr>
          <p:cNvPr id="177170" name="Text Box 17"/>
          <p:cNvSpPr txBox="1">
            <a:spLocks noChangeArrowheads="1"/>
          </p:cNvSpPr>
          <p:nvPr/>
        </p:nvSpPr>
        <p:spPr bwMode="auto">
          <a:xfrm>
            <a:off x="2279650" y="3810000"/>
            <a:ext cx="213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solidFill>
                  <a:srgbClr val="FFFFFF"/>
                </a:solidFill>
                <a:latin typeface="Times New Roman" pitchFamily="31" charset="0"/>
              </a:rPr>
              <a:t>Lens equation:</a:t>
            </a:r>
            <a:r>
              <a:rPr lang="en-US" sz="2400" i="1">
                <a:solidFill>
                  <a:srgbClr val="FFFFFF"/>
                </a:solidFill>
                <a:latin typeface="Symbol" pitchFamily="31" charset="2"/>
              </a:rPr>
              <a:t></a:t>
            </a:r>
          </a:p>
        </p:txBody>
      </p:sp>
      <p:sp>
        <p:nvSpPr>
          <p:cNvPr id="177171" name="Text Box 18"/>
          <p:cNvSpPr txBox="1">
            <a:spLocks noChangeArrowheads="1"/>
          </p:cNvSpPr>
          <p:nvPr/>
        </p:nvSpPr>
        <p:spPr bwMode="auto">
          <a:xfrm>
            <a:off x="381000" y="4800600"/>
            <a:ext cx="3581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FFFFFF"/>
                </a:solidFill>
                <a:latin typeface="Times New Roman" pitchFamily="31" charset="0"/>
              </a:rPr>
              <a:t>The deflection </a:t>
            </a:r>
            <a:r>
              <a:rPr lang="en-US" sz="2000">
                <a:solidFill>
                  <a:srgbClr val="FFFFFF"/>
                </a:solidFill>
                <a:latin typeface="Symbol" pitchFamily="31" charset="2"/>
              </a:rPr>
              <a:t>a</a:t>
            </a:r>
            <a:r>
              <a:rPr lang="en-US" sz="2000">
                <a:solidFill>
                  <a:srgbClr val="FFFFFF"/>
                </a:solidFill>
                <a:latin typeface="Times New Roman" pitchFamily="31" charset="0"/>
              </a:rPr>
              <a:t> is sensitive to </a:t>
            </a:r>
            <a:r>
              <a:rPr lang="en-US" sz="2000" i="1">
                <a:solidFill>
                  <a:srgbClr val="FFFFFF"/>
                </a:solidFill>
                <a:latin typeface="Times New Roman" pitchFamily="31" charset="0"/>
              </a:rPr>
              <a:t>all</a:t>
            </a:r>
            <a:r>
              <a:rPr lang="en-US" sz="2000">
                <a:solidFill>
                  <a:srgbClr val="FFFFFF"/>
                </a:solidFill>
                <a:latin typeface="Times New Roman" pitchFamily="31" charset="0"/>
              </a:rPr>
              <a:t> mass, luminous or dark. Thus, lensing probes the dark matter halos of distant galaxies</a:t>
            </a:r>
          </a:p>
          <a:p>
            <a:pPr eaLnBrk="0" hangingPunct="0"/>
            <a:r>
              <a:rPr lang="en-US" sz="2000">
                <a:solidFill>
                  <a:srgbClr val="FFFFFF"/>
                </a:solidFill>
                <a:latin typeface="Times New Roman" pitchFamily="31" charset="0"/>
              </a:rPr>
              <a:t>and clusters.</a:t>
            </a:r>
          </a:p>
        </p:txBody>
      </p:sp>
      <p:graphicFrame>
        <p:nvGraphicFramePr>
          <p:cNvPr id="177154" name="Object 2"/>
          <p:cNvGraphicFramePr>
            <a:graphicFrameLocks noChangeAspect="1"/>
          </p:cNvGraphicFramePr>
          <p:nvPr/>
        </p:nvGraphicFramePr>
        <p:xfrm>
          <a:off x="4267200" y="3716338"/>
          <a:ext cx="46482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0839" name="Equation" r:id="rId4" imgW="2819400" imgH="1905000" progId="Equation.3">
                  <p:embed/>
                </p:oleObj>
              </mc:Choice>
              <mc:Fallback>
                <p:oleObj name="Equation" r:id="rId4" imgW="2819400" imgH="1905000" progId="Equation.3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716338"/>
                        <a:ext cx="4648200" cy="31416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pic>
        <p:nvPicPr>
          <p:cNvPr id="180227" name="Content Placeholder 4" descr="Snapshot 2009-12-15 20-18-20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6605" r="-16605"/>
          <a:stretch>
            <a:fillRect/>
          </a:stretch>
        </p:blipFill>
        <p:spPr>
          <a:xfrm>
            <a:off x="-1473200" y="304800"/>
            <a:ext cx="12090400" cy="6400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F0C30874-7AB5-5747-B186-82843A765400}" type="slidenum">
              <a:rPr lang="en-US" smtClean="0">
                <a:solidFill>
                  <a:srgbClr val="12BB23"/>
                </a:solidFill>
                <a:latin typeface="Times"/>
              </a:rPr>
              <a:pPr>
                <a:defRPr/>
              </a:pPr>
              <a:t>26</a:t>
            </a:fld>
            <a:endParaRPr lang="en-US" dirty="0">
              <a:solidFill>
                <a:srgbClr val="12BB23"/>
              </a:solidFill>
              <a:latin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endParaRPr lang="en-US">
              <a:solidFill>
                <a:srgbClr val="000000"/>
              </a:solidFill>
              <a:latin typeface="Times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  <a:p>
            <a:fld id="{83C6FF80-8947-894B-9FEF-614181BEE8C8}" type="slidenum">
              <a:rPr lang="en-US">
                <a:solidFill>
                  <a:srgbClr val="17E81D"/>
                </a:solidFill>
                <a:latin typeface="Times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27</a:t>
            </a:fld>
            <a:endParaRPr lang="en-US">
              <a:solidFill>
                <a:srgbClr val="17E81D"/>
              </a:solidFill>
              <a:latin typeface="Times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832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31" charset="-128"/>
                <a:cs typeface="ＭＳ Ｐゴシック" pitchFamily="31" charset="-128"/>
              </a:rPr>
              <a:t>Lensing Tomography</a:t>
            </a:r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833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91200"/>
            <a:ext cx="6629400" cy="1066800"/>
          </a:xfrm>
        </p:spPr>
        <p:txBody>
          <a:bodyPr/>
          <a:lstStyle/>
          <a:p>
            <a:pPr eaLnBrk="1" hangingPunct="1"/>
            <a:r>
              <a:rPr lang="en-US" sz="2000">
                <a:ea typeface="ＭＳ Ｐゴシック" pitchFamily="31" charset="-128"/>
                <a:cs typeface="ＭＳ Ｐゴシック" pitchFamily="31" charset="-128"/>
              </a:rPr>
              <a:t>Shear at </a:t>
            </a:r>
            <a:r>
              <a:rPr lang="en-US" sz="2000" i="1">
                <a:ea typeface="ＭＳ Ｐゴシック" pitchFamily="31" charset="-128"/>
                <a:cs typeface="ＭＳ Ｐゴシック" pitchFamily="31" charset="-128"/>
              </a:rPr>
              <a:t>z</a:t>
            </a:r>
            <a:r>
              <a:rPr lang="en-US" sz="2000" i="1" baseline="-25000">
                <a:ea typeface="ＭＳ Ｐゴシック" pitchFamily="31" charset="-128"/>
                <a:cs typeface="ＭＳ Ｐゴシック" pitchFamily="31" charset="-128"/>
              </a:rPr>
              <a:t>1</a:t>
            </a:r>
            <a:r>
              <a:rPr lang="en-US" sz="2000">
                <a:ea typeface="ＭＳ Ｐゴシック" pitchFamily="31" charset="-128"/>
                <a:cs typeface="ＭＳ Ｐゴシック" pitchFamily="31" charset="-128"/>
              </a:rPr>
              <a:t> and </a:t>
            </a:r>
            <a:r>
              <a:rPr lang="en-US" sz="2000" i="1">
                <a:ea typeface="ＭＳ Ｐゴシック" pitchFamily="31" charset="-128"/>
                <a:cs typeface="ＭＳ Ｐゴシック" pitchFamily="31" charset="-128"/>
              </a:rPr>
              <a:t>z</a:t>
            </a:r>
            <a:r>
              <a:rPr lang="en-US" sz="2000" i="1" baseline="-25000">
                <a:ea typeface="ＭＳ Ｐゴシック" pitchFamily="31" charset="-128"/>
                <a:cs typeface="ＭＳ Ｐゴシック" pitchFamily="31" charset="-128"/>
              </a:rPr>
              <a:t>2</a:t>
            </a:r>
            <a:r>
              <a:rPr lang="en-US" sz="2000">
                <a:ea typeface="ＭＳ Ｐゴシック" pitchFamily="31" charset="-128"/>
                <a:cs typeface="ＭＳ Ｐゴシック" pitchFamily="31" charset="-128"/>
              </a:rPr>
              <a:t>  given by integral of growth function &amp; distances over lensing mass distribution.</a:t>
            </a:r>
            <a:r>
              <a:rPr lang="en-US" sz="2800">
                <a:ea typeface="ＭＳ Ｐゴシック" pitchFamily="31" charset="-128"/>
                <a:cs typeface="ＭＳ Ｐゴシック" pitchFamily="31" charset="-128"/>
              </a:rPr>
              <a:t> </a:t>
            </a:r>
          </a:p>
        </p:txBody>
      </p:sp>
      <p:sp>
        <p:nvSpPr>
          <p:cNvPr id="183301" name="Line 4"/>
          <p:cNvSpPr>
            <a:spLocks noChangeShapeType="1"/>
          </p:cNvSpPr>
          <p:nvPr/>
        </p:nvSpPr>
        <p:spPr bwMode="auto">
          <a:xfrm flipV="1">
            <a:off x="990600" y="2209800"/>
            <a:ext cx="7543800" cy="1219200"/>
          </a:xfrm>
          <a:prstGeom prst="line">
            <a:avLst/>
          </a:prstGeom>
          <a:noFill/>
          <a:ln w="19050">
            <a:solidFill>
              <a:srgbClr val="BC4CDD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02" name="Line 5"/>
          <p:cNvSpPr>
            <a:spLocks noChangeShapeType="1"/>
          </p:cNvSpPr>
          <p:nvPr/>
        </p:nvSpPr>
        <p:spPr bwMode="auto">
          <a:xfrm>
            <a:off x="1066800" y="3429000"/>
            <a:ext cx="7391400" cy="1981200"/>
          </a:xfrm>
          <a:prstGeom prst="line">
            <a:avLst/>
          </a:prstGeom>
          <a:noFill/>
          <a:ln w="19050">
            <a:solidFill>
              <a:srgbClr val="BC4CDD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03" name="Freeform 6"/>
          <p:cNvSpPr>
            <a:spLocks/>
          </p:cNvSpPr>
          <p:nvPr/>
        </p:nvSpPr>
        <p:spPr bwMode="auto">
          <a:xfrm>
            <a:off x="7772400" y="2362200"/>
            <a:ext cx="330200" cy="2819400"/>
          </a:xfrm>
          <a:custGeom>
            <a:avLst/>
            <a:gdLst>
              <a:gd name="T0" fmla="*/ 0 w 208"/>
              <a:gd name="T1" fmla="*/ 0 h 1776"/>
              <a:gd name="T2" fmla="*/ 2147483647 w 208"/>
              <a:gd name="T3" fmla="*/ 2147483647 h 1776"/>
              <a:gd name="T4" fmla="*/ 2147483647 w 208"/>
              <a:gd name="T5" fmla="*/ 2147483647 h 1776"/>
              <a:gd name="T6" fmla="*/ 2147483647 w 208"/>
              <a:gd name="T7" fmla="*/ 2147483647 h 1776"/>
              <a:gd name="T8" fmla="*/ 2147483647 w 208"/>
              <a:gd name="T9" fmla="*/ 2147483647 h 1776"/>
              <a:gd name="T10" fmla="*/ 0 w 208"/>
              <a:gd name="T11" fmla="*/ 2147483647 h 17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8"/>
              <a:gd name="T19" fmla="*/ 0 h 1776"/>
              <a:gd name="T20" fmla="*/ 208 w 208"/>
              <a:gd name="T21" fmla="*/ 1776 h 17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8" h="1776">
                <a:moveTo>
                  <a:pt x="0" y="0"/>
                </a:moveTo>
                <a:cubicBezTo>
                  <a:pt x="56" y="100"/>
                  <a:pt x="112" y="200"/>
                  <a:pt x="144" y="336"/>
                </a:cubicBezTo>
                <a:cubicBezTo>
                  <a:pt x="176" y="472"/>
                  <a:pt x="184" y="728"/>
                  <a:pt x="192" y="816"/>
                </a:cubicBezTo>
                <a:cubicBezTo>
                  <a:pt x="200" y="904"/>
                  <a:pt x="208" y="768"/>
                  <a:pt x="192" y="864"/>
                </a:cubicBezTo>
                <a:cubicBezTo>
                  <a:pt x="176" y="960"/>
                  <a:pt x="128" y="1240"/>
                  <a:pt x="96" y="1392"/>
                </a:cubicBezTo>
                <a:cubicBezTo>
                  <a:pt x="64" y="1544"/>
                  <a:pt x="16" y="1712"/>
                  <a:pt x="0" y="177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04" name="Freeform 7"/>
          <p:cNvSpPr>
            <a:spLocks/>
          </p:cNvSpPr>
          <p:nvPr/>
        </p:nvSpPr>
        <p:spPr bwMode="auto">
          <a:xfrm>
            <a:off x="6248400" y="2590800"/>
            <a:ext cx="190500" cy="2209800"/>
          </a:xfrm>
          <a:custGeom>
            <a:avLst/>
            <a:gdLst>
              <a:gd name="T0" fmla="*/ 0 w 168"/>
              <a:gd name="T1" fmla="*/ 0 h 1536"/>
              <a:gd name="T2" fmla="*/ 2147483647 w 168"/>
              <a:gd name="T3" fmla="*/ 2147483647 h 1536"/>
              <a:gd name="T4" fmla="*/ 2147483647 w 168"/>
              <a:gd name="T5" fmla="*/ 2147483647 h 1536"/>
              <a:gd name="T6" fmla="*/ 0 w 168"/>
              <a:gd name="T7" fmla="*/ 2147483647 h 1536"/>
              <a:gd name="T8" fmla="*/ 0 60000 65536"/>
              <a:gd name="T9" fmla="*/ 0 60000 65536"/>
              <a:gd name="T10" fmla="*/ 0 60000 65536"/>
              <a:gd name="T11" fmla="*/ 0 60000 65536"/>
              <a:gd name="T12" fmla="*/ 0 w 168"/>
              <a:gd name="T13" fmla="*/ 0 h 1536"/>
              <a:gd name="T14" fmla="*/ 168 w 168"/>
              <a:gd name="T15" fmla="*/ 1536 h 1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" h="1536">
                <a:moveTo>
                  <a:pt x="0" y="0"/>
                </a:moveTo>
                <a:cubicBezTo>
                  <a:pt x="60" y="112"/>
                  <a:pt x="120" y="224"/>
                  <a:pt x="144" y="384"/>
                </a:cubicBezTo>
                <a:cubicBezTo>
                  <a:pt x="168" y="544"/>
                  <a:pt x="168" y="768"/>
                  <a:pt x="144" y="960"/>
                </a:cubicBezTo>
                <a:cubicBezTo>
                  <a:pt x="120" y="1152"/>
                  <a:pt x="24" y="1440"/>
                  <a:pt x="0" y="153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05" name="Freeform 8"/>
          <p:cNvSpPr>
            <a:spLocks/>
          </p:cNvSpPr>
          <p:nvPr/>
        </p:nvSpPr>
        <p:spPr bwMode="auto">
          <a:xfrm>
            <a:off x="8458200" y="2209800"/>
            <a:ext cx="304800" cy="3200400"/>
          </a:xfrm>
          <a:custGeom>
            <a:avLst/>
            <a:gdLst>
              <a:gd name="T0" fmla="*/ 2147483647 w 192"/>
              <a:gd name="T1" fmla="*/ 0 h 2016"/>
              <a:gd name="T2" fmla="*/ 2147483647 w 192"/>
              <a:gd name="T3" fmla="*/ 2147483647 h 2016"/>
              <a:gd name="T4" fmla="*/ 2147483647 w 192"/>
              <a:gd name="T5" fmla="*/ 2147483647 h 2016"/>
              <a:gd name="T6" fmla="*/ 2147483647 w 192"/>
              <a:gd name="T7" fmla="*/ 2147483647 h 2016"/>
              <a:gd name="T8" fmla="*/ 0 w 192"/>
              <a:gd name="T9" fmla="*/ 2147483647 h 2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2016"/>
              <a:gd name="T17" fmla="*/ 192 w 192"/>
              <a:gd name="T18" fmla="*/ 2016 h 2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2016">
                <a:moveTo>
                  <a:pt x="48" y="0"/>
                </a:moveTo>
                <a:cubicBezTo>
                  <a:pt x="84" y="140"/>
                  <a:pt x="120" y="280"/>
                  <a:pt x="144" y="432"/>
                </a:cubicBezTo>
                <a:cubicBezTo>
                  <a:pt x="168" y="584"/>
                  <a:pt x="192" y="728"/>
                  <a:pt x="192" y="912"/>
                </a:cubicBezTo>
                <a:cubicBezTo>
                  <a:pt x="192" y="1096"/>
                  <a:pt x="176" y="1352"/>
                  <a:pt x="144" y="1536"/>
                </a:cubicBezTo>
                <a:cubicBezTo>
                  <a:pt x="112" y="1720"/>
                  <a:pt x="24" y="1936"/>
                  <a:pt x="0" y="20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06" name="Freeform 9"/>
          <p:cNvSpPr>
            <a:spLocks/>
          </p:cNvSpPr>
          <p:nvPr/>
        </p:nvSpPr>
        <p:spPr bwMode="auto">
          <a:xfrm>
            <a:off x="3886200" y="2971800"/>
            <a:ext cx="177800" cy="1219200"/>
          </a:xfrm>
          <a:custGeom>
            <a:avLst/>
            <a:gdLst>
              <a:gd name="T0" fmla="*/ 2147483647 w 112"/>
              <a:gd name="T1" fmla="*/ 0 h 768"/>
              <a:gd name="T2" fmla="*/ 2147483647 w 112"/>
              <a:gd name="T3" fmla="*/ 2147483647 h 768"/>
              <a:gd name="T4" fmla="*/ 2147483647 w 112"/>
              <a:gd name="T5" fmla="*/ 2147483647 h 768"/>
              <a:gd name="T6" fmla="*/ 0 w 112"/>
              <a:gd name="T7" fmla="*/ 2147483647 h 768"/>
              <a:gd name="T8" fmla="*/ 0 60000 65536"/>
              <a:gd name="T9" fmla="*/ 0 60000 65536"/>
              <a:gd name="T10" fmla="*/ 0 60000 65536"/>
              <a:gd name="T11" fmla="*/ 0 60000 65536"/>
              <a:gd name="T12" fmla="*/ 0 w 112"/>
              <a:gd name="T13" fmla="*/ 0 h 768"/>
              <a:gd name="T14" fmla="*/ 112 w 112"/>
              <a:gd name="T15" fmla="*/ 768 h 7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" h="768">
                <a:moveTo>
                  <a:pt x="48" y="0"/>
                </a:moveTo>
                <a:cubicBezTo>
                  <a:pt x="68" y="80"/>
                  <a:pt x="88" y="160"/>
                  <a:pt x="96" y="240"/>
                </a:cubicBezTo>
                <a:cubicBezTo>
                  <a:pt x="104" y="320"/>
                  <a:pt x="112" y="392"/>
                  <a:pt x="96" y="480"/>
                </a:cubicBezTo>
                <a:cubicBezTo>
                  <a:pt x="80" y="568"/>
                  <a:pt x="16" y="720"/>
                  <a:pt x="0" y="76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07" name="Freeform 10"/>
          <p:cNvSpPr>
            <a:spLocks/>
          </p:cNvSpPr>
          <p:nvPr/>
        </p:nvSpPr>
        <p:spPr bwMode="auto">
          <a:xfrm>
            <a:off x="4724400" y="2819400"/>
            <a:ext cx="317500" cy="1600200"/>
          </a:xfrm>
          <a:custGeom>
            <a:avLst/>
            <a:gdLst>
              <a:gd name="T0" fmla="*/ 2147483647 w 104"/>
              <a:gd name="T1" fmla="*/ 0 h 864"/>
              <a:gd name="T2" fmla="*/ 2147483647 w 104"/>
              <a:gd name="T3" fmla="*/ 2147483647 h 864"/>
              <a:gd name="T4" fmla="*/ 2147483647 w 104"/>
              <a:gd name="T5" fmla="*/ 2147483647 h 864"/>
              <a:gd name="T6" fmla="*/ 2147483647 w 104"/>
              <a:gd name="T7" fmla="*/ 2147483647 h 864"/>
              <a:gd name="T8" fmla="*/ 0 w 104"/>
              <a:gd name="T9" fmla="*/ 2147483647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"/>
              <a:gd name="T16" fmla="*/ 0 h 864"/>
              <a:gd name="T17" fmla="*/ 104 w 104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" h="864">
                <a:moveTo>
                  <a:pt x="48" y="0"/>
                </a:moveTo>
                <a:cubicBezTo>
                  <a:pt x="68" y="76"/>
                  <a:pt x="88" y="152"/>
                  <a:pt x="96" y="240"/>
                </a:cubicBezTo>
                <a:cubicBezTo>
                  <a:pt x="104" y="328"/>
                  <a:pt x="104" y="440"/>
                  <a:pt x="96" y="528"/>
                </a:cubicBezTo>
                <a:cubicBezTo>
                  <a:pt x="88" y="616"/>
                  <a:pt x="64" y="712"/>
                  <a:pt x="48" y="768"/>
                </a:cubicBezTo>
                <a:cubicBezTo>
                  <a:pt x="32" y="824"/>
                  <a:pt x="16" y="844"/>
                  <a:pt x="0" y="86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08" name="Freeform 11"/>
          <p:cNvSpPr>
            <a:spLocks/>
          </p:cNvSpPr>
          <p:nvPr/>
        </p:nvSpPr>
        <p:spPr bwMode="auto">
          <a:xfrm>
            <a:off x="6629400" y="2514600"/>
            <a:ext cx="266700" cy="2438400"/>
          </a:xfrm>
          <a:custGeom>
            <a:avLst/>
            <a:gdLst>
              <a:gd name="T0" fmla="*/ 0 w 168"/>
              <a:gd name="T1" fmla="*/ 0 h 1536"/>
              <a:gd name="T2" fmla="*/ 2147483647 w 168"/>
              <a:gd name="T3" fmla="*/ 2147483647 h 1536"/>
              <a:gd name="T4" fmla="*/ 2147483647 w 168"/>
              <a:gd name="T5" fmla="*/ 2147483647 h 1536"/>
              <a:gd name="T6" fmla="*/ 0 w 168"/>
              <a:gd name="T7" fmla="*/ 2147483647 h 1536"/>
              <a:gd name="T8" fmla="*/ 0 60000 65536"/>
              <a:gd name="T9" fmla="*/ 0 60000 65536"/>
              <a:gd name="T10" fmla="*/ 0 60000 65536"/>
              <a:gd name="T11" fmla="*/ 0 60000 65536"/>
              <a:gd name="T12" fmla="*/ 0 w 168"/>
              <a:gd name="T13" fmla="*/ 0 h 1536"/>
              <a:gd name="T14" fmla="*/ 168 w 168"/>
              <a:gd name="T15" fmla="*/ 1536 h 1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" h="1536">
                <a:moveTo>
                  <a:pt x="0" y="0"/>
                </a:moveTo>
                <a:cubicBezTo>
                  <a:pt x="60" y="112"/>
                  <a:pt x="120" y="224"/>
                  <a:pt x="144" y="384"/>
                </a:cubicBezTo>
                <a:cubicBezTo>
                  <a:pt x="168" y="544"/>
                  <a:pt x="168" y="768"/>
                  <a:pt x="144" y="960"/>
                </a:cubicBezTo>
                <a:cubicBezTo>
                  <a:pt x="120" y="1152"/>
                  <a:pt x="24" y="1440"/>
                  <a:pt x="0" y="153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09" name="Text Box 12"/>
          <p:cNvSpPr txBox="1">
            <a:spLocks noChangeArrowheads="1"/>
          </p:cNvSpPr>
          <p:nvPr/>
        </p:nvSpPr>
        <p:spPr bwMode="auto">
          <a:xfrm>
            <a:off x="6324600" y="4343400"/>
            <a:ext cx="417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kumimoji="1" lang="en-US" sz="2400">
                <a:solidFill>
                  <a:srgbClr val="FFFFFF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z</a:t>
            </a:r>
            <a:r>
              <a:rPr kumimoji="1" lang="en-US" sz="2400" baseline="-25000">
                <a:solidFill>
                  <a:srgbClr val="FFFFFF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1</a:t>
            </a:r>
            <a:endParaRPr kumimoji="1" lang="en-US" sz="2400">
              <a:solidFill>
                <a:srgbClr val="99CC00"/>
              </a:solidFill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83310" name="Text Box 13"/>
          <p:cNvSpPr txBox="1">
            <a:spLocks noChangeArrowheads="1"/>
          </p:cNvSpPr>
          <p:nvPr/>
        </p:nvSpPr>
        <p:spPr bwMode="auto">
          <a:xfrm>
            <a:off x="8001000" y="4724400"/>
            <a:ext cx="417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kumimoji="1" lang="en-US" sz="2400">
                <a:solidFill>
                  <a:srgbClr val="FFFFFF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z</a:t>
            </a:r>
            <a:r>
              <a:rPr kumimoji="1" lang="en-US" sz="2400" baseline="-25000">
                <a:solidFill>
                  <a:srgbClr val="FFFFFF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2</a:t>
            </a:r>
            <a:endParaRPr kumimoji="1" lang="en-US" sz="2400">
              <a:solidFill>
                <a:srgbClr val="99CC00"/>
              </a:solidFill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83311" name="Text Box 14"/>
          <p:cNvSpPr txBox="1">
            <a:spLocks noChangeArrowheads="1"/>
          </p:cNvSpPr>
          <p:nvPr/>
        </p:nvSpPr>
        <p:spPr bwMode="auto">
          <a:xfrm>
            <a:off x="3886200" y="3810000"/>
            <a:ext cx="474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kumimoji="1" lang="en-US" sz="2400">
                <a:solidFill>
                  <a:srgbClr val="FFFFFF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z</a:t>
            </a:r>
            <a:r>
              <a:rPr kumimoji="1" lang="en-US" sz="2400" baseline="-25000">
                <a:solidFill>
                  <a:srgbClr val="FFFFFF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l1</a:t>
            </a:r>
            <a:endParaRPr kumimoji="1" lang="en-US" sz="2400">
              <a:solidFill>
                <a:srgbClr val="99CC00"/>
              </a:solidFill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83312" name="Line 15"/>
          <p:cNvSpPr>
            <a:spLocks noChangeShapeType="1"/>
          </p:cNvSpPr>
          <p:nvPr/>
        </p:nvSpPr>
        <p:spPr bwMode="auto">
          <a:xfrm rot="2160000">
            <a:off x="6400800" y="2743200"/>
            <a:ext cx="228600" cy="76200"/>
          </a:xfrm>
          <a:prstGeom prst="line">
            <a:avLst/>
          </a:prstGeom>
          <a:noFill/>
          <a:ln w="28575">
            <a:solidFill>
              <a:srgbClr val="4F6F92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13" name="Line 16"/>
          <p:cNvSpPr>
            <a:spLocks noChangeShapeType="1"/>
          </p:cNvSpPr>
          <p:nvPr/>
        </p:nvSpPr>
        <p:spPr bwMode="auto">
          <a:xfrm>
            <a:off x="6477000" y="2971800"/>
            <a:ext cx="228600" cy="76200"/>
          </a:xfrm>
          <a:prstGeom prst="line">
            <a:avLst/>
          </a:prstGeom>
          <a:noFill/>
          <a:ln w="28575">
            <a:solidFill>
              <a:srgbClr val="4F6F92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14" name="Line 17"/>
          <p:cNvSpPr>
            <a:spLocks noChangeShapeType="1"/>
          </p:cNvSpPr>
          <p:nvPr/>
        </p:nvSpPr>
        <p:spPr bwMode="auto">
          <a:xfrm rot="6840000">
            <a:off x="6553200" y="3276600"/>
            <a:ext cx="228600" cy="76200"/>
          </a:xfrm>
          <a:prstGeom prst="line">
            <a:avLst/>
          </a:prstGeom>
          <a:noFill/>
          <a:ln w="28575">
            <a:solidFill>
              <a:srgbClr val="4F6F92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15" name="Line 18"/>
          <p:cNvSpPr>
            <a:spLocks noChangeShapeType="1"/>
          </p:cNvSpPr>
          <p:nvPr/>
        </p:nvSpPr>
        <p:spPr bwMode="auto">
          <a:xfrm rot="2160000">
            <a:off x="6477000" y="3581400"/>
            <a:ext cx="228600" cy="76200"/>
          </a:xfrm>
          <a:prstGeom prst="line">
            <a:avLst/>
          </a:prstGeom>
          <a:noFill/>
          <a:ln w="28575">
            <a:solidFill>
              <a:srgbClr val="4F6F92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16" name="Line 19"/>
          <p:cNvSpPr>
            <a:spLocks noChangeShapeType="1"/>
          </p:cNvSpPr>
          <p:nvPr/>
        </p:nvSpPr>
        <p:spPr bwMode="auto">
          <a:xfrm rot="6840000">
            <a:off x="8001000" y="2438400"/>
            <a:ext cx="228600" cy="762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17" name="Line 20"/>
          <p:cNvSpPr>
            <a:spLocks noChangeShapeType="1"/>
          </p:cNvSpPr>
          <p:nvPr/>
        </p:nvSpPr>
        <p:spPr bwMode="auto">
          <a:xfrm>
            <a:off x="8153400" y="3429000"/>
            <a:ext cx="228600" cy="762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18" name="Line 21"/>
          <p:cNvSpPr>
            <a:spLocks noChangeShapeType="1"/>
          </p:cNvSpPr>
          <p:nvPr/>
        </p:nvSpPr>
        <p:spPr bwMode="auto">
          <a:xfrm rot="10080000">
            <a:off x="6477000" y="3886200"/>
            <a:ext cx="228600" cy="76200"/>
          </a:xfrm>
          <a:prstGeom prst="line">
            <a:avLst/>
          </a:prstGeom>
          <a:noFill/>
          <a:ln w="28575">
            <a:solidFill>
              <a:srgbClr val="4F6F92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19" name="Line 22"/>
          <p:cNvSpPr>
            <a:spLocks noChangeShapeType="1"/>
          </p:cNvSpPr>
          <p:nvPr/>
        </p:nvSpPr>
        <p:spPr bwMode="auto">
          <a:xfrm rot="10080000">
            <a:off x="8153400" y="2743200"/>
            <a:ext cx="228600" cy="762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20" name="Line 23"/>
          <p:cNvSpPr>
            <a:spLocks noChangeShapeType="1"/>
          </p:cNvSpPr>
          <p:nvPr/>
        </p:nvSpPr>
        <p:spPr bwMode="auto">
          <a:xfrm rot="2160000">
            <a:off x="8153400" y="3657600"/>
            <a:ext cx="228600" cy="762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21" name="Line 24"/>
          <p:cNvSpPr>
            <a:spLocks noChangeShapeType="1"/>
          </p:cNvSpPr>
          <p:nvPr/>
        </p:nvSpPr>
        <p:spPr bwMode="auto">
          <a:xfrm rot="5520000">
            <a:off x="8077200" y="3124200"/>
            <a:ext cx="228600" cy="762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22" name="Line 25"/>
          <p:cNvSpPr>
            <a:spLocks noChangeShapeType="1"/>
          </p:cNvSpPr>
          <p:nvPr/>
        </p:nvSpPr>
        <p:spPr bwMode="auto">
          <a:xfrm rot="5520000">
            <a:off x="6400800" y="4191000"/>
            <a:ext cx="228600" cy="76200"/>
          </a:xfrm>
          <a:prstGeom prst="line">
            <a:avLst/>
          </a:prstGeom>
          <a:noFill/>
          <a:ln w="28575">
            <a:solidFill>
              <a:srgbClr val="4F6F92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23" name="Line 26"/>
          <p:cNvSpPr>
            <a:spLocks noChangeShapeType="1"/>
          </p:cNvSpPr>
          <p:nvPr/>
        </p:nvSpPr>
        <p:spPr bwMode="auto">
          <a:xfrm rot="5520000">
            <a:off x="8382000" y="3810000"/>
            <a:ext cx="228600" cy="762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24" name="Line 27"/>
          <p:cNvSpPr>
            <a:spLocks noChangeShapeType="1"/>
          </p:cNvSpPr>
          <p:nvPr/>
        </p:nvSpPr>
        <p:spPr bwMode="auto">
          <a:xfrm rot="10080000">
            <a:off x="8077200" y="4038600"/>
            <a:ext cx="228600" cy="762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25" name="Line 28"/>
          <p:cNvSpPr>
            <a:spLocks noChangeShapeType="1"/>
          </p:cNvSpPr>
          <p:nvPr/>
        </p:nvSpPr>
        <p:spPr bwMode="auto">
          <a:xfrm rot="6840000">
            <a:off x="8153400" y="4343400"/>
            <a:ext cx="228600" cy="76200"/>
          </a:xfrm>
          <a:prstGeom prst="line">
            <a:avLst/>
          </a:prstGeom>
          <a:noFill/>
          <a:ln w="28575">
            <a:solidFill>
              <a:srgbClr val="D81818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26" name="Line 29"/>
          <p:cNvSpPr>
            <a:spLocks noChangeShapeType="1"/>
          </p:cNvSpPr>
          <p:nvPr/>
        </p:nvSpPr>
        <p:spPr bwMode="auto">
          <a:xfrm>
            <a:off x="3733800" y="4495800"/>
            <a:ext cx="1219200" cy="0"/>
          </a:xfrm>
          <a:prstGeom prst="line">
            <a:avLst/>
          </a:prstGeom>
          <a:noFill/>
          <a:ln w="19050">
            <a:solidFill>
              <a:srgbClr val="BC4CDD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27" name="Text Box 30"/>
          <p:cNvSpPr txBox="1">
            <a:spLocks noChangeArrowheads="1"/>
          </p:cNvSpPr>
          <p:nvPr/>
        </p:nvSpPr>
        <p:spPr bwMode="auto">
          <a:xfrm>
            <a:off x="3048000" y="4572000"/>
            <a:ext cx="1824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kumimoji="1" lang="en-US" sz="2400">
                <a:solidFill>
                  <a:srgbClr val="99CC00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 </a:t>
            </a:r>
            <a:r>
              <a:rPr kumimoji="1" lang="en-US" sz="2400">
                <a:solidFill>
                  <a:srgbClr val="F3FF1D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lensing mass</a:t>
            </a:r>
            <a:endParaRPr kumimoji="1" lang="en-US" sz="2400"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83328" name="Text Box 31"/>
          <p:cNvSpPr txBox="1">
            <a:spLocks noChangeArrowheads="1"/>
          </p:cNvSpPr>
          <p:nvPr/>
        </p:nvSpPr>
        <p:spPr bwMode="auto">
          <a:xfrm>
            <a:off x="4800600" y="3962400"/>
            <a:ext cx="474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kumimoji="1" lang="en-US" sz="2400">
                <a:solidFill>
                  <a:srgbClr val="FFFFFF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z</a:t>
            </a:r>
            <a:r>
              <a:rPr kumimoji="1" lang="en-US" sz="2400" baseline="-25000">
                <a:solidFill>
                  <a:srgbClr val="FFFFFF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l2</a:t>
            </a:r>
            <a:endParaRPr kumimoji="1" lang="en-US" sz="2400">
              <a:solidFill>
                <a:srgbClr val="99CC00"/>
              </a:solidFill>
              <a:latin typeface="Times New Roman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endParaRPr lang="en-US">
              <a:solidFill>
                <a:srgbClr val="000000"/>
              </a:solidFill>
              <a:latin typeface="Times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  <a:p>
            <a:fld id="{629F041E-BA37-C642-8D87-7A90076501CA}" type="slidenum">
              <a:rPr lang="en-US">
                <a:solidFill>
                  <a:srgbClr val="17E81D"/>
                </a:solidFill>
                <a:latin typeface="Times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28</a:t>
            </a:fld>
            <a:endParaRPr lang="en-US">
              <a:solidFill>
                <a:srgbClr val="17E81D"/>
              </a:solidFill>
              <a:latin typeface="Times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853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rgbClr val="000099"/>
                </a:solidFill>
                <a:ea typeface="ＭＳ Ｐゴシック" pitchFamily="31" charset="-128"/>
                <a:cs typeface="ＭＳ Ｐゴシック" pitchFamily="31" charset="-128"/>
              </a:rPr>
              <a:t> </a:t>
            </a:r>
            <a:r>
              <a:rPr lang="en-US" sz="4000">
                <a:ea typeface="ＭＳ Ｐゴシック" pitchFamily="31" charset="-128"/>
                <a:cs typeface="ＭＳ Ｐゴシック" pitchFamily="31" charset="-128"/>
              </a:rPr>
              <a:t>Weak Lensing Tomography</a:t>
            </a:r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6106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ea typeface="ＭＳ Ｐゴシック" pitchFamily="31" charset="-128"/>
              <a:cs typeface="ＭＳ Ｐゴシック" pitchFamily="31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ea typeface="Times New Roman" pitchFamily="31" charset="0"/>
                <a:cs typeface="Times New Roman" pitchFamily="31" charset="0"/>
              </a:rPr>
              <a:t>•  Shear-shear &amp; galaxy-shear correlations probe distances &amp;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ea typeface="Times New Roman" pitchFamily="31" charset="0"/>
                <a:cs typeface="Times New Roman" pitchFamily="31" charset="0"/>
              </a:rPr>
              <a:t>     growth rate of </a:t>
            </a:r>
            <a:r>
              <a:rPr lang="en-US" sz="2400" dirty="0" smtClean="0">
                <a:ea typeface="Times New Roman" pitchFamily="31" charset="0"/>
                <a:cs typeface="Times New Roman" pitchFamily="31" charset="0"/>
              </a:rPr>
              <a:t>perturbations: angular power spectrum</a:t>
            </a:r>
            <a:endParaRPr lang="en-US" sz="2800" dirty="0" smtClean="0">
              <a:ea typeface="Times New Roman" pitchFamily="31" charset="0"/>
              <a:cs typeface="Times New Roman" pitchFamily="31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>
              <a:ea typeface="Times New Roman" pitchFamily="31" charset="0"/>
              <a:cs typeface="Times New Roman" pitchFamily="31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>
              <a:ea typeface="Times New Roman" pitchFamily="31" charset="0"/>
              <a:cs typeface="Times New Roman" pitchFamily="31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>
                <a:ea typeface="Times New Roman" pitchFamily="31" charset="0"/>
                <a:cs typeface="Times New Roman" pitchFamily="31" charset="0"/>
              </a:rPr>
              <a:t>•  </a:t>
            </a:r>
            <a:r>
              <a:rPr lang="en-US" sz="2400" dirty="0">
                <a:ea typeface="Times New Roman" pitchFamily="31" charset="0"/>
                <a:cs typeface="Times New Roman" pitchFamily="31" charset="0"/>
              </a:rPr>
              <a:t>Galaxy correlations determine </a:t>
            </a:r>
            <a:r>
              <a:rPr lang="en-US" sz="2400" dirty="0">
                <a:ea typeface="ＭＳ Ｐゴシック" pitchFamily="31" charset="-128"/>
                <a:cs typeface="ＭＳ Ｐゴシック" pitchFamily="31" charset="-128"/>
              </a:rPr>
              <a:t>galaxy bias priors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1" charset="-128"/>
                <a:cs typeface="ＭＳ Ｐゴシック" pitchFamily="31" charset="-128"/>
              </a:rPr>
              <a:t>Statistical errors on shear-shear correlations: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ea typeface="ＭＳ Ｐゴシック" pitchFamily="31" charset="-128"/>
              <a:cs typeface="ＭＳ Ｐゴシック" pitchFamily="31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>
              <a:ea typeface="ＭＳ Ｐゴシック" pitchFamily="31" charset="-128"/>
              <a:cs typeface="ＭＳ Ｐゴシック" pitchFamily="31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>
              <a:ea typeface="ＭＳ Ｐゴシック" pitchFamily="31" charset="-128"/>
              <a:cs typeface="ＭＳ Ｐゴシック" pitchFamily="31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>
              <a:ea typeface="ＭＳ Ｐゴシック" pitchFamily="31" charset="-128"/>
              <a:cs typeface="ＭＳ Ｐゴシック" pitchFamily="31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>
                <a:ea typeface="ＭＳ Ｐゴシック" pitchFamily="31" charset="-128"/>
                <a:cs typeface="ＭＳ Ｐゴシック" pitchFamily="31" charset="-128"/>
              </a:rPr>
              <a:t>                                                cosmic variance    shape noise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>
              <a:ea typeface="ＭＳ Ｐゴシック" pitchFamily="31" charset="-128"/>
              <a:cs typeface="ＭＳ Ｐゴシック" pitchFamily="31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rgbClr val="FFFF00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Requirements: Sky area, depth,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 image </a:t>
            </a:r>
            <a:r>
              <a:rPr lang="en-US" sz="2400" dirty="0">
                <a:solidFill>
                  <a:srgbClr val="FFFF00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quality &amp; </a:t>
            </a:r>
            <a:r>
              <a:rPr lang="en-US" sz="2400" u="sng" dirty="0">
                <a:solidFill>
                  <a:srgbClr val="FFFF00"/>
                </a:solidFill>
                <a:latin typeface="Times New Roman" pitchFamily="31" charset="0"/>
                <a:ea typeface="ＭＳ Ｐゴシック" pitchFamily="31" charset="-128"/>
                <a:cs typeface="ＭＳ Ｐゴシック" pitchFamily="31" charset="-128"/>
              </a:rPr>
              <a:t>stability</a:t>
            </a:r>
          </a:p>
        </p:txBody>
      </p:sp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133600"/>
            <a:ext cx="4953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5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962400"/>
            <a:ext cx="422433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 bwMode="auto">
          <a:xfrm rot="5400000" flipH="1" flipV="1">
            <a:off x="4648200" y="5029200"/>
            <a:ext cx="533400" cy="38100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6200000" flipV="1">
            <a:off x="5943600" y="5105400"/>
            <a:ext cx="533400" cy="38100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3200" dirty="0" smtClean="0"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324600"/>
            <a:ext cx="1905000" cy="45720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08EAC9A9-C379-4A43-9B86-8CCA87AD0C77}" type="slidenum">
              <a:rPr lang="en-US">
                <a:solidFill>
                  <a:srgbClr val="17E81D"/>
                </a:solidFill>
                <a:latin typeface="Times"/>
              </a:rPr>
              <a:pPr>
                <a:defRPr/>
              </a:pPr>
              <a:t>29</a:t>
            </a:fld>
            <a:endParaRPr lang="en-US">
              <a:solidFill>
                <a:srgbClr val="17E81D"/>
              </a:solidFill>
              <a:latin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6" y="304803"/>
            <a:ext cx="6419803" cy="646298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sz="36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Weak </a:t>
            </a:r>
            <a:r>
              <a:rPr lang="en-US" sz="3600" dirty="0" err="1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Lensing</a:t>
            </a:r>
            <a:r>
              <a:rPr lang="en-US" sz="36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Mass and Shear</a:t>
            </a:r>
            <a:endParaRPr lang="en-US" sz="36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8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2331" y="12060242"/>
            <a:ext cx="7680325" cy="770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4731" y="12212642"/>
            <a:ext cx="7680325" cy="770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47131" y="12365042"/>
            <a:ext cx="7680325" cy="770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6" y="12060242"/>
            <a:ext cx="7680325" cy="770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295400"/>
            <a:ext cx="5638800" cy="525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2400" y="2133600"/>
            <a:ext cx="2743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DES Simulation</a:t>
            </a:r>
          </a:p>
          <a:p>
            <a:endParaRPr lang="en-US" dirty="0">
              <a:solidFill>
                <a:srgbClr val="FFFFCC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  <a:p>
            <a:endParaRPr lang="en-US" dirty="0" smtClean="0">
              <a:solidFill>
                <a:srgbClr val="FFFFCC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Tick </a:t>
            </a:r>
            <a:r>
              <a:rPr lang="en-US" sz="24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marks: shear</a:t>
            </a:r>
          </a:p>
          <a:p>
            <a:endParaRPr lang="en-US" sz="24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r>
              <a:rPr lang="en-US" sz="24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Colors: projected </a:t>
            </a:r>
            <a:endParaRPr lang="en-US" sz="24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mass density</a:t>
            </a:r>
          </a:p>
          <a:p>
            <a:endParaRPr lang="en-US" dirty="0">
              <a:solidFill>
                <a:srgbClr val="FFFFCC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  <a:p>
            <a:endParaRPr lang="en-US" dirty="0" smtClean="0">
              <a:solidFill>
                <a:srgbClr val="FFFFCC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  <a:p>
            <a:endParaRPr lang="en-US" dirty="0">
              <a:solidFill>
                <a:srgbClr val="FFFFCC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  <a:p>
            <a:endParaRPr lang="en-US" dirty="0" smtClean="0">
              <a:solidFill>
                <a:srgbClr val="FFFFCC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  <a:p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Becker, </a:t>
            </a:r>
            <a:r>
              <a:rPr lang="en-US" sz="2000" dirty="0" err="1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Kravtsov</a:t>
            </a:r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</a:t>
            </a:r>
            <a:r>
              <a:rPr lang="en-US" sz="2000" dirty="0" err="1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etal</a:t>
            </a:r>
            <a:endParaRPr lang="en-US" sz="2000" dirty="0">
              <a:solidFill>
                <a:srgbClr val="12FF29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FFFFCC"/>
                </a:solidFill>
                <a:latin typeface="Avenir Book"/>
                <a:cs typeface="Avenir Book"/>
              </a:rPr>
              <a:t>DECam</a:t>
            </a:r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dirty="0" err="1">
                <a:solidFill>
                  <a:srgbClr val="FFFFCC"/>
                </a:solidFill>
                <a:latin typeface="Avenir Book"/>
                <a:cs typeface="Avenir Book"/>
              </a:rPr>
              <a:t>CCDs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577541" name="Rectangle 4"/>
          <p:cNvSpPr>
            <a:spLocks noGrp="1" noChangeArrowheads="1"/>
          </p:cNvSpPr>
          <p:nvPr>
            <p:ph type="body" sz="quarter" idx="10"/>
          </p:nvPr>
        </p:nvSpPr>
        <p:spPr>
          <a:xfrm>
            <a:off x="-76200" y="1143000"/>
            <a:ext cx="6477000" cy="2895600"/>
          </a:xfrm>
        </p:spPr>
        <p:txBody>
          <a:bodyPr/>
          <a:lstStyle/>
          <a:p>
            <a:pPr marL="353887" indent="-314213" eaLnBrk="1" hangingPunct="1"/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62 2kx4k fully depleted CCDs: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 520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Megapixels, 250 micron thick, 15 micron (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0.264”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) pixel size</a:t>
            </a:r>
          </a:p>
          <a:p>
            <a:pPr marL="353887" indent="-314213" eaLnBrk="1" hangingPunct="1"/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12 2kx2k guide and focus chips</a:t>
            </a:r>
          </a:p>
          <a:p>
            <a:pPr marL="353887" indent="-314213" eaLnBrk="1" hangingPunct="1"/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Excellent red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sensitivity</a:t>
            </a:r>
          </a:p>
          <a:p>
            <a:pPr marL="353887" indent="-314213" eaLnBrk="1" hangingPunct="1"/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Developed by LBNL, packaged and tested at FNAL</a:t>
            </a:r>
          </a:p>
          <a:p>
            <a:pPr marL="353887" indent="-314213" eaLnBrk="1" hangingPunct="1"/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Total 570 Megapixels</a:t>
            </a:r>
          </a:p>
          <a:p>
            <a:pPr marL="353887" indent="-314213" eaLnBrk="1" hangingPunct="1">
              <a:buNone/>
            </a:pPr>
            <a:endParaRPr lang="en-US" sz="1800" dirty="0"/>
          </a:p>
        </p:txBody>
      </p:sp>
      <p:pic>
        <p:nvPicPr>
          <p:cNvPr id="57754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152401"/>
            <a:ext cx="2514600" cy="203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75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05200"/>
            <a:ext cx="27130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7543" name="Picture 6" descr="reu_kpno_8ccds"/>
          <p:cNvPicPr>
            <a:picLocks noChangeAspect="1" noChangeArrowheads="1"/>
          </p:cNvPicPr>
          <p:nvPr/>
        </p:nvPicPr>
        <p:blipFill>
          <a:blip r:embed="rId6">
            <a:lum contrast="6000"/>
          </a:blip>
          <a:srcRect/>
          <a:stretch>
            <a:fillRect/>
          </a:stretch>
        </p:blipFill>
        <p:spPr bwMode="auto">
          <a:xfrm>
            <a:off x="1389063" y="4495801"/>
            <a:ext cx="8207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5160" name="Object 4"/>
          <p:cNvGraphicFramePr>
            <a:graphicFrameLocks noChangeAspect="1"/>
          </p:cNvGraphicFramePr>
          <p:nvPr/>
        </p:nvGraphicFramePr>
        <p:xfrm>
          <a:off x="3886200" y="2895600"/>
          <a:ext cx="5138738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395" name="Chart" r:id="rId7" imgW="11430000" imgH="7505700" progId="Excel.Sheet.8">
                  <p:embed/>
                </p:oleObj>
              </mc:Choice>
              <mc:Fallback>
                <p:oleObj name="Chart" r:id="rId7" imgW="11430000" imgH="7505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895600"/>
                        <a:ext cx="5138738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 bwMode="auto">
          <a:xfrm>
            <a:off x="533400" y="6475412"/>
            <a:ext cx="2590800" cy="1588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31179" y="6477000"/>
            <a:ext cx="1068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2.2 deg</a:t>
            </a:r>
            <a:endParaRPr lang="en-US" sz="2000" dirty="0">
              <a:solidFill>
                <a:srgbClr val="FFFF0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2" descr="Snapshot 2007-09-30 21-08-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90500"/>
            <a:ext cx="852328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3" name="Rectangle 3"/>
          <p:cNvSpPr>
            <a:spLocks/>
          </p:cNvSpPr>
          <p:nvPr/>
        </p:nvSpPr>
        <p:spPr bwMode="auto">
          <a:xfrm>
            <a:off x="0" y="304800"/>
            <a:ext cx="23622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FFF00"/>
                </a:solidFill>
                <a:latin typeface="Times" charset="0"/>
                <a:ea typeface="ＭＳ Ｐゴシック" charset="0"/>
                <a:cs typeface="Arial" charset="0"/>
                <a:sym typeface="Arial" charset="0"/>
              </a:rPr>
              <a:t>Cold Dark Matter Models</a:t>
            </a:r>
          </a:p>
          <a:p>
            <a:pPr eaLnBrk="0" hangingPunct="0"/>
            <a:endParaRPr lang="en-US" sz="2800" b="1" smtClean="0">
              <a:solidFill>
                <a:srgbClr val="FFFF00"/>
              </a:solidFill>
              <a:latin typeface="Times" charset="0"/>
              <a:ea typeface="ＭＳ Ｐゴシック" charset="0"/>
              <a:cs typeface="Arial" charset="0"/>
              <a:sym typeface="Arial" charset="0"/>
            </a:endParaRPr>
          </a:p>
          <a:p>
            <a:pPr eaLnBrk="0" hangingPunct="0"/>
            <a:r>
              <a:rPr lang="en-US" sz="240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Arial" charset="0"/>
                <a:sym typeface="Arial" charset="0"/>
              </a:rPr>
              <a:t>Power Spectrum </a:t>
            </a:r>
          </a:p>
          <a:p>
            <a:pPr eaLnBrk="0" hangingPunct="0"/>
            <a:r>
              <a:rPr lang="en-US" sz="240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Arial" charset="0"/>
                <a:sym typeface="Arial" charset="0"/>
              </a:rPr>
              <a:t>of the Mass Density</a:t>
            </a:r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0" y="3975100"/>
          <a:ext cx="24225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7221" name="Equation" r:id="rId5" imgW="1511300" imgH="419100" progId="Equation.3">
                  <p:embed/>
                </p:oleObj>
              </mc:Choice>
              <mc:Fallback>
                <p:oleObj name="Equation" r:id="rId5" imgW="1511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75100"/>
                        <a:ext cx="2422525" cy="6731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169863" y="4943475"/>
          <a:ext cx="2039937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7222" name="Equation" r:id="rId7" imgW="1320800" imgH="558800" progId="Equation.3">
                  <p:embed/>
                </p:oleObj>
              </mc:Choice>
              <mc:Fallback>
                <p:oleObj name="Equation" r:id="rId7" imgW="13208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4943475"/>
                        <a:ext cx="2039937" cy="8477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Snapshot 2007-09-30 21-08-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6591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1143000"/>
            <a:ext cx="643572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Text Box 3"/>
          <p:cNvSpPr txBox="1">
            <a:spLocks noChangeArrowheads="1"/>
          </p:cNvSpPr>
          <p:nvPr/>
        </p:nvSpPr>
        <p:spPr bwMode="auto">
          <a:xfrm>
            <a:off x="152400" y="457200"/>
            <a:ext cx="31242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sz="2800" smtClean="0">
                <a:solidFill>
                  <a:srgbClr val="FFFF00"/>
                </a:solidFill>
                <a:latin typeface="Times" charset="0"/>
              </a:rPr>
              <a:t>Cold Dark Matter</a:t>
            </a:r>
          </a:p>
          <a:p>
            <a:r>
              <a:rPr lang="en-US" sz="2800" smtClean="0">
                <a:solidFill>
                  <a:srgbClr val="FFFF00"/>
                </a:solidFill>
                <a:latin typeface="Times" charset="0"/>
              </a:rPr>
              <a:t>Models</a:t>
            </a:r>
          </a:p>
          <a:p>
            <a:r>
              <a:rPr lang="en-US" smtClean="0">
                <a:solidFill>
                  <a:srgbClr val="FFFFFF"/>
                </a:solidFill>
                <a:latin typeface="Times" charset="0"/>
              </a:rPr>
              <a:t>Theoretical</a:t>
            </a:r>
            <a:endParaRPr lang="en-US" sz="2800" b="1" smtClean="0">
              <a:solidFill>
                <a:srgbClr val="FFFF00"/>
              </a:solidFill>
              <a:latin typeface="Times" charset="0"/>
            </a:endParaRPr>
          </a:p>
          <a:p>
            <a:r>
              <a:rPr lang="en-US" smtClean="0">
                <a:solidFill>
                  <a:srgbClr val="FFFFFF"/>
                </a:solidFill>
                <a:latin typeface="Times" charset="0"/>
              </a:rPr>
              <a:t>Power Spectrum </a:t>
            </a:r>
          </a:p>
          <a:p>
            <a:r>
              <a:rPr lang="en-US" smtClean="0">
                <a:solidFill>
                  <a:srgbClr val="FFFFFF"/>
                </a:solidFill>
                <a:latin typeface="Times" charset="0"/>
              </a:rPr>
              <a:t>of the Mass Density</a:t>
            </a:r>
            <a:endParaRPr lang="en-US" sz="2000" b="1" smtClean="0">
              <a:solidFill>
                <a:srgbClr val="FF0000"/>
              </a:solidFill>
              <a:latin typeface="Times" charset="0"/>
            </a:endParaRPr>
          </a:p>
          <a:p>
            <a:endParaRPr lang="en-US" sz="2000" b="1" smtClean="0">
              <a:solidFill>
                <a:srgbClr val="FF0000"/>
              </a:solidFill>
              <a:latin typeface="Times" charset="0"/>
            </a:endParaRPr>
          </a:p>
          <a:p>
            <a:endParaRPr lang="en-US" sz="1600" b="1" smtClean="0">
              <a:solidFill>
                <a:srgbClr val="FF0000"/>
              </a:solidFill>
              <a:latin typeface="Times" charset="0"/>
            </a:endParaRPr>
          </a:p>
          <a:p>
            <a:endParaRPr lang="en-US" sz="1600" b="1" smtClean="0">
              <a:solidFill>
                <a:srgbClr val="FF0000"/>
              </a:solidFill>
              <a:latin typeface="Times" charset="0"/>
            </a:endParaRPr>
          </a:p>
          <a:p>
            <a:endParaRPr lang="en-US" sz="1600" b="1" smtClean="0">
              <a:solidFill>
                <a:srgbClr val="FF0000"/>
              </a:solidFill>
              <a:latin typeface="Times" charset="0"/>
            </a:endParaRPr>
          </a:p>
          <a:p>
            <a:endParaRPr lang="en-US" smtClean="0">
              <a:solidFill>
                <a:srgbClr val="FFFF00"/>
              </a:solidFill>
              <a:latin typeface="Times" charset="0"/>
            </a:endParaRPr>
          </a:p>
          <a:p>
            <a:endParaRPr lang="en-US" smtClean="0">
              <a:solidFill>
                <a:srgbClr val="FFFF00"/>
              </a:solidFill>
              <a:latin typeface="Times" charset="0"/>
            </a:endParaRPr>
          </a:p>
          <a:p>
            <a:endParaRPr lang="en-US" smtClean="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144390" name="Text Box 4"/>
          <p:cNvSpPr txBox="1">
            <a:spLocks noChangeArrowheads="1"/>
          </p:cNvSpPr>
          <p:nvPr/>
        </p:nvSpPr>
        <p:spPr bwMode="auto">
          <a:xfrm>
            <a:off x="4267200" y="3870325"/>
            <a:ext cx="115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sz="2000" smtClean="0">
                <a:solidFill>
                  <a:srgbClr val="0000BA"/>
                </a:solidFill>
                <a:latin typeface="Times" charset="0"/>
                <a:sym typeface="Symbol" charset="0"/>
              </a:rPr>
              <a:t></a:t>
            </a:r>
            <a:r>
              <a:rPr lang="en-US" sz="2000" baseline="-25000" smtClean="0">
                <a:solidFill>
                  <a:srgbClr val="0000BA"/>
                </a:solidFill>
                <a:latin typeface="Times" charset="0"/>
                <a:sym typeface="Symbol" charset="0"/>
              </a:rPr>
              <a:t>m</a:t>
            </a:r>
            <a:r>
              <a:rPr lang="en-US" sz="2000" smtClean="0">
                <a:solidFill>
                  <a:srgbClr val="0000BA"/>
                </a:solidFill>
                <a:latin typeface="Times" charset="0"/>
                <a:sym typeface="Symbol" charset="0"/>
              </a:rPr>
              <a:t>h</a:t>
            </a:r>
            <a:r>
              <a:rPr lang="en-US" sz="2000" smtClean="0">
                <a:solidFill>
                  <a:srgbClr val="0000BA"/>
                </a:solidFill>
                <a:latin typeface="Times" charset="0"/>
              </a:rPr>
              <a:t> =0.5</a:t>
            </a:r>
          </a:p>
        </p:txBody>
      </p:sp>
      <p:sp>
        <p:nvSpPr>
          <p:cNvPr id="144391" name="Text Box 5"/>
          <p:cNvSpPr txBox="1">
            <a:spLocks noChangeArrowheads="1"/>
          </p:cNvSpPr>
          <p:nvPr/>
        </p:nvSpPr>
        <p:spPr bwMode="auto">
          <a:xfrm>
            <a:off x="5013325" y="2209800"/>
            <a:ext cx="115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sz="2000" smtClean="0">
                <a:solidFill>
                  <a:srgbClr val="0000BA"/>
                </a:solidFill>
                <a:latin typeface="Times" charset="0"/>
                <a:sym typeface="Symbol" charset="0"/>
              </a:rPr>
              <a:t></a:t>
            </a:r>
            <a:r>
              <a:rPr lang="en-US" sz="2000" baseline="-25000" smtClean="0">
                <a:solidFill>
                  <a:srgbClr val="0000BA"/>
                </a:solidFill>
                <a:latin typeface="Times" charset="0"/>
                <a:sym typeface="Symbol" charset="0"/>
              </a:rPr>
              <a:t>m</a:t>
            </a:r>
            <a:r>
              <a:rPr lang="en-US" sz="2000" smtClean="0">
                <a:solidFill>
                  <a:srgbClr val="0000BA"/>
                </a:solidFill>
                <a:latin typeface="Times" charset="0"/>
                <a:sym typeface="Symbol" charset="0"/>
              </a:rPr>
              <a:t>h</a:t>
            </a:r>
            <a:r>
              <a:rPr lang="en-US" sz="2000" smtClean="0">
                <a:solidFill>
                  <a:srgbClr val="0000BA"/>
                </a:solidFill>
                <a:latin typeface="Times" charset="0"/>
              </a:rPr>
              <a:t> =0.2</a:t>
            </a:r>
          </a:p>
        </p:txBody>
      </p:sp>
      <p:sp>
        <p:nvSpPr>
          <p:cNvPr id="144392" name="Text Box 6"/>
          <p:cNvSpPr txBox="1">
            <a:spLocks noChangeArrowheads="1"/>
          </p:cNvSpPr>
          <p:nvPr/>
        </p:nvSpPr>
        <p:spPr bwMode="auto">
          <a:xfrm>
            <a:off x="4038600" y="1981200"/>
            <a:ext cx="998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/>
            <a:r>
              <a:rPr lang="en-US" sz="2000" i="1" smtClean="0">
                <a:solidFill>
                  <a:srgbClr val="0A0054"/>
                </a:solidFill>
                <a:latin typeface="Times" charset="0"/>
              </a:rPr>
              <a:t>P</a:t>
            </a:r>
            <a:r>
              <a:rPr lang="en-US" sz="2000" smtClean="0">
                <a:solidFill>
                  <a:srgbClr val="0A0054"/>
                </a:solidFill>
                <a:latin typeface="Times" charset="0"/>
              </a:rPr>
              <a:t> ~ </a:t>
            </a:r>
            <a:r>
              <a:rPr lang="en-US" sz="2000" i="1" smtClean="0">
                <a:solidFill>
                  <a:srgbClr val="0A0054"/>
                </a:solidFill>
                <a:latin typeface="Times" charset="0"/>
              </a:rPr>
              <a:t>k</a:t>
            </a:r>
            <a:r>
              <a:rPr lang="en-US" sz="2000" i="1" baseline="30000" smtClean="0">
                <a:solidFill>
                  <a:srgbClr val="0A0054"/>
                </a:solidFill>
                <a:latin typeface="Times" charset="0"/>
              </a:rPr>
              <a:t>n</a:t>
            </a:r>
            <a:endParaRPr lang="en-US" sz="2000" smtClean="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144393" name="Text Box 7"/>
          <p:cNvSpPr txBox="1">
            <a:spLocks noChangeArrowheads="1"/>
          </p:cNvSpPr>
          <p:nvPr/>
        </p:nvSpPr>
        <p:spPr bwMode="auto">
          <a:xfrm>
            <a:off x="7620000" y="2895600"/>
            <a:ext cx="881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sz="2000" i="1" smtClean="0">
                <a:solidFill>
                  <a:srgbClr val="0A0054"/>
                </a:solidFill>
                <a:latin typeface="Times" charset="0"/>
              </a:rPr>
              <a:t>P ~ k</a:t>
            </a:r>
            <a:r>
              <a:rPr lang="en-US" sz="2000" i="1" baseline="30000" smtClean="0">
                <a:solidFill>
                  <a:srgbClr val="0A0054"/>
                </a:solidFill>
                <a:latin typeface="Times" charset="0"/>
              </a:rPr>
              <a:t>–3</a:t>
            </a:r>
            <a:endParaRPr lang="en-US" sz="2000" smtClean="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144394" name="Text Box 8"/>
          <p:cNvSpPr txBox="1">
            <a:spLocks noChangeArrowheads="1"/>
          </p:cNvSpPr>
          <p:nvPr/>
        </p:nvSpPr>
        <p:spPr bwMode="auto">
          <a:xfrm>
            <a:off x="5486400" y="4191000"/>
            <a:ext cx="1233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sz="2000" smtClean="0">
                <a:solidFill>
                  <a:srgbClr val="0A0054"/>
                </a:solidFill>
                <a:latin typeface="Times" charset="0"/>
              </a:rPr>
              <a:t>k</a:t>
            </a:r>
            <a:r>
              <a:rPr lang="en-US" sz="2000" baseline="-25000" smtClean="0">
                <a:solidFill>
                  <a:srgbClr val="0A0054"/>
                </a:solidFill>
                <a:latin typeface="Times" charset="0"/>
              </a:rPr>
              <a:t>eq</a:t>
            </a:r>
            <a:r>
              <a:rPr lang="en-US" sz="2000" smtClean="0">
                <a:solidFill>
                  <a:srgbClr val="0A0054"/>
                </a:solidFill>
                <a:latin typeface="Times" charset="0"/>
              </a:rPr>
              <a:t> ~ </a:t>
            </a:r>
            <a:r>
              <a:rPr lang="en-US" sz="2000" smtClean="0">
                <a:solidFill>
                  <a:srgbClr val="0A0054"/>
                </a:solidFill>
                <a:latin typeface="Times" charset="0"/>
                <a:sym typeface="Symbol" charset="0"/>
              </a:rPr>
              <a:t></a:t>
            </a:r>
            <a:r>
              <a:rPr lang="en-US" sz="2000" baseline="-25000" smtClean="0">
                <a:solidFill>
                  <a:srgbClr val="0A0054"/>
                </a:solidFill>
                <a:latin typeface="Times" charset="0"/>
                <a:sym typeface="Symbol" charset="0"/>
              </a:rPr>
              <a:t>m</a:t>
            </a:r>
            <a:r>
              <a:rPr lang="en-US" sz="2000" smtClean="0">
                <a:solidFill>
                  <a:srgbClr val="0A0054"/>
                </a:solidFill>
                <a:latin typeface="Times" charset="0"/>
                <a:sym typeface="Symbol" charset="0"/>
              </a:rPr>
              <a:t>h</a:t>
            </a:r>
            <a:r>
              <a:rPr lang="en-US" sz="1600" b="1" smtClean="0">
                <a:solidFill>
                  <a:srgbClr val="FF0000"/>
                </a:solidFill>
                <a:latin typeface="Times" charset="0"/>
              </a:rPr>
              <a:t> </a:t>
            </a:r>
          </a:p>
        </p:txBody>
      </p:sp>
      <p:sp>
        <p:nvSpPr>
          <p:cNvPr id="144395" name="Text Box 9"/>
          <p:cNvSpPr txBox="1">
            <a:spLocks noChangeArrowheads="1"/>
          </p:cNvSpPr>
          <p:nvPr/>
        </p:nvSpPr>
        <p:spPr bwMode="auto">
          <a:xfrm>
            <a:off x="6086475" y="5867400"/>
            <a:ext cx="84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sz="2000" smtClean="0">
                <a:solidFill>
                  <a:srgbClr val="523E26"/>
                </a:solidFill>
                <a:latin typeface="Times" charset="0"/>
              </a:rPr>
              <a:t>h/Mpc</a:t>
            </a:r>
          </a:p>
        </p:txBody>
      </p:sp>
      <p:sp>
        <p:nvSpPr>
          <p:cNvPr id="144396" name="Text Box 10"/>
          <p:cNvSpPr txBox="1">
            <a:spLocks noChangeArrowheads="1"/>
          </p:cNvSpPr>
          <p:nvPr/>
        </p:nvSpPr>
        <p:spPr bwMode="auto">
          <a:xfrm>
            <a:off x="7250113" y="5486400"/>
            <a:ext cx="1284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/>
            <a:r>
              <a:rPr lang="en-US" sz="2000" smtClean="0">
                <a:solidFill>
                  <a:srgbClr val="006600"/>
                </a:solidFill>
                <a:latin typeface="Times" charset="0"/>
              </a:rPr>
              <a:t>Non-linear</a:t>
            </a:r>
          </a:p>
        </p:txBody>
      </p:sp>
      <p:sp>
        <p:nvSpPr>
          <p:cNvPr id="144397" name="Text Box 11"/>
          <p:cNvSpPr txBox="1">
            <a:spLocks noChangeArrowheads="1"/>
          </p:cNvSpPr>
          <p:nvPr/>
        </p:nvSpPr>
        <p:spPr bwMode="auto">
          <a:xfrm>
            <a:off x="4768850" y="5486400"/>
            <a:ext cx="84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/>
            <a:r>
              <a:rPr lang="en-US" sz="2000" smtClean="0">
                <a:solidFill>
                  <a:srgbClr val="006600"/>
                </a:solidFill>
                <a:latin typeface="Times" charset="0"/>
              </a:rPr>
              <a:t>Linear</a:t>
            </a:r>
          </a:p>
        </p:txBody>
      </p:sp>
      <p:sp>
        <p:nvSpPr>
          <p:cNvPr id="144398" name="Line 12"/>
          <p:cNvSpPr>
            <a:spLocks noChangeShapeType="1"/>
          </p:cNvSpPr>
          <p:nvPr/>
        </p:nvSpPr>
        <p:spPr bwMode="auto">
          <a:xfrm flipV="1">
            <a:off x="5257800" y="14478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44399" name="Line 13"/>
          <p:cNvSpPr>
            <a:spLocks noChangeShapeType="1"/>
          </p:cNvSpPr>
          <p:nvPr/>
        </p:nvSpPr>
        <p:spPr bwMode="auto">
          <a:xfrm flipV="1">
            <a:off x="5867400" y="31242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mtClean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44400" name="Line 14"/>
          <p:cNvSpPr>
            <a:spLocks noChangeShapeType="1"/>
          </p:cNvSpPr>
          <p:nvPr/>
        </p:nvSpPr>
        <p:spPr bwMode="auto">
          <a:xfrm flipH="1" flipV="1">
            <a:off x="5638800" y="2590800"/>
            <a:ext cx="228600" cy="1600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mtClean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44401" name="Rectangle 15"/>
          <p:cNvSpPr>
            <a:spLocks noChangeArrowheads="1"/>
          </p:cNvSpPr>
          <p:nvPr/>
        </p:nvSpPr>
        <p:spPr bwMode="auto">
          <a:xfrm>
            <a:off x="5486400" y="4191000"/>
            <a:ext cx="1143000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graphicFrame>
        <p:nvGraphicFramePr>
          <p:cNvPr id="144386" name="Object 2"/>
          <p:cNvGraphicFramePr>
            <a:graphicFrameLocks noChangeAspect="1"/>
          </p:cNvGraphicFramePr>
          <p:nvPr/>
        </p:nvGraphicFramePr>
        <p:xfrm>
          <a:off x="168275" y="2667000"/>
          <a:ext cx="24225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1317" name="Equation" r:id="rId5" imgW="1511300" imgH="419100" progId="Equation.3">
                  <p:embed/>
                </p:oleObj>
              </mc:Choice>
              <mc:Fallback>
                <p:oleObj name="Equation" r:id="rId5" imgW="1511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75" y="2667000"/>
                        <a:ext cx="2422525" cy="6731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387" name="Object 3"/>
          <p:cNvGraphicFramePr>
            <a:graphicFrameLocks noChangeAspect="1"/>
          </p:cNvGraphicFramePr>
          <p:nvPr/>
        </p:nvGraphicFramePr>
        <p:xfrm>
          <a:off x="322263" y="3505200"/>
          <a:ext cx="2039937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1318" name="Equation" r:id="rId7" imgW="1320800" imgH="558800" progId="Equation.3">
                  <p:embed/>
                </p:oleObj>
              </mc:Choice>
              <mc:Fallback>
                <p:oleObj name="Equation" r:id="rId7" imgW="13208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3505200"/>
                        <a:ext cx="2039937" cy="8477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402" name="Text Box 18"/>
          <p:cNvSpPr txBox="1">
            <a:spLocks noChangeArrowheads="1"/>
          </p:cNvSpPr>
          <p:nvPr/>
        </p:nvSpPr>
        <p:spPr bwMode="auto">
          <a:xfrm>
            <a:off x="152400" y="4471988"/>
            <a:ext cx="2667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2D2015"/>
              </a:buClr>
              <a:buFont typeface="Times New Roman" charset="0"/>
              <a:buNone/>
            </a:pPr>
            <a:r>
              <a:rPr lang="en-US" smtClean="0">
                <a:solidFill>
                  <a:srgbClr val="FFFFFF"/>
                </a:solidFill>
                <a:latin typeface="Times New Roman" charset="0"/>
              </a:rPr>
              <a:t>Power spectrum measurements probe cosmological parameters</a:t>
            </a:r>
            <a:endParaRPr lang="en-US" smtClean="0">
              <a:solidFill>
                <a:srgbClr val="2D2015"/>
              </a:solidFill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/>
          </p:cNvSpPr>
          <p:nvPr/>
        </p:nvSpPr>
        <p:spPr>
          <a:xfrm>
            <a:off x="6705601" y="6305553"/>
            <a:ext cx="2133600" cy="476251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1pPr>
            <a:lvl2pPr marL="455451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2pPr>
            <a:lvl3pPr marL="91248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3pPr>
            <a:lvl4pPr marL="136952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4pPr>
            <a:lvl5pPr marL="182655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5pPr>
            <a:lvl6pPr marL="2285181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6pPr>
            <a:lvl7pPr marL="2742219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7pPr>
            <a:lvl8pPr marL="3199252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8pPr>
            <a:lvl9pPr marL="3656291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9pPr>
          </a:lstStyle>
          <a:p>
            <a:endParaRPr lang="en-US" smtClean="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  <a:p>
            <a:fld id="{3880E576-ABCB-6540-9720-E04AF347F2EB}" type="slidenum">
              <a:rPr lang="en-US" sz="1200" smtClean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/>
              <a:t>33</a:t>
            </a:fld>
            <a:endParaRPr lang="en-US" dirty="0" smtClean="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201" y="1390048"/>
            <a:ext cx="3048000" cy="440115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  <a:spAutoFit/>
          </a:bodyPr>
          <a:lstStyle/>
          <a:p>
            <a:pPr>
              <a:buFont typeface="Times" pitchFamily="-108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Cosmic Shear Angular Power Spectrum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in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4</a:t>
            </a:r>
            <a:endParaRPr lang="en-US" sz="20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pPr>
              <a:buFont typeface="Times" pitchFamily="-108" charset="0"/>
              <a:buNone/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Photo-</a:t>
            </a:r>
            <a:r>
              <a:rPr lang="en-US" sz="2000" dirty="0" err="1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z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Slices</a:t>
            </a:r>
          </a:p>
          <a:p>
            <a:pPr>
              <a:buFont typeface="Times" pitchFamily="-108" charset="0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pPr>
              <a:buFont typeface="Times" pitchFamily="-108" charset="0"/>
              <a:buChar char="•"/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Shapes of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~200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million well-resolved galaxies, </a:t>
            </a:r>
          </a:p>
          <a:p>
            <a:pPr>
              <a:buFont typeface="Times" pitchFamily="-108" charset="0"/>
              <a:buNone/>
            </a:pPr>
            <a:r>
              <a:rPr lang="en-US" sz="2000" dirty="0" err="1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Symbol" pitchFamily="-108" charset="2"/>
              </a:rPr>
              <a:t></a:t>
            </a:r>
            <a:r>
              <a:rPr lang="en-US" sz="2000" i="1" dirty="0" err="1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Symbol" pitchFamily="-108" charset="2"/>
              </a:rPr>
              <a:t>z</a:t>
            </a:r>
            <a:r>
              <a:rPr lang="en-US" sz="2000" dirty="0" err="1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Symbol" pitchFamily="-108" charset="2"/>
              </a:rPr>
              <a:t>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= 0.7</a:t>
            </a:r>
          </a:p>
          <a:p>
            <a:pPr>
              <a:buFont typeface="Times" pitchFamily="-108" charset="0"/>
              <a:buChar char="•"/>
            </a:pPr>
            <a:endParaRPr lang="en-US" sz="20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pPr>
              <a:buFont typeface="Times" pitchFamily="-108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Systematics Challenges:</a:t>
            </a:r>
            <a:endParaRPr lang="en-US" sz="2000" dirty="0">
              <a:solidFill>
                <a:srgbClr val="FFFF0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pPr>
              <a:buFont typeface="Times" pitchFamily="-108" charset="0"/>
              <a:buNone/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photo-z’s,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intrinsic alignments, PSF anisotropy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shear calibration,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nonlinear+baryon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000" i="1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P(k)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effects</a:t>
            </a: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1600206" y="228600"/>
            <a:ext cx="6596573" cy="7078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Times New Roman" pitchFamily="-108" charset="0"/>
                <a:ea typeface="Arial" pitchFamily="27" charset="0"/>
                <a:cs typeface="Arial" pitchFamily="27" charset="0"/>
                <a:sym typeface="Arial" pitchFamily="27" charset="0"/>
              </a:rPr>
              <a:t>  </a:t>
            </a:r>
            <a:r>
              <a:rPr lang="en-US" sz="4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Weak </a:t>
            </a:r>
            <a:r>
              <a:rPr lang="en-US" sz="4000" dirty="0" err="1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Lensing</a:t>
            </a:r>
            <a:r>
              <a:rPr lang="en-US" sz="40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4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Tomography</a:t>
            </a:r>
            <a:endParaRPr lang="en-US" sz="40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7" name="Picture 4" descr="p_kap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6" y="1249364"/>
            <a:ext cx="6075363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/>
          </p:cNvSpPr>
          <p:nvPr/>
        </p:nvSpPr>
        <p:spPr bwMode="auto">
          <a:xfrm>
            <a:off x="6261101" y="1625611"/>
            <a:ext cx="2362200" cy="3609975"/>
          </a:xfrm>
          <a:prstGeom prst="rect">
            <a:avLst/>
          </a:prstGeom>
          <a:solidFill>
            <a:schemeClr val="bg2">
              <a:alpha val="54117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8" name="Text Box 6"/>
          <p:cNvSpPr txBox="1">
            <a:spLocks/>
          </p:cNvSpPr>
          <p:nvPr/>
        </p:nvSpPr>
        <p:spPr bwMode="auto">
          <a:xfrm>
            <a:off x="6689730" y="3624264"/>
            <a:ext cx="1811662" cy="6462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Statistical errors</a:t>
            </a:r>
          </a:p>
          <a:p>
            <a:r>
              <a:rPr lang="en-US" dirty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shown</a:t>
            </a:r>
          </a:p>
        </p:txBody>
      </p:sp>
      <p:sp>
        <p:nvSpPr>
          <p:cNvPr id="10" name="Text Box 10"/>
          <p:cNvSpPr txBox="1">
            <a:spLocks/>
          </p:cNvSpPr>
          <p:nvPr/>
        </p:nvSpPr>
        <p:spPr bwMode="auto">
          <a:xfrm>
            <a:off x="7308852" y="1233494"/>
            <a:ext cx="1406336" cy="3692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EC82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Huterer</a:t>
            </a:r>
            <a:r>
              <a:rPr lang="en-US" dirty="0">
                <a:solidFill>
                  <a:srgbClr val="0EC82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dirty="0" err="1">
                <a:solidFill>
                  <a:srgbClr val="0EC82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etal</a:t>
            </a:r>
            <a:endParaRPr lang="en-US" dirty="0">
              <a:solidFill>
                <a:srgbClr val="0EC82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19804"/>
            <a:ext cx="4953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9667" y="5688017"/>
            <a:ext cx="422433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953071" y="5650500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5" y="4800600"/>
            <a:ext cx="205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Non-linear regime</a:t>
            </a:r>
            <a:endParaRPr lang="en-US" dirty="0"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2007" y="2438400"/>
            <a:ext cx="1642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DES forecast</a:t>
            </a:r>
            <a:endParaRPr lang="en-US" sz="2000" dirty="0"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8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</a:t>
            </a:r>
            <a:r>
              <a:rPr lang="en-US" dirty="0" err="1" smtClean="0"/>
              <a:t>Lensing</a:t>
            </a:r>
            <a:r>
              <a:rPr lang="en-US" dirty="0" smtClean="0"/>
              <a:t> </a:t>
            </a:r>
            <a:r>
              <a:rPr lang="en-US" dirty="0" err="1" smtClean="0"/>
              <a:t>Systematics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Shear calibration errors</a:t>
            </a:r>
          </a:p>
          <a:p>
            <a:r>
              <a:rPr lang="en-US" dirty="0" smtClean="0"/>
              <a:t>PSF anisotropy correction errors</a:t>
            </a:r>
          </a:p>
          <a:p>
            <a:r>
              <a:rPr lang="en-US" dirty="0" smtClean="0"/>
              <a:t>Intrinsic alignments</a:t>
            </a:r>
          </a:p>
          <a:p>
            <a:r>
              <a:rPr lang="en-US" dirty="0" smtClean="0"/>
              <a:t>Photometric </a:t>
            </a:r>
            <a:r>
              <a:rPr lang="en-US" dirty="0" err="1" smtClean="0"/>
              <a:t>redshift</a:t>
            </a:r>
            <a:r>
              <a:rPr lang="en-US" dirty="0" smtClean="0"/>
              <a:t> errors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  <a:p>
            <a:pPr>
              <a:defRPr/>
            </a:pPr>
            <a:fld id="{0A4FFB49-8043-B34F-96F4-D572239161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pic>
        <p:nvPicPr>
          <p:cNvPr id="189443" name="Content Placeholder 4" descr="Snapshot 2009-12-15 20-21-00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8364" r="-18364"/>
          <a:stretch>
            <a:fillRect/>
          </a:stretch>
        </p:blipFill>
        <p:spPr>
          <a:xfrm>
            <a:off x="-1701800" y="-76200"/>
            <a:ext cx="12522200" cy="6629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9E3B6E-0F91-2A4B-9EF0-3461D084D87D}" type="slidenum">
              <a:rPr lang="en-US" smtClean="0">
                <a:solidFill>
                  <a:srgbClr val="12BB23"/>
                </a:solidFill>
                <a:latin typeface="Times"/>
              </a:rPr>
              <a:pPr>
                <a:defRPr/>
              </a:pPr>
              <a:t>35</a:t>
            </a:fld>
            <a:endParaRPr lang="en-US" dirty="0">
              <a:solidFill>
                <a:srgbClr val="12BB23"/>
              </a:solidFill>
              <a:latin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endParaRPr lang="en-US">
              <a:solidFill>
                <a:srgbClr val="000000"/>
              </a:solidFill>
              <a:latin typeface="Times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  <a:p>
            <a:fld id="{52C6A361-ADB7-9043-A010-9907E5627F9C}" type="slidenum">
              <a:rPr lang="en-US">
                <a:solidFill>
                  <a:srgbClr val="17E81D"/>
                </a:solidFill>
                <a:latin typeface="Times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pPr/>
              <a:t>36</a:t>
            </a:fld>
            <a:endParaRPr lang="en-US">
              <a:solidFill>
                <a:srgbClr val="17E81D"/>
              </a:solidFill>
              <a:latin typeface="Times" pitchFamily="31" charset="0"/>
              <a:ea typeface="Arial" pitchFamily="31" charset="0"/>
              <a:cs typeface="Arial" pitchFamily="31" charset="0"/>
              <a:sym typeface="Arial" pitchFamily="31" charset="0"/>
            </a:endParaRPr>
          </a:p>
        </p:txBody>
      </p:sp>
      <p:sp>
        <p:nvSpPr>
          <p:cNvPr id="1945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4000">
                <a:ea typeface="ＭＳ Ｐゴシック" pitchFamily="31" charset="-128"/>
                <a:cs typeface="ＭＳ Ｐゴシック" pitchFamily="31" charset="-128"/>
              </a:rPr>
              <a:t>Theory Uncertainty </a:t>
            </a:r>
            <a:br>
              <a:rPr lang="en-US" sz="4000">
                <a:ea typeface="ＭＳ Ｐゴシック" pitchFamily="31" charset="-128"/>
                <a:cs typeface="ＭＳ Ｐゴシック" pitchFamily="31" charset="-128"/>
              </a:rPr>
            </a:br>
            <a:r>
              <a:rPr lang="en-US" sz="4000">
                <a:ea typeface="ＭＳ Ｐゴシック" pitchFamily="31" charset="-128"/>
                <a:cs typeface="ＭＳ Ｐゴシック" pitchFamily="31" charset="-128"/>
              </a:rPr>
              <a:t>in </a:t>
            </a:r>
            <a:r>
              <a:rPr lang="en-US" sz="4000" i="1">
                <a:ea typeface="ＭＳ Ｐゴシック" pitchFamily="31" charset="-128"/>
                <a:cs typeface="ＭＳ Ｐゴシック" pitchFamily="31" charset="-128"/>
              </a:rPr>
              <a:t>P(k)</a:t>
            </a:r>
            <a:r>
              <a:rPr lang="en-US" sz="4000">
                <a:ea typeface="ＭＳ Ｐゴシック" pitchFamily="31" charset="-128"/>
                <a:cs typeface="ＭＳ Ｐゴシック" pitchFamily="31" charset="-128"/>
              </a:rPr>
              <a:t> and WL</a:t>
            </a:r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945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895600"/>
            <a:ext cx="6400800" cy="1752600"/>
          </a:xfrm>
        </p:spPr>
        <p:txBody>
          <a:bodyPr/>
          <a:lstStyle/>
          <a:p>
            <a:pPr algn="l" eaLnBrk="1" hangingPunct="1"/>
            <a:r>
              <a:rPr lang="en-US">
                <a:ea typeface="ＭＳ Ｐゴシック" pitchFamily="31" charset="-128"/>
                <a:cs typeface="ＭＳ Ｐゴシック" pitchFamily="31" charset="-128"/>
              </a:rPr>
              <a:t>WL data can be used </a:t>
            </a:r>
          </a:p>
          <a:p>
            <a:pPr algn="l" eaLnBrk="1" hangingPunct="1"/>
            <a:r>
              <a:rPr lang="en-US">
                <a:ea typeface="ＭＳ Ｐゴシック" pitchFamily="31" charset="-128"/>
                <a:cs typeface="ＭＳ Ｐゴシック" pitchFamily="31" charset="-128"/>
              </a:rPr>
              <a:t>to self-calibrate baryon </a:t>
            </a:r>
          </a:p>
          <a:p>
            <a:pPr algn="l" eaLnBrk="1" hangingPunct="1"/>
            <a:r>
              <a:rPr lang="en-US">
                <a:ea typeface="ＭＳ Ｐゴシック" pitchFamily="31" charset="-128"/>
                <a:cs typeface="ＭＳ Ｐゴシック" pitchFamily="31" charset="-128"/>
              </a:rPr>
              <a:t>impact</a:t>
            </a:r>
          </a:p>
          <a:p>
            <a:pPr algn="l" eaLnBrk="1" hangingPunct="1"/>
            <a:endParaRPr lang="en-US">
              <a:ea typeface="ＭＳ Ｐゴシック" pitchFamily="31" charset="-128"/>
              <a:cs typeface="ＭＳ Ｐゴシック" pitchFamily="31" charset="-128"/>
            </a:endParaRPr>
          </a:p>
          <a:p>
            <a:pPr algn="l" eaLnBrk="1" hangingPunct="1"/>
            <a:r>
              <a:rPr lang="en-US" sz="2400">
                <a:solidFill>
                  <a:srgbClr val="12E11E"/>
                </a:solidFill>
                <a:ea typeface="ＭＳ Ｐゴシック" pitchFamily="31" charset="-128"/>
                <a:cs typeface="ＭＳ Ｐゴシック" pitchFamily="31" charset="-128"/>
              </a:rPr>
              <a:t>Zentner, Rudd, Hu, Kravtsov</a:t>
            </a:r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pic>
        <p:nvPicPr>
          <p:cNvPr id="19456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9763" y="1676400"/>
            <a:ext cx="4465637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4953000" y="7620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828675" eaLnBrk="0" hangingPunct="0"/>
            <a:r>
              <a:rPr lang="en-US">
                <a:solidFill>
                  <a:srgbClr val="FFFFFF"/>
                </a:solidFill>
                <a:latin typeface="Times" pitchFamily="31" charset="0"/>
                <a:ea typeface="ＭＳ Ｐゴシック" pitchFamily="31" charset="-128"/>
                <a:cs typeface="ＭＳ Ｐゴシック" pitchFamily="31" charset="-128"/>
              </a:rPr>
              <a:t>Residual of the shear convergence power spectrum relative to simulation with dark matter only</a:t>
            </a:r>
            <a:endParaRPr lang="en-US" sz="2000">
              <a:solidFill>
                <a:srgbClr val="FFFFFF"/>
              </a:solidFill>
              <a:latin typeface="Times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cker-she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91" y="990600"/>
            <a:ext cx="7139309" cy="5181600"/>
          </a:xfrm>
          <a:prstGeom prst="rect">
            <a:avLst/>
          </a:prstGeom>
        </p:spPr>
      </p:pic>
      <p:sp>
        <p:nvSpPr>
          <p:cNvPr id="35847" name="Rectangle 6"/>
          <p:cNvSpPr>
            <a:spLocks/>
          </p:cNvSpPr>
          <p:nvPr/>
        </p:nvSpPr>
        <p:spPr bwMode="auto">
          <a:xfrm>
            <a:off x="152400" y="807839"/>
            <a:ext cx="8965406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>
              <a:buFont typeface="Arial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35850" name="Rectangle 9"/>
          <p:cNvSpPr>
            <a:spLocks/>
          </p:cNvSpPr>
          <p:nvPr/>
        </p:nvSpPr>
        <p:spPr bwMode="auto">
          <a:xfrm>
            <a:off x="827484" y="152400"/>
            <a:ext cx="7554516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SV Weak Lensing Cosmic Shear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0128" y="1371600"/>
            <a:ext cx="5205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Shear-shear angular power spectrum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9800" y="6324600"/>
            <a:ext cx="2920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Becker, et al, Jarvis et 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" y="2590800"/>
            <a:ext cx="2044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Two independent shear pipelines used. </a:t>
            </a:r>
          </a:p>
        </p:txBody>
      </p:sp>
      <p:pic>
        <p:nvPicPr>
          <p:cNvPr id="8" name="Picture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17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6"/>
          <p:cNvSpPr>
            <a:spLocks/>
          </p:cNvSpPr>
          <p:nvPr/>
        </p:nvSpPr>
        <p:spPr bwMode="auto">
          <a:xfrm>
            <a:off x="152400" y="807839"/>
            <a:ext cx="8965406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>
              <a:buFont typeface="Arial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2200" y="6381690"/>
            <a:ext cx="2882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DES collaboration 2015</a:t>
            </a:r>
          </a:p>
        </p:txBody>
      </p:sp>
      <p:pic>
        <p:nvPicPr>
          <p:cNvPr id="7" name="Picture 6" descr="Om_sig8_f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1410" y="5867400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Matter density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531167" y="3121968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Clustering      amplitude</a:t>
            </a:r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979884" y="76200"/>
            <a:ext cx="8164116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Cosmology from DES SV Cosmic Shear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34600" y="1574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err="1" smtClean="0">
              <a:solidFill>
                <a:srgbClr val="FFFFFF"/>
              </a:solidFill>
              <a:latin typeface="Calibri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10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45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6"/>
          <p:cNvSpPr>
            <a:spLocks/>
          </p:cNvSpPr>
          <p:nvPr/>
        </p:nvSpPr>
        <p:spPr bwMode="auto">
          <a:xfrm>
            <a:off x="152400" y="807839"/>
            <a:ext cx="8965406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>
              <a:buFont typeface="Arial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2200" y="6381690"/>
            <a:ext cx="2882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DES collaboration 2015</a:t>
            </a:r>
          </a:p>
        </p:txBody>
      </p:sp>
      <p:pic>
        <p:nvPicPr>
          <p:cNvPr id="3" name="Picture 2" descr="s8_w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43" y="1028700"/>
            <a:ext cx="6052457" cy="5295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514600"/>
            <a:ext cx="160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Dark Energy Equation of State</a:t>
            </a:r>
          </a:p>
        </p:txBody>
      </p:sp>
      <p:sp>
        <p:nvSpPr>
          <p:cNvPr id="7" name="Rectangle 9"/>
          <p:cNvSpPr>
            <a:spLocks/>
          </p:cNvSpPr>
          <p:nvPr/>
        </p:nvSpPr>
        <p:spPr bwMode="auto">
          <a:xfrm>
            <a:off x="979884" y="76200"/>
            <a:ext cx="8164116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Cosmology from DES SV Cosmic Shear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pic>
        <p:nvPicPr>
          <p:cNvPr id="8" name="Picture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72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FFFFCC"/>
                </a:solidFill>
                <a:latin typeface="Avenir Book"/>
                <a:cs typeface="Avenir Book"/>
              </a:rPr>
              <a:t>DECam</a:t>
            </a:r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dirty="0" err="1">
                <a:solidFill>
                  <a:srgbClr val="FFFFCC"/>
                </a:solidFill>
                <a:latin typeface="Avenir Book"/>
                <a:cs typeface="Avenir Book"/>
              </a:rPr>
              <a:t>CCDs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577541" name="Rectangle 4"/>
          <p:cNvSpPr>
            <a:spLocks noGrp="1" noChangeArrowheads="1"/>
          </p:cNvSpPr>
          <p:nvPr>
            <p:ph type="body" sz="quarter" idx="10"/>
          </p:nvPr>
        </p:nvSpPr>
        <p:spPr>
          <a:xfrm>
            <a:off x="-76200" y="1143000"/>
            <a:ext cx="6477000" cy="2895600"/>
          </a:xfrm>
        </p:spPr>
        <p:txBody>
          <a:bodyPr/>
          <a:lstStyle/>
          <a:p>
            <a:pPr marL="353887" indent="-314213" eaLnBrk="1" hangingPunct="1"/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62 2kx4k fully depleted CCDs: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 520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Megapixels, 250 micron thick, 15 micron (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0.264”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) pixel size</a:t>
            </a:r>
          </a:p>
          <a:p>
            <a:pPr marL="353887" indent="-314213" eaLnBrk="1" hangingPunct="1"/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12 2kx2k guide and focus chips</a:t>
            </a:r>
          </a:p>
          <a:p>
            <a:pPr marL="353887" indent="-314213" eaLnBrk="1" hangingPunct="1"/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Excellent red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sensitivity</a:t>
            </a:r>
          </a:p>
          <a:p>
            <a:pPr marL="353887" indent="-314213" eaLnBrk="1" hangingPunct="1"/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Developed by LBNL, packaged and tested at FNAL</a:t>
            </a:r>
          </a:p>
          <a:p>
            <a:pPr marL="353887" indent="-314213" eaLnBrk="1" hangingPunct="1"/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Total 570 Megapixels</a:t>
            </a:r>
          </a:p>
          <a:p>
            <a:pPr marL="353887" indent="-314213" eaLnBrk="1" hangingPunct="1">
              <a:buNone/>
            </a:pPr>
            <a:endParaRPr lang="en-US" sz="1800" dirty="0"/>
          </a:p>
        </p:txBody>
      </p:sp>
      <p:pic>
        <p:nvPicPr>
          <p:cNvPr id="57754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152401"/>
            <a:ext cx="2514600" cy="203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75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05200"/>
            <a:ext cx="27130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7543" name="Picture 6" descr="reu_kpno_8ccds"/>
          <p:cNvPicPr>
            <a:picLocks noChangeAspect="1" noChangeArrowheads="1"/>
          </p:cNvPicPr>
          <p:nvPr/>
        </p:nvPicPr>
        <p:blipFill>
          <a:blip r:embed="rId6">
            <a:lum contrast="6000"/>
          </a:blip>
          <a:srcRect/>
          <a:stretch>
            <a:fillRect/>
          </a:stretch>
        </p:blipFill>
        <p:spPr bwMode="auto">
          <a:xfrm>
            <a:off x="1389063" y="4495801"/>
            <a:ext cx="8207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5160" name="Object 4"/>
          <p:cNvGraphicFramePr>
            <a:graphicFrameLocks noChangeAspect="1"/>
          </p:cNvGraphicFramePr>
          <p:nvPr/>
        </p:nvGraphicFramePr>
        <p:xfrm>
          <a:off x="3886200" y="2895600"/>
          <a:ext cx="5138738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419" name="Chart" r:id="rId7" imgW="11430000" imgH="7505700" progId="Excel.Sheet.8">
                  <p:embed/>
                </p:oleObj>
              </mc:Choice>
              <mc:Fallback>
                <p:oleObj name="Chart" r:id="rId7" imgW="11430000" imgH="7505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895600"/>
                        <a:ext cx="5138738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 bwMode="auto">
          <a:xfrm>
            <a:off x="533400" y="6475412"/>
            <a:ext cx="2590800" cy="1588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31179" y="6477000"/>
            <a:ext cx="1068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2.2 deg</a:t>
            </a:r>
            <a:endParaRPr lang="en-US" sz="2000" dirty="0">
              <a:solidFill>
                <a:srgbClr val="FFFF0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10" name="Picture 7" descr="DES_100mmx100mm_grizy_trans.jpg"/>
          <p:cNvPicPr>
            <a:picLocks noChangeAspect="1"/>
          </p:cNvPicPr>
          <p:nvPr/>
        </p:nvPicPr>
        <p:blipFill>
          <a:blip r:embed="rId9">
            <a:alphaModFix amt="59000"/>
          </a:blip>
          <a:srcRect/>
          <a:stretch>
            <a:fillRect/>
          </a:stretch>
        </p:blipFill>
        <p:spPr bwMode="auto">
          <a:xfrm>
            <a:off x="3657600" y="1905001"/>
            <a:ext cx="6059488" cy="43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05403" y="3212100"/>
            <a:ext cx="3403429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g          r            </a:t>
            </a:r>
            <a:r>
              <a:rPr lang="en-US" dirty="0" err="1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i</a:t>
            </a:r>
            <a:r>
              <a:rPr lang="en-US" dirty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           z         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7668" y="6324602"/>
            <a:ext cx="1361824" cy="400077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DES filters</a:t>
            </a:r>
            <a:endParaRPr lang="en-US" sz="2000" dirty="0">
              <a:solidFill>
                <a:srgbClr val="FFFF0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41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WL Cosmic Shear vs. Planck?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9258" y="5257800"/>
            <a:ext cx="417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Heymans </a:t>
            </a:r>
            <a:r>
              <a:rPr lang="en-US" dirty="0" err="1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etal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 2013, </a:t>
            </a:r>
            <a:r>
              <a:rPr lang="en-US" dirty="0" err="1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Joudaki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, </a:t>
            </a:r>
            <a:r>
              <a:rPr lang="en-US" dirty="0" err="1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etal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 2016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535633" y="3121968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Clustering      amplitude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4953000"/>
            <a:ext cx="260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DES collaboration 2015</a:t>
            </a:r>
            <a:endParaRPr lang="en-US" dirty="0"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1" y="23254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150 </a:t>
            </a:r>
            <a:r>
              <a:rPr lang="en-US" dirty="0" err="1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sq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 </a:t>
            </a:r>
            <a:r>
              <a:rPr lang="en-US" dirty="0" err="1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deg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 of early DES data: 3% of full survey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6" name="Picture 5" descr="KiDS-4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7315200" cy="55388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9800" y="5257800"/>
            <a:ext cx="25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Hildebrandt, </a:t>
            </a:r>
            <a:r>
              <a:rPr lang="en-US" dirty="0" err="1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etal</a:t>
            </a:r>
            <a:r>
              <a:rPr lang="en-US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2016</a:t>
            </a:r>
            <a:endParaRPr lang="en-US" dirty="0"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9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6"/>
          <p:cNvSpPr>
            <a:spLocks/>
          </p:cNvSpPr>
          <p:nvPr/>
        </p:nvSpPr>
        <p:spPr bwMode="auto">
          <a:xfrm>
            <a:off x="152400" y="807839"/>
            <a:ext cx="8965406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>
              <a:buFont typeface="Arial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6" name="Rectangle 9"/>
          <p:cNvSpPr>
            <a:spLocks/>
          </p:cNvSpPr>
          <p:nvPr/>
        </p:nvSpPr>
        <p:spPr bwMode="auto">
          <a:xfrm>
            <a:off x="685800" y="152400"/>
            <a:ext cx="8164116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2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DES SV Galaxy-galaxy Lensing </a:t>
            </a:r>
            <a:endParaRPr lang="en-US" sz="32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571685"/>
            <a:ext cx="1828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Mean galaxy mass  profiles from stacked tangential shear of background sources</a:t>
            </a:r>
          </a:p>
          <a:p>
            <a:endParaRPr lang="en-US" sz="24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endParaRPr lang="en-US" sz="24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endParaRPr lang="en-US" sz="24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Halo model</a:t>
            </a:r>
          </a:p>
        </p:txBody>
      </p:sp>
      <p:pic>
        <p:nvPicPr>
          <p:cNvPr id="4" name="Picture 3" descr="SV-gg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0600"/>
            <a:ext cx="6683883" cy="565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16512" y="5410200"/>
            <a:ext cx="180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Clampitt</a:t>
            </a:r>
            <a:r>
              <a:rPr lang="en-US" sz="2000" dirty="0" smtClean="0">
                <a:solidFill>
                  <a:srgbClr val="0080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et al</a:t>
            </a:r>
          </a:p>
        </p:txBody>
      </p:sp>
      <p:pic>
        <p:nvPicPr>
          <p:cNvPr id="7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43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6"/>
          <p:cNvSpPr>
            <a:spLocks/>
          </p:cNvSpPr>
          <p:nvPr/>
        </p:nvSpPr>
        <p:spPr bwMode="auto">
          <a:xfrm>
            <a:off x="152400" y="807839"/>
            <a:ext cx="8965406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>
              <a:buFont typeface="Arial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62800" y="5562600"/>
            <a:ext cx="1803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Kwan, et al</a:t>
            </a:r>
          </a:p>
          <a:p>
            <a:r>
              <a:rPr lang="en-US" sz="2000" dirty="0" err="1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Clampitt</a:t>
            </a:r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et al</a:t>
            </a:r>
          </a:p>
          <a:p>
            <a:r>
              <a:rPr lang="en-US" sz="2000" dirty="0" err="1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Crocce</a:t>
            </a:r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et al</a:t>
            </a:r>
          </a:p>
        </p:txBody>
      </p:sp>
      <p:sp>
        <p:nvSpPr>
          <p:cNvPr id="6" name="Rectangle 9"/>
          <p:cNvSpPr>
            <a:spLocks/>
          </p:cNvSpPr>
          <p:nvPr/>
        </p:nvSpPr>
        <p:spPr bwMode="auto">
          <a:xfrm>
            <a:off x="457200" y="455415"/>
            <a:ext cx="8164116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2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Cosmology Constraints: Galaxy-galaxy </a:t>
            </a:r>
            <a:r>
              <a:rPr lang="en-US" sz="3200" dirty="0" err="1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Lensing+Galaxy</a:t>
            </a:r>
            <a:r>
              <a:rPr lang="en-US" sz="32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 Clustering in SV</a:t>
            </a:r>
            <a:endParaRPr lang="en-US" sz="32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pic>
        <p:nvPicPr>
          <p:cNvPr id="3" name="Picture 2" descr="kwan-fi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70" y="1676400"/>
            <a:ext cx="960227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1" y="5722203"/>
            <a:ext cx="5257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Near future: </a:t>
            </a:r>
            <a:r>
              <a:rPr lang="en-US" sz="2400" dirty="0" err="1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Clustering+GGLensing+Cosmic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Shear from Y1</a:t>
            </a:r>
          </a:p>
        </p:txBody>
      </p:sp>
      <p:pic>
        <p:nvPicPr>
          <p:cNvPr id="7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5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-228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DES Year 1 Galaxy and WL Maps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3124200" y="4267201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7" rIns="91392" bIns="4569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1" y="4267213"/>
            <a:ext cx="826234" cy="646284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SPT</a:t>
            </a:r>
          </a:p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region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6248400"/>
            <a:ext cx="5793217" cy="461665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r>
              <a:rPr lang="en-US" sz="2400" dirty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First Year of Data: ~1000 square degrees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45706" y="1270000"/>
            <a:ext cx="184569" cy="369285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8" name="Picture 7" descr="LSSfootprintnew.pdf"/>
          <p:cNvPicPr>
            <a:picLocks noChangeAspect="1"/>
          </p:cNvPicPr>
          <p:nvPr/>
        </p:nvPicPr>
        <p:blipFill rotWithShape="1"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1" r="-4207"/>
          <a:stretch/>
        </p:blipFill>
        <p:spPr>
          <a:xfrm rot="19653310">
            <a:off x="1417597" y="2768140"/>
            <a:ext cx="1922847" cy="1559759"/>
          </a:xfrm>
          <a:prstGeom prst="rect">
            <a:avLst/>
          </a:prstGeom>
        </p:spPr>
      </p:pic>
      <p:sp>
        <p:nvSpPr>
          <p:cNvPr id="12" name="Slide Number Placeholder 3"/>
          <p:cNvSpPr txBox="1">
            <a:spLocks/>
          </p:cNvSpPr>
          <p:nvPr/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1pPr>
            <a:lvl2pPr marL="455451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2pPr>
            <a:lvl3pPr marL="91248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3pPr>
            <a:lvl4pPr marL="136952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4pPr>
            <a:lvl5pPr marL="182655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5pPr>
            <a:lvl6pPr marL="2285181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6pPr>
            <a:lvl7pPr marL="2742219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7pPr>
            <a:lvl8pPr marL="3199252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8pPr>
            <a:lvl9pPr marL="3656291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9pPr>
          </a:lstStyle>
          <a:p>
            <a:pPr>
              <a:defRPr/>
            </a:pPr>
            <a:fld id="{E94467ED-0D1F-BD42-AEF8-93AB4C8AEBB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57200" y="1447800"/>
            <a:ext cx="8229600" cy="54102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pic>
        <p:nvPicPr>
          <p:cNvPr id="13" name="Picture 12" descr="B6FFB295-7EEE-4850-90E8-22623A2BABC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5"/>
          <a:stretch/>
        </p:blipFill>
        <p:spPr>
          <a:xfrm>
            <a:off x="685800" y="1295400"/>
            <a:ext cx="7696200" cy="2188817"/>
          </a:xfrm>
          <a:prstGeom prst="rect">
            <a:avLst/>
          </a:prstGeom>
        </p:spPr>
      </p:pic>
      <p:pic>
        <p:nvPicPr>
          <p:cNvPr id="14" name="Picture 13" descr="69A61F7B-78AF-44B7-B0BE-25CD2E37E36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5"/>
          <a:stretch/>
        </p:blipFill>
        <p:spPr>
          <a:xfrm>
            <a:off x="685800" y="2922332"/>
            <a:ext cx="7731906" cy="2197720"/>
          </a:xfrm>
          <a:prstGeom prst="rect">
            <a:avLst/>
          </a:prstGeom>
        </p:spPr>
      </p:pic>
      <p:pic>
        <p:nvPicPr>
          <p:cNvPr id="15" name="Picture 14" descr="AC5148F5-F653-4C6C-803F-57D8022F25F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5"/>
          <a:stretch/>
        </p:blipFill>
        <p:spPr>
          <a:xfrm>
            <a:off x="685800" y="4637629"/>
            <a:ext cx="7720667" cy="21977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81800" y="1524000"/>
            <a:ext cx="108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-111" charset="0"/>
                <a:ea typeface="Arial" pitchFamily="27" charset="0"/>
                <a:cs typeface="Arial" pitchFamily="27" charset="0"/>
                <a:sym typeface="Arial" pitchFamily="27" charset="0"/>
              </a:rPr>
              <a:t>Galaxies</a:t>
            </a:r>
            <a:endParaRPr lang="en-US" dirty="0">
              <a:solidFill>
                <a:srgbClr val="FFFFFF"/>
              </a:solidFill>
              <a:latin typeface="Arial" pitchFamily="-111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4200" y="3276600"/>
            <a:ext cx="107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-111" charset="0"/>
                <a:ea typeface="Arial" pitchFamily="27" charset="0"/>
                <a:cs typeface="Arial" pitchFamily="27" charset="0"/>
                <a:sym typeface="Arial" pitchFamily="27" charset="0"/>
              </a:rPr>
              <a:t>Kappa E</a:t>
            </a:r>
            <a:endParaRPr lang="en-US" dirty="0">
              <a:latin typeface="Arial" pitchFamily="-111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34200" y="4953000"/>
            <a:ext cx="107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-111" charset="0"/>
                <a:ea typeface="Arial" pitchFamily="27" charset="0"/>
                <a:cs typeface="Arial" pitchFamily="27" charset="0"/>
                <a:sym typeface="Arial" pitchFamily="27" charset="0"/>
              </a:rPr>
              <a:t>Kappa B</a:t>
            </a:r>
            <a:endParaRPr lang="en-US" dirty="0">
              <a:latin typeface="Arial" pitchFamily="-111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napshot 2011-04-15 08-32-4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0" y="0"/>
            <a:ext cx="909846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007" y="381002"/>
            <a:ext cx="5672182" cy="707854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r>
              <a:rPr lang="en-US" sz="4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III. Large-scale Structure</a:t>
            </a:r>
            <a:endParaRPr lang="en-US" sz="40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5939140"/>
            <a:ext cx="7300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MICE N-body simulation from DES Barcelona group</a:t>
            </a:r>
            <a:endParaRPr lang="en-US" sz="2400" dirty="0">
              <a:solidFill>
                <a:srgbClr val="FFFF0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9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FFFFFF"/>
                </a:solidFill>
                <a:latin typeface="Times" pitchFamily="31" charset="0"/>
                <a:ea typeface="Arial" pitchFamily="31" charset="0"/>
                <a:cs typeface="Arial" pitchFamily="31" charset="0"/>
                <a:sym typeface="Arial" pitchFamily="31" charset="0"/>
              </a:rPr>
              <a:t>                                     &lt;#&gt;</a:t>
            </a:r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3210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31" charset="2"/>
              <a:buNone/>
            </a:pPr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pic>
        <p:nvPicPr>
          <p:cNvPr id="132101" name="Picture 4" descr="Snapshot 2007-10-02 21-27-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50"/>
            <a:ext cx="9144000" cy="703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637588" cy="641350"/>
          </a:xfrm>
        </p:spPr>
        <p:txBody>
          <a:bodyPr/>
          <a:lstStyle/>
          <a:p>
            <a:pPr eaLnBrk="1" hangingPunct="1"/>
            <a:r>
              <a:rPr lang="en-US" sz="3600">
                <a:ea typeface="ＭＳ Ｐゴシック" pitchFamily="31" charset="-128"/>
                <a:cs typeface="ＭＳ Ｐゴシック" pitchFamily="31" charset="-128"/>
              </a:rPr>
              <a:t>CMB: Sound Waves in the Early Universe</a:t>
            </a:r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87500"/>
            <a:ext cx="4405313" cy="2327275"/>
          </a:xfrm>
        </p:spPr>
        <p:txBody>
          <a:bodyPr/>
          <a:lstStyle/>
          <a:p>
            <a:pPr marL="233363" indent="-233363" eaLnBrk="1" hangingPunct="1">
              <a:lnSpc>
                <a:spcPct val="90000"/>
              </a:lnSpc>
              <a:buFontTx/>
              <a:buNone/>
            </a:pPr>
            <a:r>
              <a:rPr lang="en-US" sz="1600">
                <a:ea typeface="ＭＳ Ｐゴシック" pitchFamily="31" charset="-128"/>
                <a:cs typeface="ＭＳ Ｐゴシック" pitchFamily="31" charset="-128"/>
              </a:rPr>
              <a:t>  </a:t>
            </a:r>
            <a:r>
              <a:rPr lang="en-US" sz="2400">
                <a:ea typeface="ＭＳ Ｐゴシック" pitchFamily="31" charset="-128"/>
                <a:cs typeface="ＭＳ Ｐゴシック" pitchFamily="31" charset="-128"/>
              </a:rPr>
              <a:t>Before recombination:</a:t>
            </a:r>
          </a:p>
          <a:p>
            <a:pPr marL="633413" lvl="1" eaLnBrk="1" hangingPunct="1">
              <a:lnSpc>
                <a:spcPct val="90000"/>
              </a:lnSpc>
            </a:pPr>
            <a:r>
              <a:rPr lang="en-US"/>
              <a:t>Universe is ionized. </a:t>
            </a:r>
          </a:p>
          <a:p>
            <a:pPr marL="633413" lvl="1" eaLnBrk="1" hangingPunct="1">
              <a:lnSpc>
                <a:spcPct val="90000"/>
              </a:lnSpc>
            </a:pPr>
            <a:r>
              <a:rPr lang="en-US"/>
              <a:t>Photons provide enormous pressure and restoring force.  </a:t>
            </a:r>
          </a:p>
          <a:p>
            <a:pPr marL="633413" lvl="1" eaLnBrk="1" hangingPunct="1">
              <a:lnSpc>
                <a:spcPct val="90000"/>
              </a:lnSpc>
            </a:pPr>
            <a:r>
              <a:rPr lang="en-US"/>
              <a:t>Photon-baryon perturbations oscillate as acoustic waves</a:t>
            </a:r>
            <a:r>
              <a:rPr lang="en-US" sz="2000"/>
              <a:t>.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600200"/>
            <a:ext cx="4419600" cy="2362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>
                <a:ea typeface="ＭＳ Ｐゴシック" pitchFamily="31" charset="-128"/>
                <a:cs typeface="ＭＳ Ｐゴシック" pitchFamily="31" charset="-128"/>
              </a:rPr>
              <a:t>  </a:t>
            </a:r>
            <a:r>
              <a:rPr lang="en-US" sz="2400">
                <a:ea typeface="ＭＳ Ｐゴシック" pitchFamily="31" charset="-128"/>
                <a:cs typeface="ＭＳ Ｐゴシック" pitchFamily="31" charset="-128"/>
              </a:rPr>
              <a:t>After recombination: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Universe is neutral.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Photons can travel freely past the baryons.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Phase of oscillation at t</a:t>
            </a:r>
            <a:r>
              <a:rPr lang="en-US" baseline="-25000"/>
              <a:t>rec</a:t>
            </a:r>
            <a:r>
              <a:rPr lang="en-US"/>
              <a:t> affects late-time amplitude.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09600" y="3503613"/>
            <a:ext cx="8543925" cy="3209925"/>
            <a:chOff x="370" y="2298"/>
            <a:chExt cx="5382" cy="2022"/>
          </a:xfrm>
        </p:grpSpPr>
        <p:sp>
          <p:nvSpPr>
            <p:cNvPr id="95238" name="Freeform 6"/>
            <p:cNvSpPr>
              <a:spLocks/>
            </p:cNvSpPr>
            <p:nvPr/>
          </p:nvSpPr>
          <p:spPr bwMode="auto">
            <a:xfrm>
              <a:off x="413" y="2640"/>
              <a:ext cx="1896" cy="1312"/>
            </a:xfrm>
            <a:custGeom>
              <a:avLst/>
              <a:gdLst>
                <a:gd name="T0" fmla="*/ 0 w 10000"/>
                <a:gd name="T1" fmla="*/ 0 h 10000"/>
                <a:gd name="T2" fmla="*/ 13 w 10000"/>
                <a:gd name="T3" fmla="*/ 0 h 10000"/>
                <a:gd name="T4" fmla="*/ 13 w 10000"/>
                <a:gd name="T5" fmla="*/ 3 h 10000"/>
                <a:gd name="T6" fmla="*/ 0 w 10000"/>
                <a:gd name="T7" fmla="*/ 3 h 10000"/>
                <a:gd name="T8" fmla="*/ 0 w 10000"/>
                <a:gd name="T9" fmla="*/ 0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00"/>
                <a:gd name="T16" fmla="*/ 0 h 10000"/>
                <a:gd name="T17" fmla="*/ 10000 w 10000"/>
                <a:gd name="T18" fmla="*/ 10000 h 1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D80A00"/>
            </a:solidFill>
            <a:ln w="254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39" name="Freeform 7"/>
            <p:cNvSpPr>
              <a:spLocks/>
            </p:cNvSpPr>
            <p:nvPr/>
          </p:nvSpPr>
          <p:spPr bwMode="auto">
            <a:xfrm>
              <a:off x="3421" y="2640"/>
              <a:ext cx="1896" cy="1320"/>
            </a:xfrm>
            <a:custGeom>
              <a:avLst/>
              <a:gdLst>
                <a:gd name="T0" fmla="*/ 0 w 10000"/>
                <a:gd name="T1" fmla="*/ 0 h 10000"/>
                <a:gd name="T2" fmla="*/ 13 w 10000"/>
                <a:gd name="T3" fmla="*/ 0 h 10000"/>
                <a:gd name="T4" fmla="*/ 13 w 10000"/>
                <a:gd name="T5" fmla="*/ 3 h 10000"/>
                <a:gd name="T6" fmla="*/ 0 w 10000"/>
                <a:gd name="T7" fmla="*/ 3 h 10000"/>
                <a:gd name="T8" fmla="*/ 0 w 10000"/>
                <a:gd name="T9" fmla="*/ 0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00"/>
                <a:gd name="T16" fmla="*/ 0 h 10000"/>
                <a:gd name="T17" fmla="*/ 10000 w 10000"/>
                <a:gd name="T18" fmla="*/ 10000 h 1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2AF00"/>
            </a:solidFill>
            <a:ln w="254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40" name="Freeform 8"/>
            <p:cNvSpPr>
              <a:spLocks/>
            </p:cNvSpPr>
            <p:nvPr/>
          </p:nvSpPr>
          <p:spPr bwMode="auto">
            <a:xfrm>
              <a:off x="2293" y="2640"/>
              <a:ext cx="1192" cy="1320"/>
            </a:xfrm>
            <a:custGeom>
              <a:avLst/>
              <a:gdLst>
                <a:gd name="T0" fmla="*/ 0 w 10000"/>
                <a:gd name="T1" fmla="*/ 0 h 10000"/>
                <a:gd name="T2" fmla="*/ 2 w 10000"/>
                <a:gd name="T3" fmla="*/ 0 h 10000"/>
                <a:gd name="T4" fmla="*/ 2 w 10000"/>
                <a:gd name="T5" fmla="*/ 3 h 10000"/>
                <a:gd name="T6" fmla="*/ 0 w 10000"/>
                <a:gd name="T7" fmla="*/ 3 h 10000"/>
                <a:gd name="T8" fmla="*/ 0 w 10000"/>
                <a:gd name="T9" fmla="*/ 0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00"/>
                <a:gd name="T16" fmla="*/ 0 h 10000"/>
                <a:gd name="T17" fmla="*/ 10000 w 10000"/>
                <a:gd name="T18" fmla="*/ 10000 h 1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D80A00"/>
                </a:gs>
                <a:gs pos="100000">
                  <a:srgbClr val="02AF00"/>
                </a:gs>
              </a:gsLst>
              <a:lin ang="0" scaled="1"/>
            </a:gradFill>
            <a:ln w="254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41" name="Text Box 9"/>
            <p:cNvSpPr txBox="1">
              <a:spLocks noChangeArrowheads="1"/>
            </p:cNvSpPr>
            <p:nvPr/>
          </p:nvSpPr>
          <p:spPr bwMode="auto">
            <a:xfrm rot="-5400000">
              <a:off x="369" y="2299"/>
              <a:ext cx="307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tabLst>
                  <a:tab pos="838200" algn="l"/>
                </a:tabLst>
              </a:pPr>
              <a:endParaRPr lang="en-US" sz="3200">
                <a:solidFill>
                  <a:srgbClr val="FFFFFF"/>
                </a:solidFill>
                <a:latin typeface="Gill Sans" pitchFamily="31" charset="0"/>
              </a:endParaRPr>
            </a:p>
          </p:txBody>
        </p:sp>
        <p:sp>
          <p:nvSpPr>
            <p:cNvPr id="95242" name="Text Box 10"/>
            <p:cNvSpPr txBox="1">
              <a:spLocks noChangeArrowheads="1"/>
            </p:cNvSpPr>
            <p:nvPr/>
          </p:nvSpPr>
          <p:spPr bwMode="auto">
            <a:xfrm rot="5400000">
              <a:off x="4987" y="3149"/>
              <a:ext cx="1224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tabLst>
                  <a:tab pos="838200" algn="l"/>
                </a:tabLst>
              </a:pPr>
              <a:r>
                <a:rPr lang="en-US" sz="3200">
                  <a:solidFill>
                    <a:srgbClr val="FFFFFF"/>
                  </a:solidFill>
                  <a:latin typeface="Gill Sans" pitchFamily="31" charset="0"/>
                </a:rPr>
                <a:t>Today</a:t>
              </a:r>
            </a:p>
          </p:txBody>
        </p:sp>
        <p:sp>
          <p:nvSpPr>
            <p:cNvPr id="95243" name="Text Box 11"/>
            <p:cNvSpPr txBox="1">
              <a:spLocks noChangeArrowheads="1"/>
            </p:cNvSpPr>
            <p:nvPr/>
          </p:nvSpPr>
          <p:spPr bwMode="auto">
            <a:xfrm>
              <a:off x="2213" y="2964"/>
              <a:ext cx="1343" cy="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tabLst>
                  <a:tab pos="838200" algn="l"/>
                </a:tabLst>
              </a:pPr>
              <a:r>
                <a:rPr lang="en-US" sz="2400">
                  <a:solidFill>
                    <a:srgbClr val="FFFFFF"/>
                  </a:solidFill>
                  <a:latin typeface="Gill Sans" pitchFamily="31" charset="0"/>
                </a:rPr>
                <a:t>Recombination &amp;</a:t>
              </a:r>
            </a:p>
            <a:p>
              <a:pPr algn="ctr">
                <a:tabLst>
                  <a:tab pos="838200" algn="l"/>
                </a:tabLst>
              </a:pPr>
              <a:r>
                <a:rPr lang="en-US" sz="2400">
                  <a:solidFill>
                    <a:srgbClr val="FFFFFF"/>
                  </a:solidFill>
                  <a:latin typeface="Gill Sans" pitchFamily="31" charset="0"/>
                </a:rPr>
                <a:t>Last scattering</a:t>
              </a:r>
            </a:p>
            <a:p>
              <a:pPr algn="ctr">
                <a:tabLst>
                  <a:tab pos="838200" algn="l"/>
                </a:tabLst>
              </a:pPr>
              <a:r>
                <a:rPr lang="en-US" sz="2400">
                  <a:solidFill>
                    <a:srgbClr val="FFFFFF"/>
                  </a:solidFill>
                  <a:latin typeface="Gill Sans" pitchFamily="31" charset="0"/>
                </a:rPr>
                <a:t>z ~ 1000</a:t>
              </a:r>
            </a:p>
            <a:p>
              <a:pPr algn="ctr">
                <a:tabLst>
                  <a:tab pos="838200" algn="l"/>
                </a:tabLst>
              </a:pPr>
              <a:r>
                <a:rPr lang="en-US" sz="2400">
                  <a:solidFill>
                    <a:srgbClr val="FFFFFF"/>
                  </a:solidFill>
                  <a:latin typeface="Gill Sans" pitchFamily="31" charset="0"/>
                </a:rPr>
                <a:t>~400,000 years</a:t>
              </a:r>
            </a:p>
          </p:txBody>
        </p:sp>
        <p:sp>
          <p:nvSpPr>
            <p:cNvPr id="95244" name="Text Box 12"/>
            <p:cNvSpPr txBox="1">
              <a:spLocks noChangeArrowheads="1"/>
            </p:cNvSpPr>
            <p:nvPr/>
          </p:nvSpPr>
          <p:spPr bwMode="auto">
            <a:xfrm>
              <a:off x="982" y="3100"/>
              <a:ext cx="749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tabLst>
                  <a:tab pos="838200" algn="l"/>
                </a:tabLst>
              </a:pPr>
              <a:r>
                <a:rPr lang="en-US" sz="3200">
                  <a:solidFill>
                    <a:srgbClr val="FFFFFF"/>
                  </a:solidFill>
                  <a:latin typeface="Gill Sans" pitchFamily="31" charset="0"/>
                </a:rPr>
                <a:t>Ionized</a:t>
              </a:r>
            </a:p>
          </p:txBody>
        </p:sp>
        <p:sp>
          <p:nvSpPr>
            <p:cNvPr id="95245" name="Text Box 13"/>
            <p:cNvSpPr txBox="1">
              <a:spLocks noChangeArrowheads="1"/>
            </p:cNvSpPr>
            <p:nvPr/>
          </p:nvSpPr>
          <p:spPr bwMode="auto">
            <a:xfrm>
              <a:off x="4427" y="3092"/>
              <a:ext cx="803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tabLst>
                  <a:tab pos="838200" algn="l"/>
                </a:tabLst>
              </a:pPr>
              <a:r>
                <a:rPr lang="en-US" sz="3200">
                  <a:solidFill>
                    <a:srgbClr val="FFFFFF"/>
                  </a:solidFill>
                  <a:latin typeface="Gill Sans" pitchFamily="31" charset="0"/>
                </a:rPr>
                <a:t>Neutral</a:t>
              </a: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949" y="2736"/>
              <a:ext cx="240" cy="240"/>
              <a:chOff x="4788" y="966"/>
              <a:chExt cx="240" cy="240"/>
            </a:xfrm>
          </p:grpSpPr>
          <p:sp>
            <p:nvSpPr>
              <p:cNvPr id="95272" name="Line 15"/>
              <p:cNvSpPr>
                <a:spLocks noChangeShapeType="1"/>
              </p:cNvSpPr>
              <p:nvPr/>
            </p:nvSpPr>
            <p:spPr bwMode="auto">
              <a:xfrm>
                <a:off x="3556" y="1086"/>
                <a:ext cx="1239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3" name="Freeform 16"/>
              <p:cNvSpPr>
                <a:spLocks/>
              </p:cNvSpPr>
              <p:nvPr/>
            </p:nvSpPr>
            <p:spPr bwMode="auto">
              <a:xfrm rot="5399999">
                <a:off x="4788" y="966"/>
                <a:ext cx="240" cy="240"/>
              </a:xfrm>
              <a:custGeom>
                <a:avLst/>
                <a:gdLst>
                  <a:gd name="T0" fmla="*/ 0 w 10000"/>
                  <a:gd name="T1" fmla="*/ 0 h 10000"/>
                  <a:gd name="T2" fmla="*/ 0 w 10000"/>
                  <a:gd name="T3" fmla="*/ 0 h 10000"/>
                  <a:gd name="T4" fmla="*/ 0 w 10000"/>
                  <a:gd name="T5" fmla="*/ 0 h 10000"/>
                  <a:gd name="T6" fmla="*/ 0 w 10000"/>
                  <a:gd name="T7" fmla="*/ 0 h 1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00"/>
                  <a:gd name="T13" fmla="*/ 0 h 10000"/>
                  <a:gd name="T14" fmla="*/ 10000 w 10000"/>
                  <a:gd name="T15" fmla="*/ 10000 h 1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4949" y="3616"/>
              <a:ext cx="240" cy="240"/>
              <a:chOff x="4788" y="1736"/>
              <a:chExt cx="240" cy="240"/>
            </a:xfrm>
          </p:grpSpPr>
          <p:sp>
            <p:nvSpPr>
              <p:cNvPr id="95270" name="Line 18"/>
              <p:cNvSpPr>
                <a:spLocks noChangeShapeType="1"/>
              </p:cNvSpPr>
              <p:nvPr/>
            </p:nvSpPr>
            <p:spPr bwMode="auto">
              <a:xfrm>
                <a:off x="3556" y="1856"/>
                <a:ext cx="1239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1" name="Freeform 19"/>
              <p:cNvSpPr>
                <a:spLocks/>
              </p:cNvSpPr>
              <p:nvPr/>
            </p:nvSpPr>
            <p:spPr bwMode="auto">
              <a:xfrm rot="5399999">
                <a:off x="4788" y="1736"/>
                <a:ext cx="240" cy="240"/>
              </a:xfrm>
              <a:custGeom>
                <a:avLst/>
                <a:gdLst>
                  <a:gd name="T0" fmla="*/ 0 w 10000"/>
                  <a:gd name="T1" fmla="*/ 0 h 10000"/>
                  <a:gd name="T2" fmla="*/ 0 w 10000"/>
                  <a:gd name="T3" fmla="*/ 0 h 10000"/>
                  <a:gd name="T4" fmla="*/ 0 w 10000"/>
                  <a:gd name="T5" fmla="*/ 0 h 10000"/>
                  <a:gd name="T6" fmla="*/ 0 w 10000"/>
                  <a:gd name="T7" fmla="*/ 0 h 1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00"/>
                  <a:gd name="T13" fmla="*/ 0 h 10000"/>
                  <a:gd name="T14" fmla="*/ 10000 w 10000"/>
                  <a:gd name="T15" fmla="*/ 10000 h 1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4093" y="4080"/>
              <a:ext cx="240" cy="240"/>
              <a:chOff x="4039" y="2142"/>
              <a:chExt cx="240" cy="240"/>
            </a:xfrm>
          </p:grpSpPr>
          <p:sp>
            <p:nvSpPr>
              <p:cNvPr id="95268" name="Line 21"/>
              <p:cNvSpPr>
                <a:spLocks noChangeShapeType="1"/>
              </p:cNvSpPr>
              <p:nvPr/>
            </p:nvSpPr>
            <p:spPr bwMode="auto">
              <a:xfrm>
                <a:off x="2807" y="2262"/>
                <a:ext cx="1239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9" name="Freeform 22"/>
              <p:cNvSpPr>
                <a:spLocks/>
              </p:cNvSpPr>
              <p:nvPr/>
            </p:nvSpPr>
            <p:spPr bwMode="auto">
              <a:xfrm rot="5400000">
                <a:off x="4039" y="2142"/>
                <a:ext cx="240" cy="240"/>
              </a:xfrm>
              <a:custGeom>
                <a:avLst/>
                <a:gdLst>
                  <a:gd name="T0" fmla="*/ 0 w 10000"/>
                  <a:gd name="T1" fmla="*/ 0 h 10000"/>
                  <a:gd name="T2" fmla="*/ 0 w 10000"/>
                  <a:gd name="T3" fmla="*/ 0 h 10000"/>
                  <a:gd name="T4" fmla="*/ 0 w 10000"/>
                  <a:gd name="T5" fmla="*/ 0 h 10000"/>
                  <a:gd name="T6" fmla="*/ 0 w 10000"/>
                  <a:gd name="T7" fmla="*/ 0 h 1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00"/>
                  <a:gd name="T13" fmla="*/ 0 h 10000"/>
                  <a:gd name="T14" fmla="*/ 10000 w 10000"/>
                  <a:gd name="T15" fmla="*/ 10000 h 1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3"/>
            <p:cNvGrpSpPr>
              <a:grpSpLocks/>
            </p:cNvGrpSpPr>
            <p:nvPr/>
          </p:nvGrpSpPr>
          <p:grpSpPr bwMode="auto">
            <a:xfrm rot="-4020000">
              <a:off x="1507" y="2770"/>
              <a:ext cx="349" cy="160"/>
              <a:chOff x="-438" y="1981"/>
              <a:chExt cx="349" cy="160"/>
            </a:xfrm>
          </p:grpSpPr>
          <p:sp>
            <p:nvSpPr>
              <p:cNvPr id="95266" name="Line 24"/>
              <p:cNvSpPr>
                <a:spLocks noChangeShapeType="1"/>
              </p:cNvSpPr>
              <p:nvPr/>
            </p:nvSpPr>
            <p:spPr bwMode="auto">
              <a:xfrm rot="14820000" flipH="1">
                <a:off x="-380" y="1956"/>
                <a:ext cx="101" cy="21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7" name="Freeform 25"/>
              <p:cNvSpPr>
                <a:spLocks/>
              </p:cNvSpPr>
              <p:nvPr/>
            </p:nvSpPr>
            <p:spPr bwMode="auto">
              <a:xfrm rot="5400000">
                <a:off x="-249" y="1981"/>
                <a:ext cx="160" cy="160"/>
              </a:xfrm>
              <a:custGeom>
                <a:avLst/>
                <a:gdLst>
                  <a:gd name="T0" fmla="*/ 0 w 10000"/>
                  <a:gd name="T1" fmla="*/ 0 h 10000"/>
                  <a:gd name="T2" fmla="*/ 0 w 10000"/>
                  <a:gd name="T3" fmla="*/ 0 h 10000"/>
                  <a:gd name="T4" fmla="*/ 0 w 10000"/>
                  <a:gd name="T5" fmla="*/ 0 h 10000"/>
                  <a:gd name="T6" fmla="*/ 0 w 10000"/>
                  <a:gd name="T7" fmla="*/ 0 h 1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00"/>
                  <a:gd name="T13" fmla="*/ 0 h 10000"/>
                  <a:gd name="T14" fmla="*/ 10000 w 10000"/>
                  <a:gd name="T15" fmla="*/ 10000 h 1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 rot="9119999">
              <a:off x="1021" y="2770"/>
              <a:ext cx="347" cy="160"/>
              <a:chOff x="-841" y="-1644"/>
              <a:chExt cx="348" cy="160"/>
            </a:xfrm>
          </p:grpSpPr>
          <p:sp>
            <p:nvSpPr>
              <p:cNvPr id="95264" name="Line 27"/>
              <p:cNvSpPr>
                <a:spLocks noChangeShapeType="1"/>
              </p:cNvSpPr>
              <p:nvPr/>
            </p:nvSpPr>
            <p:spPr bwMode="auto">
              <a:xfrm rot="12480001" flipH="1">
                <a:off x="-841" y="-1613"/>
                <a:ext cx="215" cy="10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5" name="Freeform 28"/>
              <p:cNvSpPr>
                <a:spLocks/>
              </p:cNvSpPr>
              <p:nvPr/>
            </p:nvSpPr>
            <p:spPr bwMode="auto">
              <a:xfrm rot="5400005">
                <a:off x="-653" y="-1644"/>
                <a:ext cx="160" cy="160"/>
              </a:xfrm>
              <a:custGeom>
                <a:avLst/>
                <a:gdLst>
                  <a:gd name="T0" fmla="*/ 0 w 10000"/>
                  <a:gd name="T1" fmla="*/ 0 h 10000"/>
                  <a:gd name="T2" fmla="*/ 0 w 10000"/>
                  <a:gd name="T3" fmla="*/ 0 h 10000"/>
                  <a:gd name="T4" fmla="*/ 0 w 10000"/>
                  <a:gd name="T5" fmla="*/ 0 h 10000"/>
                  <a:gd name="T6" fmla="*/ 0 w 10000"/>
                  <a:gd name="T7" fmla="*/ 0 h 1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00"/>
                  <a:gd name="T13" fmla="*/ 0 h 10000"/>
                  <a:gd name="T14" fmla="*/ 10000 w 10000"/>
                  <a:gd name="T15" fmla="*/ 10000 h 1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9"/>
            <p:cNvGrpSpPr>
              <a:grpSpLocks/>
            </p:cNvGrpSpPr>
            <p:nvPr/>
          </p:nvGrpSpPr>
          <p:grpSpPr bwMode="auto">
            <a:xfrm rot="1439996">
              <a:off x="631" y="2785"/>
              <a:ext cx="349" cy="160"/>
              <a:chOff x="1206" y="499"/>
              <a:chExt cx="349" cy="160"/>
            </a:xfrm>
          </p:grpSpPr>
          <p:sp>
            <p:nvSpPr>
              <p:cNvPr id="95262" name="Line 30"/>
              <p:cNvSpPr>
                <a:spLocks noChangeShapeType="1"/>
              </p:cNvSpPr>
              <p:nvPr/>
            </p:nvSpPr>
            <p:spPr bwMode="auto">
              <a:xfrm rot="-1439996">
                <a:off x="1206" y="530"/>
                <a:ext cx="216" cy="105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3" name="Freeform 31"/>
              <p:cNvSpPr>
                <a:spLocks/>
              </p:cNvSpPr>
              <p:nvPr/>
            </p:nvSpPr>
            <p:spPr bwMode="auto">
              <a:xfrm rot="5400003">
                <a:off x="1395" y="499"/>
                <a:ext cx="160" cy="160"/>
              </a:xfrm>
              <a:custGeom>
                <a:avLst/>
                <a:gdLst>
                  <a:gd name="T0" fmla="*/ 0 w 10000"/>
                  <a:gd name="T1" fmla="*/ 0 h 10000"/>
                  <a:gd name="T2" fmla="*/ 0 w 10000"/>
                  <a:gd name="T3" fmla="*/ 0 h 10000"/>
                  <a:gd name="T4" fmla="*/ 0 w 10000"/>
                  <a:gd name="T5" fmla="*/ 0 h 10000"/>
                  <a:gd name="T6" fmla="*/ 0 w 10000"/>
                  <a:gd name="T7" fmla="*/ 0 h 1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00"/>
                  <a:gd name="T13" fmla="*/ 0 h 10000"/>
                  <a:gd name="T14" fmla="*/ 10000 w 10000"/>
                  <a:gd name="T15" fmla="*/ 10000 h 1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32"/>
            <p:cNvGrpSpPr>
              <a:grpSpLocks/>
            </p:cNvGrpSpPr>
            <p:nvPr/>
          </p:nvGrpSpPr>
          <p:grpSpPr bwMode="auto">
            <a:xfrm rot="-8820002">
              <a:off x="1502" y="3657"/>
              <a:ext cx="338" cy="160"/>
              <a:chOff x="-2625" y="-647"/>
              <a:chExt cx="338" cy="160"/>
            </a:xfrm>
          </p:grpSpPr>
          <p:sp>
            <p:nvSpPr>
              <p:cNvPr id="95260" name="Line 33"/>
              <p:cNvSpPr>
                <a:spLocks noChangeShapeType="1"/>
              </p:cNvSpPr>
              <p:nvPr/>
            </p:nvSpPr>
            <p:spPr bwMode="auto">
              <a:xfrm rot="-1979998">
                <a:off x="-2625" y="-632"/>
                <a:ext cx="196" cy="13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1" name="Freeform 34"/>
              <p:cNvSpPr>
                <a:spLocks/>
              </p:cNvSpPr>
              <p:nvPr/>
            </p:nvSpPr>
            <p:spPr bwMode="auto">
              <a:xfrm rot="5400005">
                <a:off x="-2447" y="-647"/>
                <a:ext cx="160" cy="160"/>
              </a:xfrm>
              <a:custGeom>
                <a:avLst/>
                <a:gdLst>
                  <a:gd name="T0" fmla="*/ 0 w 10000"/>
                  <a:gd name="T1" fmla="*/ 0 h 10000"/>
                  <a:gd name="T2" fmla="*/ 0 w 10000"/>
                  <a:gd name="T3" fmla="*/ 0 h 10000"/>
                  <a:gd name="T4" fmla="*/ 0 w 10000"/>
                  <a:gd name="T5" fmla="*/ 0 h 10000"/>
                  <a:gd name="T6" fmla="*/ 0 w 10000"/>
                  <a:gd name="T7" fmla="*/ 0 h 1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00"/>
                  <a:gd name="T13" fmla="*/ 0 h 10000"/>
                  <a:gd name="T14" fmla="*/ 10000 w 10000"/>
                  <a:gd name="T15" fmla="*/ 10000 h 1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35"/>
            <p:cNvGrpSpPr>
              <a:grpSpLocks/>
            </p:cNvGrpSpPr>
            <p:nvPr/>
          </p:nvGrpSpPr>
          <p:grpSpPr bwMode="auto">
            <a:xfrm rot="3480000">
              <a:off x="1040" y="3638"/>
              <a:ext cx="343" cy="160"/>
              <a:chOff x="2117" y="-263"/>
              <a:chExt cx="343" cy="160"/>
            </a:xfrm>
          </p:grpSpPr>
          <p:sp>
            <p:nvSpPr>
              <p:cNvPr id="95258" name="Line 36"/>
              <p:cNvSpPr>
                <a:spLocks noChangeShapeType="1"/>
              </p:cNvSpPr>
              <p:nvPr/>
            </p:nvSpPr>
            <p:spPr bwMode="auto">
              <a:xfrm rot="-3480000">
                <a:off x="2160" y="-283"/>
                <a:ext cx="121" cy="20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9" name="Freeform 37"/>
              <p:cNvSpPr>
                <a:spLocks/>
              </p:cNvSpPr>
              <p:nvPr/>
            </p:nvSpPr>
            <p:spPr bwMode="auto">
              <a:xfrm rot="5400000">
                <a:off x="2300" y="-263"/>
                <a:ext cx="160" cy="160"/>
              </a:xfrm>
              <a:custGeom>
                <a:avLst/>
                <a:gdLst>
                  <a:gd name="T0" fmla="*/ 0 w 10000"/>
                  <a:gd name="T1" fmla="*/ 0 h 10000"/>
                  <a:gd name="T2" fmla="*/ 0 w 10000"/>
                  <a:gd name="T3" fmla="*/ 0 h 10000"/>
                  <a:gd name="T4" fmla="*/ 0 w 10000"/>
                  <a:gd name="T5" fmla="*/ 0 h 10000"/>
                  <a:gd name="T6" fmla="*/ 0 w 10000"/>
                  <a:gd name="T7" fmla="*/ 0 h 1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00"/>
                  <a:gd name="T13" fmla="*/ 0 h 10000"/>
                  <a:gd name="T14" fmla="*/ 10000 w 10000"/>
                  <a:gd name="T15" fmla="*/ 10000 h 1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 rot="-2700000">
              <a:off x="649" y="3651"/>
              <a:ext cx="328" cy="166"/>
              <a:chOff x="-717" y="1941"/>
              <a:chExt cx="328" cy="166"/>
            </a:xfrm>
          </p:grpSpPr>
          <p:sp>
            <p:nvSpPr>
              <p:cNvPr id="95256" name="Line 39"/>
              <p:cNvSpPr>
                <a:spLocks noChangeShapeType="1"/>
              </p:cNvSpPr>
              <p:nvPr/>
            </p:nvSpPr>
            <p:spPr bwMode="auto">
              <a:xfrm rot="13500000" flipH="1">
                <a:off x="-717" y="1943"/>
                <a:ext cx="176" cy="16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7" name="Freeform 40"/>
              <p:cNvSpPr>
                <a:spLocks/>
              </p:cNvSpPr>
              <p:nvPr/>
            </p:nvSpPr>
            <p:spPr bwMode="auto">
              <a:xfrm rot="5400000">
                <a:off x="-549" y="1941"/>
                <a:ext cx="160" cy="160"/>
              </a:xfrm>
              <a:custGeom>
                <a:avLst/>
                <a:gdLst>
                  <a:gd name="T0" fmla="*/ 0 w 10000"/>
                  <a:gd name="T1" fmla="*/ 0 h 10000"/>
                  <a:gd name="T2" fmla="*/ 0 w 10000"/>
                  <a:gd name="T3" fmla="*/ 0 h 10000"/>
                  <a:gd name="T4" fmla="*/ 0 w 10000"/>
                  <a:gd name="T5" fmla="*/ 0 h 10000"/>
                  <a:gd name="T6" fmla="*/ 0 w 10000"/>
                  <a:gd name="T7" fmla="*/ 0 h 1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00"/>
                  <a:gd name="T13" fmla="*/ 0 h 10000"/>
                  <a:gd name="T14" fmla="*/ 10000 w 10000"/>
                  <a:gd name="T15" fmla="*/ 10000 h 1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00" h="10000">
                    <a:moveTo>
                      <a:pt x="0" y="10000"/>
                    </a:moveTo>
                    <a:lnTo>
                      <a:pt x="10000" y="10000"/>
                    </a:lnTo>
                    <a:lnTo>
                      <a:pt x="5000" y="0"/>
                    </a:lnTo>
                    <a:close/>
                    <a:moveTo>
                      <a:pt x="0" y="10000"/>
                    </a:moveTo>
                  </a:path>
                </a:pathLst>
              </a:custGeom>
              <a:solidFill>
                <a:schemeClr val="tx1"/>
              </a:solidFill>
              <a:ln w="25400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5255" name="Text Box 41"/>
            <p:cNvSpPr txBox="1">
              <a:spLocks noChangeArrowheads="1"/>
            </p:cNvSpPr>
            <p:nvPr/>
          </p:nvSpPr>
          <p:spPr bwMode="auto">
            <a:xfrm>
              <a:off x="2148" y="3964"/>
              <a:ext cx="531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tabLst>
                  <a:tab pos="838200" algn="l"/>
                </a:tabLst>
              </a:pPr>
              <a:r>
                <a:rPr lang="en-US" sz="3200">
                  <a:solidFill>
                    <a:srgbClr val="FFFFFF"/>
                  </a:solidFill>
                  <a:latin typeface="Gill Sans" pitchFamily="31" charset="0"/>
                </a:rPr>
                <a:t>Time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pic>
        <p:nvPicPr>
          <p:cNvPr id="101380" name="Picture 4" descr="Snapshot 2007-09-29 00-48-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 Box 5"/>
          <p:cNvSpPr txBox="1">
            <a:spLocks/>
          </p:cNvSpPr>
          <p:nvPr/>
        </p:nvSpPr>
        <p:spPr bwMode="auto">
          <a:xfrm>
            <a:off x="822325" y="4995863"/>
            <a:ext cx="895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WMAP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pic>
        <p:nvPicPr>
          <p:cNvPr id="105476" name="Picture 4" descr="Snapshot 2007-09-29 00-49-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2662"/>
            <a:ext cx="9144000" cy="694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 Box 5"/>
          <p:cNvSpPr txBox="1">
            <a:spLocks/>
          </p:cNvSpPr>
          <p:nvPr/>
        </p:nvSpPr>
        <p:spPr bwMode="auto">
          <a:xfrm>
            <a:off x="5775325" y="2381250"/>
            <a:ext cx="17938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Standard ruler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572000" y="304800"/>
            <a:ext cx="3352800" cy="9144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304800"/>
            <a:ext cx="8637588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Baryon Acoustic Oscillations</a:t>
            </a:r>
            <a:endParaRPr lang="en-US" sz="4000" dirty="0">
              <a:solidFill>
                <a:srgbClr val="FFFFCC"/>
              </a:solidFill>
              <a:latin typeface="Avenir Book"/>
              <a:ea typeface="ＭＳ Ｐゴシック" pitchFamily="31" charset="-128"/>
              <a:cs typeface="Avenir Book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6" y="1717676"/>
            <a:ext cx="5121275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Each initial </a:t>
            </a:r>
            <a:r>
              <a:rPr lang="en-US" sz="2000" dirty="0" err="1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overdensity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 (in dark matter &amp; gas) is an overpressure that launches a spherical sound wave.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This wave travels outwards at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57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% of the speed of light.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Pressure-providing photons decouple at recombination.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CMB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travels to us from these spheres.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Sound speed plummets.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Wave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stalls at a radius of 150 </a:t>
            </a:r>
            <a:r>
              <a:rPr lang="en-US" sz="2000" dirty="0" err="1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Mpc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err="1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Overdensity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 in shell (gas) and in the original center (DM) both seed the formation of galaxies.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Preferred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separation of 150 </a:t>
            </a:r>
            <a:r>
              <a:rPr lang="en-US" sz="2000" dirty="0" err="1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Mpc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pitchFamily="31" charset="-128"/>
                <a:cs typeface="Avenir Book"/>
              </a:rPr>
              <a:t>.</a:t>
            </a:r>
          </a:p>
        </p:txBody>
      </p:sp>
      <p:pic>
        <p:nvPicPr>
          <p:cNvPr id="146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black">
          <a:xfrm>
            <a:off x="5469207" y="4038605"/>
            <a:ext cx="3552311" cy="2666999"/>
          </a:xfrm>
        </p:spPr>
      </p:pic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3744913" y="6248400"/>
            <a:ext cx="133394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Eisenstein</a:t>
            </a:r>
            <a:endParaRPr lang="en-US" sz="2400" dirty="0"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146438" name="Picture 6" descr="ani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327151"/>
            <a:ext cx="34290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587572" y="4245113"/>
            <a:ext cx="2251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Galaxy correlation </a:t>
            </a:r>
          </a:p>
          <a:p>
            <a:r>
              <a:rPr lang="en-US" sz="2000" dirty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000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              function</a:t>
            </a:r>
            <a:endParaRPr lang="en-US" sz="2000" dirty="0"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oodman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1" charset="-128"/>
                <a:cs typeface="ＭＳ Ｐゴシック" pitchFamily="31" charset="-128"/>
              </a:rPr>
              <a:t>A Statistical Signal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828800"/>
            <a:ext cx="4038600" cy="4656138"/>
          </a:xfrm>
        </p:spPr>
        <p:txBody>
          <a:bodyPr/>
          <a:lstStyle/>
          <a:p>
            <a:pPr eaLnBrk="1" hangingPunct="1"/>
            <a:r>
              <a:rPr lang="en-US" sz="2400">
                <a:ea typeface="ＭＳ Ｐゴシック" pitchFamily="31" charset="-128"/>
                <a:cs typeface="ＭＳ Ｐゴシック" pitchFamily="31" charset="-128"/>
              </a:rPr>
              <a:t>The Universe is a super-position of these shells.</a:t>
            </a:r>
          </a:p>
          <a:p>
            <a:pPr eaLnBrk="1" hangingPunct="1"/>
            <a:r>
              <a:rPr lang="en-US" sz="2400">
                <a:ea typeface="ＭＳ Ｐゴシック" pitchFamily="31" charset="-128"/>
                <a:cs typeface="ＭＳ Ｐゴシック" pitchFamily="31" charset="-128"/>
              </a:rPr>
              <a:t>The shell is weaker than displayed.</a:t>
            </a:r>
          </a:p>
          <a:p>
            <a:pPr eaLnBrk="1" hangingPunct="1"/>
            <a:r>
              <a:rPr lang="en-US" sz="2400">
                <a:ea typeface="ＭＳ Ｐゴシック" pitchFamily="31" charset="-128"/>
                <a:cs typeface="ＭＳ Ｐゴシック" pitchFamily="31" charset="-128"/>
              </a:rPr>
              <a:t>Hence, you do not expect to see bulls’ eyes in the galaxy distribution.</a:t>
            </a:r>
          </a:p>
          <a:p>
            <a:pPr eaLnBrk="1" hangingPunct="1"/>
            <a:r>
              <a:rPr lang="en-US" sz="2400">
                <a:ea typeface="ＭＳ Ｐゴシック" pitchFamily="31" charset="-128"/>
                <a:cs typeface="ＭＳ Ｐゴシック" pitchFamily="31" charset="-128"/>
              </a:rPr>
              <a:t>Instead, we get a 1% bump in the correlation function.</a:t>
            </a:r>
          </a:p>
          <a:p>
            <a:pPr eaLnBrk="1" hangingPunct="1">
              <a:buFont typeface="Wingdings" pitchFamily="31" charset="2"/>
              <a:buNone/>
            </a:pPr>
            <a:endParaRPr lang="en-US" sz="2000">
              <a:ea typeface="ＭＳ Ｐゴシック" pitchFamily="31" charset="-128"/>
              <a:cs typeface="ＭＳ Ｐゴシック" pitchFamily="31" charset="-128"/>
            </a:endParaRPr>
          </a:p>
        </p:txBody>
      </p:sp>
      <p:pic>
        <p:nvPicPr>
          <p:cNvPr id="148484" name="Picture 4" descr="anim_man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3838" y="1833563"/>
            <a:ext cx="5110162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22D6820-86B3-F64F-9617-7BE8BC0C8413}" type="slidenum">
              <a:rPr lang="en-US" smtClean="0">
                <a:solidFill>
                  <a:srgbClr val="000000"/>
                </a:solidFill>
                <a:latin typeface="Times New Roman" pitchFamily="31" charset="0"/>
                <a:sym typeface="Arial" pitchFamily="31" charset="0"/>
              </a:rPr>
              <a:pPr/>
              <a:t>51</a:t>
            </a:fld>
            <a:endParaRPr lang="en-US" smtClean="0">
              <a:solidFill>
                <a:srgbClr val="000000"/>
              </a:solidFill>
              <a:latin typeface="Times New Roman" pitchFamily="31" charset="0"/>
              <a:sym typeface="Arial" pitchFamily="31" charset="0"/>
            </a:endParaRPr>
          </a:p>
        </p:txBody>
      </p:sp>
      <p:sp>
        <p:nvSpPr>
          <p:cNvPr id="202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2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-112" charset="2"/>
              <a:buChar char="§"/>
              <a:defRPr/>
            </a:pPr>
            <a:endParaRPr lang="en-US"/>
          </a:p>
        </p:txBody>
      </p:sp>
      <p:pic>
        <p:nvPicPr>
          <p:cNvPr id="156677" name="Picture 4" descr="Snapshot 2007-10-02 21-19-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2550" y="0"/>
            <a:ext cx="922655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09CEA6-9646-B647-B5A1-6AEE2AA2BC5E}" type="slidenum">
              <a:rPr lang="en-US" smtClean="0">
                <a:solidFill>
                  <a:srgbClr val="000000"/>
                </a:solidFill>
                <a:latin typeface="Times New Roman" pitchFamily="31" charset="0"/>
                <a:sym typeface="Arial" pitchFamily="31" charset="0"/>
              </a:rPr>
              <a:pPr/>
              <a:t>52</a:t>
            </a:fld>
            <a:endParaRPr lang="en-US" smtClean="0">
              <a:solidFill>
                <a:srgbClr val="000000"/>
              </a:solidFill>
              <a:latin typeface="Times New Roman" pitchFamily="31" charset="0"/>
              <a:sym typeface="Arial" pitchFamily="31" charset="0"/>
            </a:endParaRPr>
          </a:p>
        </p:txBody>
      </p:sp>
      <p:sp>
        <p:nvSpPr>
          <p:cNvPr id="203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+mn-lt"/>
              </a:rPr>
              <a:t>Power Spectrum</a:t>
            </a:r>
          </a:p>
        </p:txBody>
      </p:sp>
      <p:sp>
        <p:nvSpPr>
          <p:cNvPr id="203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-112" charset="2"/>
              <a:buNone/>
              <a:defRPr/>
            </a:pPr>
            <a:r>
              <a:rPr lang="en-US" dirty="0"/>
              <a:t> </a:t>
            </a:r>
          </a:p>
        </p:txBody>
      </p:sp>
      <p:pic>
        <p:nvPicPr>
          <p:cNvPr id="161797" name="Picture 4" descr="texshop_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828800"/>
            <a:ext cx="4195763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napshot 2011-04-15 08-33-3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" y="0"/>
            <a:ext cx="912795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6" y="5105403"/>
            <a:ext cx="1496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Slide from </a:t>
            </a:r>
          </a:p>
          <a:p>
            <a:r>
              <a:rPr lang="en-US" sz="1600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E. </a:t>
            </a:r>
            <a:r>
              <a:rPr lang="en-US" sz="1600" dirty="0" err="1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Gaztanaga</a:t>
            </a:r>
            <a:r>
              <a:rPr lang="en-US" sz="1600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,</a:t>
            </a:r>
          </a:p>
          <a:p>
            <a:r>
              <a:rPr lang="en-US" sz="1600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DES Spain</a:t>
            </a:r>
            <a:endParaRPr lang="en-US" sz="1600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7800" y="2895600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CMB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6" y="1295400"/>
            <a:ext cx="90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Galaxy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AF76D0-EFA8-3D48-B79E-D05B07BE687A}" type="slidenum">
              <a:rPr lang="en-US" smtClean="0">
                <a:solidFill>
                  <a:srgbClr val="000000"/>
                </a:solidFill>
                <a:latin typeface="Times New Roman" pitchFamily="31" charset="0"/>
                <a:sym typeface="Arial" pitchFamily="31" charset="0"/>
              </a:rPr>
              <a:pPr/>
              <a:t>54</a:t>
            </a:fld>
            <a:endParaRPr lang="en-US" smtClean="0">
              <a:solidFill>
                <a:srgbClr val="000000"/>
              </a:solidFill>
              <a:latin typeface="Times New Roman" pitchFamily="31" charset="0"/>
              <a:sym typeface="Arial" pitchFamily="31" charset="0"/>
            </a:endParaRPr>
          </a:p>
        </p:txBody>
      </p:sp>
      <p:sp>
        <p:nvSpPr>
          <p:cNvPr id="203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3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-112" charset="2"/>
              <a:buChar char="§"/>
              <a:defRPr/>
            </a:pPr>
            <a:endParaRPr lang="en-US"/>
          </a:p>
        </p:txBody>
      </p:sp>
      <p:pic>
        <p:nvPicPr>
          <p:cNvPr id="158725" name="Picture 4" descr="Snapshot 2007-10-02 21-20-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800" y="-76200"/>
            <a:ext cx="9194800" cy="695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8726" name="Straight Arrow Connector 6"/>
          <p:cNvCxnSpPr>
            <a:cxnSpLocks noChangeShapeType="1"/>
          </p:cNvCxnSpPr>
          <p:nvPr/>
        </p:nvCxnSpPr>
        <p:spPr bwMode="auto">
          <a:xfrm>
            <a:off x="4419600" y="2286000"/>
            <a:ext cx="9144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arrow" w="med" len="med"/>
          </a:ln>
        </p:spPr>
      </p:cxnSp>
      <p:sp>
        <p:nvSpPr>
          <p:cNvPr id="158727" name="TextBox 7"/>
          <p:cNvSpPr txBox="1">
            <a:spLocks noChangeArrowheads="1"/>
          </p:cNvSpPr>
          <p:nvPr/>
        </p:nvSpPr>
        <p:spPr bwMode="auto">
          <a:xfrm>
            <a:off x="4419600" y="2297113"/>
            <a:ext cx="1004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</a:t>
            </a:r>
            <a:r>
              <a:rPr lang="en-US" baseline="-25000"/>
              <a:t>A</a:t>
            </a:r>
            <a:r>
              <a:rPr lang="en-US"/>
              <a:t>=2π/s</a:t>
            </a:r>
            <a:endParaRPr lang="en-US" baseline="-25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691" name="Picture 2" descr="Snapshot 2006-04-17 17-25-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0381" y="1066801"/>
            <a:ext cx="5816372" cy="529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6692" name="Rectangle 3"/>
          <p:cNvSpPr>
            <a:spLocks noChangeArrowheads="1"/>
          </p:cNvSpPr>
          <p:nvPr/>
        </p:nvSpPr>
        <p:spPr bwMode="auto">
          <a:xfrm>
            <a:off x="533400" y="2286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 anchor="ctr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Galaxy Clustering &amp; BAO</a:t>
            </a:r>
            <a:endParaRPr lang="en-US" sz="36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626693" name="Rectangle 4"/>
          <p:cNvSpPr>
            <a:spLocks noChangeArrowheads="1"/>
          </p:cNvSpPr>
          <p:nvPr/>
        </p:nvSpPr>
        <p:spPr bwMode="auto">
          <a:xfrm>
            <a:off x="1676400" y="5410200"/>
            <a:ext cx="5715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>
              <a:latin typeface="Times New Roman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6694" name="Rectangle 5"/>
          <p:cNvSpPr>
            <a:spLocks noRot="1" noChangeArrowheads="1"/>
          </p:cNvSpPr>
          <p:nvPr/>
        </p:nvSpPr>
        <p:spPr bwMode="auto">
          <a:xfrm>
            <a:off x="5562600" y="1752601"/>
            <a:ext cx="320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2000" dirty="0">
              <a:solidFill>
                <a:srgbClr val="FFFFFF"/>
              </a:solidFill>
              <a:latin typeface="Times New Roman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26697" name="Text Box 12"/>
          <p:cNvSpPr txBox="1">
            <a:spLocks/>
          </p:cNvSpPr>
          <p:nvPr/>
        </p:nvSpPr>
        <p:spPr bwMode="auto">
          <a:xfrm>
            <a:off x="6172206" y="6381723"/>
            <a:ext cx="2621911" cy="4000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17E81D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Fosalba</a:t>
            </a:r>
            <a:r>
              <a:rPr lang="en-US" sz="2000" dirty="0">
                <a:solidFill>
                  <a:srgbClr val="17E81D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&amp; </a:t>
            </a:r>
            <a:r>
              <a:rPr lang="en-US" sz="2000" dirty="0" err="1">
                <a:solidFill>
                  <a:srgbClr val="17E81D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Gaztanaga</a:t>
            </a:r>
            <a:endParaRPr lang="en-US" sz="2000" dirty="0"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sp>
        <p:nvSpPr>
          <p:cNvPr id="626698" name="Text Box 13"/>
          <p:cNvSpPr txBox="1">
            <a:spLocks/>
          </p:cNvSpPr>
          <p:nvPr/>
        </p:nvSpPr>
        <p:spPr bwMode="auto">
          <a:xfrm>
            <a:off x="228600" y="2209800"/>
            <a:ext cx="2895600" cy="29238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Galaxy</a:t>
            </a:r>
            <a:r>
              <a:rPr lang="en-US" sz="28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angular 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power spectrum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in photo</a:t>
            </a:r>
            <a:r>
              <a:rPr lang="en-US" sz="2800" dirty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-</a:t>
            </a:r>
            <a:r>
              <a:rPr lang="en-US" sz="2800" dirty="0" err="1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z</a:t>
            </a:r>
            <a:r>
              <a:rPr lang="en-US" sz="2800" dirty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bins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(relative to model without BAO)</a:t>
            </a:r>
          </a:p>
          <a:p>
            <a:endParaRPr lang="en-US" sz="2800" dirty="0" smtClean="0">
              <a:solidFill>
                <a:srgbClr val="FFFF0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endParaRPr lang="en-US" sz="2400" dirty="0" smtClean="0">
              <a:solidFill>
                <a:srgbClr val="FFFF00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37588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1" charset="-128"/>
                <a:cs typeface="ＭＳ Ｐゴシック" pitchFamily="31" charset="-128"/>
              </a:rPr>
              <a:t>Statistical Errors</a:t>
            </a:r>
          </a:p>
        </p:txBody>
      </p:sp>
      <p:pic>
        <p:nvPicPr>
          <p:cNvPr id="160771" name="Content Placeholder 3" descr="Snapshot 2009-05-22 11-17-06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64336" r="-64336"/>
          <a:stretch>
            <a:fillRect/>
          </a:stretch>
        </p:blipFill>
        <p:spPr>
          <a:xfrm>
            <a:off x="1323975" y="914400"/>
            <a:ext cx="11249025" cy="5638800"/>
          </a:xfrm>
        </p:spPr>
      </p:pic>
      <p:pic>
        <p:nvPicPr>
          <p:cNvPr id="160772" name="Picture 4" descr="Snapshot 2009-05-22 11-19-00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84338"/>
            <a:ext cx="41148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3" name="Picture 5" descr="Snapshot 2009-05-22 11-20-28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310188"/>
            <a:ext cx="41148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4" name="TextBox 6"/>
          <p:cNvSpPr txBox="1">
            <a:spLocks noChangeArrowheads="1"/>
          </p:cNvSpPr>
          <p:nvPr/>
        </p:nvSpPr>
        <p:spPr bwMode="auto">
          <a:xfrm>
            <a:off x="381000" y="3200400"/>
            <a:ext cx="40386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plus Poisson errors: multiply by (1+1/nP)</a:t>
            </a:r>
            <a:r>
              <a:rPr lang="en-US" sz="2400" baseline="30000">
                <a:solidFill>
                  <a:srgbClr val="FFFFFF"/>
                </a:solidFill>
              </a:rPr>
              <a:t>2</a:t>
            </a:r>
          </a:p>
          <a:p>
            <a:endParaRPr lang="en-US" sz="2400" baseline="30000">
              <a:solidFill>
                <a:srgbClr val="FFFFFF"/>
              </a:solidFill>
            </a:endParaRPr>
          </a:p>
          <a:p>
            <a:r>
              <a:rPr lang="en-US" sz="2400" baseline="30000">
                <a:solidFill>
                  <a:srgbClr val="FFFFFF"/>
                </a:solidFill>
              </a:rPr>
              <a:t>Assumes Gaussian errors (linear theory)</a:t>
            </a:r>
          </a:p>
          <a:p>
            <a:endParaRPr lang="en-US" sz="2400">
              <a:solidFill>
                <a:srgbClr val="FFFFFF"/>
              </a:solidFill>
            </a:endParaRPr>
          </a:p>
          <a:p>
            <a:r>
              <a:rPr lang="en-US" sz="2400">
                <a:solidFill>
                  <a:srgbClr val="FFFFFF"/>
                </a:solidFill>
              </a:rPr>
              <a:t>Fit with:</a:t>
            </a:r>
            <a:r>
              <a:rPr lang="en-US"/>
              <a:t>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SV Systematics Maps for LSS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3124200" y="4267200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4267205"/>
            <a:ext cx="82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SPT</a:t>
            </a:r>
          </a:p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region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3" name="Picture 2" descr="systematics-maps-S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337583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6553200"/>
            <a:ext cx="157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Leistedt</a:t>
            </a:r>
            <a:r>
              <a:rPr lang="en-US" dirty="0" smtClean="0">
                <a:solidFill>
                  <a:srgbClr val="0080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et al</a:t>
            </a:r>
            <a:endParaRPr lang="en-US" dirty="0">
              <a:solidFill>
                <a:srgbClr val="00800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4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w-theta-S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379"/>
            <a:ext cx="9144000" cy="5791821"/>
          </a:xfrm>
          <a:prstGeom prst="rect">
            <a:avLst/>
          </a:prstGeom>
        </p:spPr>
      </p:pic>
      <p:sp>
        <p:nvSpPr>
          <p:cNvPr id="35847" name="Rectangle 6"/>
          <p:cNvSpPr>
            <a:spLocks/>
          </p:cNvSpPr>
          <p:nvPr/>
        </p:nvSpPr>
        <p:spPr bwMode="auto">
          <a:xfrm>
            <a:off x="152400" y="807839"/>
            <a:ext cx="8965406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>
              <a:buFont typeface="Arial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35850" name="Rectangle 9"/>
          <p:cNvSpPr>
            <a:spLocks/>
          </p:cNvSpPr>
          <p:nvPr/>
        </p:nvSpPr>
        <p:spPr bwMode="auto">
          <a:xfrm>
            <a:off x="751284" y="0"/>
            <a:ext cx="7554516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DES SV Galaxy Clustering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6488668"/>
            <a:ext cx="213522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sym typeface="Arial" pitchFamily="27" charset="0"/>
              </a:rPr>
              <a:t>Angular separation</a:t>
            </a:r>
            <a:endParaRPr lang="en-US" dirty="0">
              <a:solidFill>
                <a:prstClr val="black"/>
              </a:solidFill>
              <a:latin typeface="Calibri"/>
              <a:sym typeface="Arial" pitchFamily="2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4600" y="3810000"/>
            <a:ext cx="281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Curves: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Planck cosmology (dashed: linear theory,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solid: non-linear)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with 1 free bias parameter per z bin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(</a:t>
            </a:r>
            <a:r>
              <a:rPr lang="en-US" sz="2000" dirty="0" smtClean="0">
                <a:solidFill>
                  <a:srgbClr val="FF00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red: uncorrected for systematics</a:t>
            </a:r>
            <a:r>
              <a:rPr lang="en-US" sz="20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9400" y="6457890"/>
            <a:ext cx="1624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Crocce</a:t>
            </a:r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et al</a:t>
            </a:r>
          </a:p>
        </p:txBody>
      </p:sp>
    </p:spTree>
    <p:extLst>
      <p:ext uri="{BB962C8B-B14F-4D97-AF65-F5344CB8AC3E}">
        <p14:creationId xmlns:p14="http://schemas.microsoft.com/office/powerpoint/2010/main" val="6562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5"/>
          <p:cNvSpPr>
            <a:spLocks/>
          </p:cNvSpPr>
          <p:nvPr/>
        </p:nvSpPr>
        <p:spPr bwMode="auto">
          <a:xfrm>
            <a:off x="3920135" y="5359406"/>
            <a:ext cx="12504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1600" i="1" dirty="0"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high-</a:t>
            </a:r>
            <a:r>
              <a:rPr lang="en-US" sz="1600" dirty="0">
                <a:latin typeface="Cambria Math" charset="0"/>
                <a:ea typeface="ＭＳ Ｐゴシック" charset="0"/>
                <a:cs typeface="ヒラギノ角ゴ ProN W3" charset="0"/>
                <a:sym typeface="Cambria Math" charset="0"/>
              </a:rPr>
              <a:t>𝜆 (&gt;70)</a:t>
            </a:r>
          </a:p>
        </p:txBody>
      </p:sp>
      <p:sp>
        <p:nvSpPr>
          <p:cNvPr id="35847" name="Rectangle 6"/>
          <p:cNvSpPr>
            <a:spLocks/>
          </p:cNvSpPr>
          <p:nvPr/>
        </p:nvSpPr>
        <p:spPr bwMode="auto">
          <a:xfrm>
            <a:off x="152400" y="807839"/>
            <a:ext cx="8965406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>
              <a:buFont typeface="Arial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35850" name="Rectangle 9"/>
          <p:cNvSpPr>
            <a:spLocks/>
          </p:cNvSpPr>
          <p:nvPr/>
        </p:nvSpPr>
        <p:spPr bwMode="auto">
          <a:xfrm>
            <a:off x="751284" y="152400"/>
            <a:ext cx="7554516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DES SV Galaxy Clustering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567535"/>
            <a:ext cx="3946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Galaxy-shear correlation function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8400" y="3962400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Curves: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Planck cosmology (dashed: linear,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solid: non-linear)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with 1 free bias parameter</a:t>
            </a:r>
          </a:p>
        </p:txBody>
      </p:sp>
      <p:pic>
        <p:nvPicPr>
          <p:cNvPr id="5" name="Picture 4" descr="LSSBenchsample-biasevolu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977900"/>
            <a:ext cx="6731000" cy="5194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6584" y="6400800"/>
            <a:ext cx="1624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Crocce</a:t>
            </a:r>
            <a:r>
              <a:rPr lang="en-US" sz="20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, et al</a:t>
            </a:r>
          </a:p>
        </p:txBody>
      </p:sp>
      <p:pic>
        <p:nvPicPr>
          <p:cNvPr id="10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33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228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Current DES Survey Progress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At end of Year 3 (Feb. 2016), following major El Nino</a:t>
            </a:r>
          </a:p>
        </p:txBody>
      </p:sp>
      <p:sp>
        <p:nvSpPr>
          <p:cNvPr id="10" name="Left Brace 9"/>
          <p:cNvSpPr/>
          <p:nvPr/>
        </p:nvSpPr>
        <p:spPr bwMode="auto">
          <a:xfrm>
            <a:off x="3124200" y="4267200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4267205"/>
            <a:ext cx="82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SPT</a:t>
            </a:r>
          </a:p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region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294033">
            <a:off x="2286006" y="2285848"/>
            <a:ext cx="16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Galactic plane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5257800"/>
            <a:ext cx="1762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5000 sq. deg.</a:t>
            </a:r>
            <a:endParaRPr lang="en-US" sz="2000" dirty="0"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4" name="Picture 3" descr="y3_hex_completion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71600"/>
            <a:ext cx="7645400" cy="491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5802868"/>
            <a:ext cx="423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Baseline goal was 6 </a:t>
            </a:r>
            <a:r>
              <a:rPr lang="en-US" dirty="0" err="1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tilings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 after 3 years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1447800"/>
            <a:ext cx="510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Tiling=One 90 sec exposure over entire footprint 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1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Preliminary DES Y1 BAO Results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pic>
        <p:nvPicPr>
          <p:cNvPr id="6" name="Picture 5" descr="BAO-preli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924" y="1295400"/>
            <a:ext cx="5599076" cy="556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298680"/>
            <a:ext cx="289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Red galaxies: high bias, good photo-z’s</a:t>
            </a:r>
          </a:p>
          <a:p>
            <a:endParaRPr lang="en-US" sz="24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Expect 4.5% angular diameter distance measurement at z~0.8 in Y1</a:t>
            </a:r>
            <a:endParaRPr lang="en-US" sz="2400" dirty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8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lanck_gravitational_lensing_CMB_ori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b="2941"/>
          <a:stretch>
            <a:fillRect/>
          </a:stretch>
        </p:blipFill>
        <p:spPr>
          <a:xfrm>
            <a:off x="685800" y="1905000"/>
            <a:ext cx="7772400" cy="4114800"/>
          </a:xfrm>
        </p:spPr>
      </p:pic>
      <p:sp>
        <p:nvSpPr>
          <p:cNvPr id="6" name="TextBox 5"/>
          <p:cNvSpPr txBox="1"/>
          <p:nvPr/>
        </p:nvSpPr>
        <p:spPr>
          <a:xfrm>
            <a:off x="838200" y="1161872"/>
            <a:ext cx="1905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CMB map from Planck or SPT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4514672"/>
            <a:ext cx="2895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Structure associated with DES galaxies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5600" y="304800"/>
            <a:ext cx="3235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CMB Lensing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1752600"/>
            <a:ext cx="609600" cy="434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smtClean="0">
              <a:solidFill>
                <a:srgbClr val="FF0000"/>
              </a:solidFill>
              <a:latin typeface="Palatino Linotype" pitchFamily="18" charset="0"/>
              <a:ea typeface="Arial" pitchFamily="27" charset="0"/>
              <a:cs typeface="Arial" charset="0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1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/>
          </p:cNvSpPr>
          <p:nvPr/>
        </p:nvSpPr>
        <p:spPr bwMode="auto">
          <a:xfrm>
            <a:off x="4020410" y="1803406"/>
            <a:ext cx="165229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2100" dirty="0"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SZ Spectrum</a:t>
            </a:r>
          </a:p>
        </p:txBody>
      </p:sp>
      <p:sp>
        <p:nvSpPr>
          <p:cNvPr id="35846" name="Rectangle 5"/>
          <p:cNvSpPr>
            <a:spLocks/>
          </p:cNvSpPr>
          <p:nvPr/>
        </p:nvSpPr>
        <p:spPr bwMode="auto">
          <a:xfrm>
            <a:off x="3920135" y="5359406"/>
            <a:ext cx="12504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1600" i="1" dirty="0"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high-</a:t>
            </a:r>
            <a:r>
              <a:rPr lang="en-US" sz="1600" dirty="0">
                <a:latin typeface="Cambria Math" charset="0"/>
                <a:ea typeface="ＭＳ Ｐゴシック" charset="0"/>
                <a:cs typeface="ヒラギノ角ゴ ProN W3" charset="0"/>
                <a:sym typeface="Cambria Math" charset="0"/>
              </a:rPr>
              <a:t>𝜆 (&gt;70)</a:t>
            </a:r>
          </a:p>
        </p:txBody>
      </p:sp>
      <p:sp>
        <p:nvSpPr>
          <p:cNvPr id="35847" name="Rectangle 6"/>
          <p:cNvSpPr>
            <a:spLocks/>
          </p:cNvSpPr>
          <p:nvPr/>
        </p:nvSpPr>
        <p:spPr bwMode="auto">
          <a:xfrm>
            <a:off x="152400" y="807839"/>
            <a:ext cx="8965406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>
              <a:buFont typeface="Arial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35850" name="Rectangle 9"/>
          <p:cNvSpPr>
            <a:spLocks/>
          </p:cNvSpPr>
          <p:nvPr/>
        </p:nvSpPr>
        <p:spPr bwMode="auto">
          <a:xfrm>
            <a:off x="827484" y="226815"/>
            <a:ext cx="7554516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DES galaxies X CMB lensing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62600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Giannantonio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, </a:t>
            </a:r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Fosalba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, </a:t>
            </a:r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Cawthon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, et al</a:t>
            </a:r>
            <a:endParaRPr lang="en-US" dirty="0">
              <a:solidFill>
                <a:srgbClr val="12FF29"/>
              </a:solidFill>
              <a:latin typeface="Avenir Book"/>
              <a:ea typeface="ＭＳ Ｐゴシック" charset="0"/>
              <a:cs typeface="Avenir Book"/>
              <a:sym typeface="Arial" pitchFamily="2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819400"/>
            <a:ext cx="1172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ea typeface="Arial" pitchFamily="27" charset="0"/>
                <a:cs typeface="Arial" pitchFamily="27" charset="0"/>
                <a:sym typeface="Arial" pitchFamily="27" charset="0"/>
              </a:rPr>
              <a:t>galaxies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400" y="2819400"/>
            <a:ext cx="1731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ea typeface="Arial" pitchFamily="27" charset="0"/>
                <a:cs typeface="Arial" pitchFamily="27" charset="0"/>
                <a:sym typeface="Arial" pitchFamily="27" charset="0"/>
              </a:rPr>
              <a:t>CMB lensing</a:t>
            </a:r>
          </a:p>
        </p:txBody>
      </p:sp>
      <p:pic>
        <p:nvPicPr>
          <p:cNvPr id="4" name="Picture 3" descr="tommaso-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3966882" cy="4495800"/>
          </a:xfrm>
          <a:prstGeom prst="rect">
            <a:avLst/>
          </a:prstGeom>
        </p:spPr>
      </p:pic>
      <p:pic>
        <p:nvPicPr>
          <p:cNvPr id="5" name="Picture 4" descr="SPT-converge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287904"/>
            <a:ext cx="4038600" cy="4669971"/>
          </a:xfrm>
          <a:prstGeom prst="rect">
            <a:avLst/>
          </a:prstGeom>
        </p:spPr>
      </p:pic>
      <p:pic>
        <p:nvPicPr>
          <p:cNvPr id="11" name="Picture 1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19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/>
          </p:cNvSpPr>
          <p:nvPr/>
        </p:nvSpPr>
        <p:spPr bwMode="auto">
          <a:xfrm>
            <a:off x="4020410" y="1803406"/>
            <a:ext cx="165229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2100" dirty="0"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SZ Spectrum</a:t>
            </a:r>
          </a:p>
        </p:txBody>
      </p:sp>
      <p:sp>
        <p:nvSpPr>
          <p:cNvPr id="35844" name="Rectangle 3"/>
          <p:cNvSpPr>
            <a:spLocks/>
          </p:cNvSpPr>
          <p:nvPr/>
        </p:nvSpPr>
        <p:spPr bwMode="auto">
          <a:xfrm>
            <a:off x="3352809" y="2921006"/>
            <a:ext cx="12934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1600" i="1" dirty="0">
                <a:solidFill>
                  <a:srgbClr val="0000FF"/>
                </a:solidFill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low-</a:t>
            </a:r>
            <a:r>
              <a:rPr lang="en-US" sz="1600" dirty="0">
                <a:solidFill>
                  <a:srgbClr val="0000FF"/>
                </a:solidFill>
                <a:latin typeface="Cambria Math" charset="0"/>
                <a:ea typeface="ＭＳ Ｐゴシック" charset="0"/>
                <a:cs typeface="ヒラギノ角ゴ ProN W3" charset="0"/>
                <a:sym typeface="Cambria Math" charset="0"/>
              </a:rPr>
              <a:t>𝜆 (20-50)</a:t>
            </a:r>
          </a:p>
        </p:txBody>
      </p:sp>
      <p:sp>
        <p:nvSpPr>
          <p:cNvPr id="35845" name="Rectangle 4"/>
          <p:cNvSpPr>
            <a:spLocks/>
          </p:cNvSpPr>
          <p:nvPr/>
        </p:nvSpPr>
        <p:spPr bwMode="auto">
          <a:xfrm>
            <a:off x="3591202" y="3733806"/>
            <a:ext cx="13618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1600" i="1" dirty="0">
                <a:solidFill>
                  <a:srgbClr val="2B4714"/>
                </a:solidFill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med-</a:t>
            </a:r>
            <a:r>
              <a:rPr lang="en-US" sz="1600" dirty="0">
                <a:solidFill>
                  <a:srgbClr val="2B4714"/>
                </a:solidFill>
                <a:latin typeface="Cambria Math" charset="0"/>
                <a:ea typeface="ＭＳ Ｐゴシック" charset="0"/>
                <a:cs typeface="ヒラギノ角ゴ ProN W3" charset="0"/>
                <a:sym typeface="Cambria Math" charset="0"/>
              </a:rPr>
              <a:t>𝜆 (50-70)</a:t>
            </a:r>
          </a:p>
        </p:txBody>
      </p:sp>
      <p:sp>
        <p:nvSpPr>
          <p:cNvPr id="35846" name="Rectangle 5"/>
          <p:cNvSpPr>
            <a:spLocks/>
          </p:cNvSpPr>
          <p:nvPr/>
        </p:nvSpPr>
        <p:spPr bwMode="auto">
          <a:xfrm>
            <a:off x="3920135" y="5359406"/>
            <a:ext cx="12504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1600" i="1" dirty="0"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high-</a:t>
            </a:r>
            <a:r>
              <a:rPr lang="en-US" sz="1600" dirty="0">
                <a:latin typeface="Cambria Math" charset="0"/>
                <a:ea typeface="ＭＳ Ｐゴシック" charset="0"/>
                <a:cs typeface="ヒラギノ角ゴ ProN W3" charset="0"/>
                <a:sym typeface="Cambria Math" charset="0"/>
              </a:rPr>
              <a:t>𝜆 (&gt;70)</a:t>
            </a:r>
          </a:p>
        </p:txBody>
      </p:sp>
      <p:sp>
        <p:nvSpPr>
          <p:cNvPr id="35847" name="Rectangle 6"/>
          <p:cNvSpPr>
            <a:spLocks/>
          </p:cNvSpPr>
          <p:nvPr/>
        </p:nvSpPr>
        <p:spPr bwMode="auto">
          <a:xfrm>
            <a:off x="152400" y="807839"/>
            <a:ext cx="8965406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>
              <a:buFont typeface="Arial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6336268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Giannantonio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, </a:t>
            </a:r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Fosalba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, </a:t>
            </a:r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Cawthon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 et al</a:t>
            </a:r>
            <a:endParaRPr lang="en-US" dirty="0">
              <a:solidFill>
                <a:srgbClr val="12FF29"/>
              </a:solidFill>
              <a:latin typeface="Avenir Book"/>
              <a:ea typeface="ＭＳ Ｐゴシック" charset="0"/>
              <a:cs typeface="Avenir Book"/>
              <a:sym typeface="Arial" pitchFamily="27" charset="0"/>
            </a:endParaRPr>
          </a:p>
        </p:txBody>
      </p:sp>
      <p:pic>
        <p:nvPicPr>
          <p:cNvPr id="12" name="Picture 11" descr="DESCMBcorr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19200"/>
            <a:ext cx="65532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2819400"/>
            <a:ext cx="1172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ea typeface="Arial" pitchFamily="27" charset="0"/>
                <a:cs typeface="Arial" pitchFamily="27" charset="0"/>
                <a:sym typeface="Arial" pitchFamily="27" charset="0"/>
              </a:rPr>
              <a:t>galaxies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0035" y="2819400"/>
            <a:ext cx="1731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ea typeface="Arial" pitchFamily="27" charset="0"/>
                <a:cs typeface="Arial" pitchFamily="27" charset="0"/>
                <a:sym typeface="Arial" pitchFamily="27" charset="0"/>
              </a:rPr>
              <a:t>CMB lensing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057400"/>
            <a:ext cx="243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Smoothed maps show clear correlations: DES galaxies associated with projected mass partly responsible for CMB lensing</a:t>
            </a:r>
          </a:p>
        </p:txBody>
      </p:sp>
      <p:sp>
        <p:nvSpPr>
          <p:cNvPr id="15" name="Rectangle 9"/>
          <p:cNvSpPr>
            <a:spLocks/>
          </p:cNvSpPr>
          <p:nvPr/>
        </p:nvSpPr>
        <p:spPr bwMode="auto">
          <a:xfrm>
            <a:off x="827484" y="226815"/>
            <a:ext cx="7554516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DES galaxies X CMB lensing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pic>
        <p:nvPicPr>
          <p:cNvPr id="16" name="Picture 1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2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981200" y="838200"/>
            <a:ext cx="5181600" cy="6019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smtClean="0">
              <a:solidFill>
                <a:srgbClr val="FF0000"/>
              </a:solidFill>
              <a:latin typeface="Palatino Linotype" pitchFamily="18" charset="0"/>
              <a:ea typeface="Arial" pitchFamily="27" charset="0"/>
              <a:cs typeface="Arial" charset="0"/>
              <a:sym typeface="Arial" pitchFamily="27" charset="0"/>
            </a:endParaRPr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1143000" y="0"/>
            <a:ext cx="6858000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DES-CMB Joint Analysis 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pic>
        <p:nvPicPr>
          <p:cNvPr id="3" name="Picture 2" descr="SPTE_wth_bench_N2048_TPz1new_NBonly_final_twosmoo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00100"/>
            <a:ext cx="4038600" cy="605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0" y="570607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Giannantonio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, </a:t>
            </a:r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Fosalba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, </a:t>
            </a:r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Cawthon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 et al</a:t>
            </a:r>
            <a:endParaRPr lang="en-US" dirty="0">
              <a:solidFill>
                <a:srgbClr val="12FF29"/>
              </a:solidFill>
              <a:latin typeface="Avenir Book"/>
              <a:ea typeface="ＭＳ Ｐゴシック" charset="0"/>
              <a:cs typeface="Avenir Book"/>
              <a:sym typeface="Arial" pitchFamily="27" charset="0"/>
            </a:endParaRPr>
          </a:p>
        </p:txBody>
      </p:sp>
      <p:pic>
        <p:nvPicPr>
          <p:cNvPr id="6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674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/>
          </p:cNvSpPr>
          <p:nvPr/>
        </p:nvSpPr>
        <p:spPr bwMode="auto">
          <a:xfrm>
            <a:off x="304800" y="1065015"/>
            <a:ext cx="4114800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DES-CMB Joint Analysis 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31242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DES galaxies associated with the projected mass partly responsible for CMB lensing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52400" y="0"/>
            <a:ext cx="44196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smtClean="0">
              <a:solidFill>
                <a:srgbClr val="FF0000"/>
              </a:solidFill>
              <a:latin typeface="Palatino Linotype" pitchFamily="18" charset="0"/>
              <a:ea typeface="Arial" pitchFamily="27" charset="0"/>
              <a:cs typeface="Arial" charset="0"/>
              <a:sym typeface="Arial" pitchFamily="27" charset="0"/>
            </a:endParaRPr>
          </a:p>
        </p:txBody>
      </p:sp>
      <p:pic>
        <p:nvPicPr>
          <p:cNvPr id="3" name="Picture 2" descr="Bench_acf_TPz1new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391885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724400" y="0"/>
            <a:ext cx="44196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smtClean="0">
              <a:solidFill>
                <a:srgbClr val="FF0000"/>
              </a:solidFill>
              <a:latin typeface="Palatino Linotype" pitchFamily="18" charset="0"/>
              <a:ea typeface="Arial" pitchFamily="27" charset="0"/>
              <a:cs typeface="Arial" charset="0"/>
              <a:sym typeface="Arial" pitchFamily="27" charset="0"/>
            </a:endParaRPr>
          </a:p>
        </p:txBody>
      </p:sp>
      <p:pic>
        <p:nvPicPr>
          <p:cNvPr id="6" name="Picture 5" descr="Bench_ccf_TPz1new_fin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3" y="0"/>
            <a:ext cx="3918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8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362200" y="762000"/>
            <a:ext cx="4648200" cy="5638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smtClean="0">
              <a:solidFill>
                <a:srgbClr val="FF0000"/>
              </a:solidFill>
              <a:latin typeface="Palatino Linotype" pitchFamily="18" charset="0"/>
              <a:ea typeface="Arial" pitchFamily="27" charset="0"/>
              <a:cs typeface="Arial" charset="0"/>
              <a:sym typeface="Arial" pitchFamily="27" charset="0"/>
            </a:endParaRPr>
          </a:p>
        </p:txBody>
      </p:sp>
      <p:pic>
        <p:nvPicPr>
          <p:cNvPr id="3" name="Picture 2" descr="plot_bAD_covmats_MG2.pd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9600"/>
            <a:ext cx="4724400" cy="5905500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914400" y="152400"/>
            <a:ext cx="853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Constraining the Growth Function of Perturbations</a:t>
            </a:r>
            <a:endParaRPr lang="en-US" sz="2800" dirty="0">
              <a:solidFill>
                <a:srgbClr val="FFFFCC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64124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Giannantonio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, </a:t>
            </a:r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Fosalba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, </a:t>
            </a:r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Cawthon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, et al</a:t>
            </a:r>
            <a:endParaRPr lang="en-US" dirty="0">
              <a:solidFill>
                <a:srgbClr val="12FF29"/>
              </a:solidFill>
              <a:latin typeface="Avenir Book"/>
              <a:ea typeface="ＭＳ Ｐゴシック" charset="0"/>
              <a:cs typeface="Avenir Book"/>
              <a:sym typeface="Arial" pitchFamily="27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39274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DES SV galaxies X CMB lensing</a:t>
            </a:r>
          </a:p>
        </p:txBody>
      </p:sp>
      <p:pic>
        <p:nvPicPr>
          <p:cNvPr id="7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043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0" y="152400"/>
            <a:ext cx="853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Constraining the Growth Function of Perturbations</a:t>
            </a:r>
            <a:endParaRPr lang="en-US" sz="2800" dirty="0">
              <a:solidFill>
                <a:srgbClr val="FFFFCC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4" name="Picture 3" descr="sigma8_z_PFC_8p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328916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9811" y="5943600"/>
            <a:ext cx="515918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Powerful test of ΛCDM and GR</a:t>
            </a:r>
          </a:p>
          <a:p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   (plus Redshift Space Distortions)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0676" y="2814935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ea typeface="Arial" pitchFamily="27" charset="0"/>
                <a:cs typeface="Arial"/>
                <a:sym typeface="Arial" pitchFamily="27" charset="0"/>
              </a:rPr>
              <a:t>Forecast</a:t>
            </a:r>
          </a:p>
        </p:txBody>
      </p:sp>
      <p:pic>
        <p:nvPicPr>
          <p:cNvPr id="7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795374" y="5486400"/>
            <a:ext cx="1434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S. </a:t>
            </a:r>
            <a:r>
              <a:rPr lang="en-US" sz="2000" dirty="0" err="1" smtClean="0">
                <a:solidFill>
                  <a:srgbClr val="008000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Bocquet</a:t>
            </a:r>
            <a:endParaRPr lang="en-US" sz="2000" dirty="0" smtClean="0">
              <a:solidFill>
                <a:srgbClr val="008000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92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ootprint-Se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5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ootprint-D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60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66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ootprint-F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6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8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oreali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Palatino Linotype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Palatino Linotype" pitchFamily="18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400" dirty="0" err="1" smtClean="0">
            <a:solidFill>
              <a:srgbClr val="FFFFFF"/>
            </a:solidFill>
            <a:latin typeface="+mn-lt"/>
          </a:defRPr>
        </a:defPPr>
      </a:lstStyle>
    </a:tx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oreali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Palatino Linotype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Palatino Linotype" pitchFamily="18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400" dirty="0" err="1" smtClean="0">
            <a:solidFill>
              <a:srgbClr val="FFFFFF"/>
            </a:solidFill>
            <a:latin typeface="+mn-lt"/>
          </a:defRPr>
        </a:defPPr>
      </a:lstStyle>
    </a:tx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HG Mincho Light J"/>
        <a:cs typeface="HG Mincho Light J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64032</TotalTime>
  <Pages>0</Pages>
  <Words>1829</Words>
  <Characters>0</Characters>
  <Application>Microsoft Macintosh PowerPoint</Application>
  <PresentationFormat>On-screen Show (4:3)</PresentationFormat>
  <Lines>0</Lines>
  <Paragraphs>445</Paragraphs>
  <Slides>67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29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99" baseType="lpstr">
      <vt:lpstr>3_Artsy</vt:lpstr>
      <vt:lpstr>3_Blank Presentation</vt:lpstr>
      <vt:lpstr>6_fra</vt:lpstr>
      <vt:lpstr>38_Blank Presentation</vt:lpstr>
      <vt:lpstr>37_Blank Presentation</vt:lpstr>
      <vt:lpstr>20_Blank Presentation</vt:lpstr>
      <vt:lpstr>23_Blank Presentation</vt:lpstr>
      <vt:lpstr>22_Blank Presentation</vt:lpstr>
      <vt:lpstr>30_Blank Presentation</vt:lpstr>
      <vt:lpstr>25_Blank Presentation</vt:lpstr>
      <vt:lpstr>26_Blank Presentation</vt:lpstr>
      <vt:lpstr>1_Borealis</vt:lpstr>
      <vt:lpstr>Borealis</vt:lpstr>
      <vt:lpstr>27_Blank Presentation</vt:lpstr>
      <vt:lpstr>2_Blank Presentation</vt:lpstr>
      <vt:lpstr>Blank Presentation</vt:lpstr>
      <vt:lpstr>1_Blank Presentation</vt:lpstr>
      <vt:lpstr>4_Blank Presentation</vt:lpstr>
      <vt:lpstr>Default Design</vt:lpstr>
      <vt:lpstr>1_Artsy</vt:lpstr>
      <vt:lpstr>5_Blank Presentation</vt:lpstr>
      <vt:lpstr>6_Blank Presentation</vt:lpstr>
      <vt:lpstr>7_Blank Presentation</vt:lpstr>
      <vt:lpstr>8_Blank Presentation</vt:lpstr>
      <vt:lpstr>9_Blank Presentation</vt:lpstr>
      <vt:lpstr>4_Artsy</vt:lpstr>
      <vt:lpstr>Blue Horizon</vt:lpstr>
      <vt:lpstr>1_Blue Horizon</vt:lpstr>
      <vt:lpstr>Artsy</vt:lpstr>
      <vt:lpstr>Chart</vt:lpstr>
      <vt:lpstr>Equation</vt:lpstr>
      <vt:lpstr>Microsoft Equation</vt:lpstr>
      <vt:lpstr>PowerPoint Presentation</vt:lpstr>
      <vt:lpstr>Photometric Redshifts</vt:lpstr>
      <vt:lpstr>DECam CCDs</vt:lpstr>
      <vt:lpstr>DECam CCDs</vt:lpstr>
      <vt:lpstr>PowerPoint Presentation</vt:lpstr>
      <vt:lpstr>Current DES Survey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 Image Quality</vt:lpstr>
      <vt:lpstr>PowerPoint Presentation</vt:lpstr>
      <vt:lpstr>DES Survey Footprint</vt:lpstr>
      <vt:lpstr>DES SV Galaxy Distribution</vt:lpstr>
      <vt:lpstr>DES Year 1 Galaxy Distribution</vt:lpstr>
      <vt:lpstr>PowerPoint Presentation</vt:lpstr>
      <vt:lpstr>Cluster Catalogs</vt:lpstr>
      <vt:lpstr>Galaxy Clusters in SV</vt:lpstr>
      <vt:lpstr>Galaxy Clusters in SV</vt:lpstr>
      <vt:lpstr>DES Cluster Photometric Redshifts</vt:lpstr>
      <vt:lpstr>DES Dark Energy Probes</vt:lpstr>
      <vt:lpstr>PowerPoint Presentation</vt:lpstr>
      <vt:lpstr>Gravitational Lensing</vt:lpstr>
      <vt:lpstr>Gravitational Lensing</vt:lpstr>
      <vt:lpstr>PowerPoint Presentation</vt:lpstr>
      <vt:lpstr>Lensing Tomography</vt:lpstr>
      <vt:lpstr> Weak Lensing Tomography</vt:lpstr>
      <vt:lpstr>  </vt:lpstr>
      <vt:lpstr>PowerPoint Presentation</vt:lpstr>
      <vt:lpstr>PowerPoint Presentation</vt:lpstr>
      <vt:lpstr>PowerPoint Presentation</vt:lpstr>
      <vt:lpstr>PowerPoint Presentation</vt:lpstr>
      <vt:lpstr>Weak Lensing Systematics</vt:lpstr>
      <vt:lpstr>PowerPoint Presentation</vt:lpstr>
      <vt:lpstr>Theory Uncertainty  in P(k) and WL</vt:lpstr>
      <vt:lpstr>PowerPoint Presentation</vt:lpstr>
      <vt:lpstr>PowerPoint Presentation</vt:lpstr>
      <vt:lpstr>PowerPoint Presentation</vt:lpstr>
      <vt:lpstr>WL Cosmic Shear vs. Planck?</vt:lpstr>
      <vt:lpstr>PowerPoint Presentation</vt:lpstr>
      <vt:lpstr>PowerPoint Presentation</vt:lpstr>
      <vt:lpstr>DES Year 1 Galaxy and WL Maps</vt:lpstr>
      <vt:lpstr>PowerPoint Presentation</vt:lpstr>
      <vt:lpstr>PowerPoint Presentation</vt:lpstr>
      <vt:lpstr>CMB: Sound Waves in the Early Universe</vt:lpstr>
      <vt:lpstr>PowerPoint Presentation</vt:lpstr>
      <vt:lpstr>PowerPoint Presentation</vt:lpstr>
      <vt:lpstr>Baryon Acoustic Oscillations</vt:lpstr>
      <vt:lpstr>A Statistical Signal</vt:lpstr>
      <vt:lpstr>PowerPoint Presentation</vt:lpstr>
      <vt:lpstr>Power Spectrum</vt:lpstr>
      <vt:lpstr>PowerPoint Presentation</vt:lpstr>
      <vt:lpstr>PowerPoint Presentation</vt:lpstr>
      <vt:lpstr>PowerPoint Presentation</vt:lpstr>
      <vt:lpstr>Statistical Errors</vt:lpstr>
      <vt:lpstr>SV Systematics Maps for LSS</vt:lpstr>
      <vt:lpstr>PowerPoint Presentation</vt:lpstr>
      <vt:lpstr>PowerPoint Presentation</vt:lpstr>
      <vt:lpstr>Preliminary DES Y1 BAO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red-black-red</dc:title>
  <dc:subject/>
  <dc:creator>Jim Annis</dc:creator>
  <cp:keywords/>
  <dc:description/>
  <cp:lastModifiedBy>Joshua A Frieman</cp:lastModifiedBy>
  <cp:revision>711</cp:revision>
  <dcterms:created xsi:type="dcterms:W3CDTF">2010-10-01T06:34:25Z</dcterms:created>
  <dcterms:modified xsi:type="dcterms:W3CDTF">2016-11-16T21:22:57Z</dcterms:modified>
</cp:coreProperties>
</file>