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33" r:id="rId1"/>
  </p:sldMasterIdLst>
  <p:notesMasterIdLst>
    <p:notesMasterId r:id="rId29"/>
  </p:notesMasterIdLst>
  <p:handoutMasterIdLst>
    <p:handoutMasterId r:id="rId30"/>
  </p:handoutMasterIdLst>
  <p:sldIdLst>
    <p:sldId id="672" r:id="rId2"/>
    <p:sldId id="772" r:id="rId3"/>
    <p:sldId id="771" r:id="rId4"/>
    <p:sldId id="768" r:id="rId5"/>
    <p:sldId id="761" r:id="rId6"/>
    <p:sldId id="830" r:id="rId7"/>
    <p:sldId id="762" r:id="rId8"/>
    <p:sldId id="763" r:id="rId9"/>
    <p:sldId id="773" r:id="rId10"/>
    <p:sldId id="764" r:id="rId11"/>
    <p:sldId id="767" r:id="rId12"/>
    <p:sldId id="765" r:id="rId13"/>
    <p:sldId id="766" r:id="rId14"/>
    <p:sldId id="821" r:id="rId15"/>
    <p:sldId id="819" r:id="rId16"/>
    <p:sldId id="820" r:id="rId17"/>
    <p:sldId id="827" r:id="rId18"/>
    <p:sldId id="775" r:id="rId19"/>
    <p:sldId id="825" r:id="rId20"/>
    <p:sldId id="826" r:id="rId21"/>
    <p:sldId id="777" r:id="rId22"/>
    <p:sldId id="822" r:id="rId23"/>
    <p:sldId id="823" r:id="rId24"/>
    <p:sldId id="824" r:id="rId25"/>
    <p:sldId id="829" r:id="rId26"/>
    <p:sldId id="756" r:id="rId27"/>
    <p:sldId id="818" r:id="rId28"/>
  </p:sldIdLst>
  <p:sldSz cx="10080625" cy="7559675"/>
  <p:notesSz cx="7556500" cy="10691813"/>
  <p:defaultTextStyle>
    <a:defPPr>
      <a:defRPr lang="en-GB"/>
    </a:defPPr>
    <a:lvl1pPr algn="l" rtl="0" eaLnBrk="0" fontAlgn="base" hangingPunct="0">
      <a:spcBef>
        <a:spcPct val="0"/>
      </a:spcBef>
      <a:spcAft>
        <a:spcPct val="0"/>
      </a:spcAft>
      <a:defRPr kern="1200">
        <a:solidFill>
          <a:schemeClr val="tx1"/>
        </a:solidFill>
        <a:latin typeface="Verdana" charset="0"/>
        <a:ea typeface="+mn-ea"/>
        <a:cs typeface="+mn-cs"/>
      </a:defRPr>
    </a:lvl1pPr>
    <a:lvl2pPr marL="457200" algn="l" rtl="0" eaLnBrk="0" fontAlgn="base" hangingPunct="0">
      <a:spcBef>
        <a:spcPct val="0"/>
      </a:spcBef>
      <a:spcAft>
        <a:spcPct val="0"/>
      </a:spcAft>
      <a:defRPr kern="1200">
        <a:solidFill>
          <a:schemeClr val="tx1"/>
        </a:solidFill>
        <a:latin typeface="Verdana" charset="0"/>
        <a:ea typeface="+mn-ea"/>
        <a:cs typeface="+mn-cs"/>
      </a:defRPr>
    </a:lvl2pPr>
    <a:lvl3pPr marL="914400" algn="l" rtl="0" eaLnBrk="0" fontAlgn="base" hangingPunct="0">
      <a:spcBef>
        <a:spcPct val="0"/>
      </a:spcBef>
      <a:spcAft>
        <a:spcPct val="0"/>
      </a:spcAft>
      <a:defRPr kern="1200">
        <a:solidFill>
          <a:schemeClr val="tx1"/>
        </a:solidFill>
        <a:latin typeface="Verdana" charset="0"/>
        <a:ea typeface="+mn-ea"/>
        <a:cs typeface="+mn-cs"/>
      </a:defRPr>
    </a:lvl3pPr>
    <a:lvl4pPr marL="1371600" algn="l" rtl="0" eaLnBrk="0" fontAlgn="base" hangingPunct="0">
      <a:spcBef>
        <a:spcPct val="0"/>
      </a:spcBef>
      <a:spcAft>
        <a:spcPct val="0"/>
      </a:spcAft>
      <a:defRPr kern="1200">
        <a:solidFill>
          <a:schemeClr val="tx1"/>
        </a:solidFill>
        <a:latin typeface="Verdana" charset="0"/>
        <a:ea typeface="+mn-ea"/>
        <a:cs typeface="+mn-cs"/>
      </a:defRPr>
    </a:lvl4pPr>
    <a:lvl5pPr marL="1828800" algn="l" rtl="0" eaLnBrk="0" fontAlgn="base" hangingPunct="0">
      <a:spcBef>
        <a:spcPct val="0"/>
      </a:spcBef>
      <a:spcAft>
        <a:spcPct val="0"/>
      </a:spcAft>
      <a:defRPr kern="1200">
        <a:solidFill>
          <a:schemeClr val="tx1"/>
        </a:solidFill>
        <a:latin typeface="Verdana" charset="0"/>
        <a:ea typeface="+mn-ea"/>
        <a:cs typeface="+mn-cs"/>
      </a:defRPr>
    </a:lvl5pPr>
    <a:lvl6pPr marL="2286000" algn="l" defTabSz="457200" rtl="0" eaLnBrk="1" latinLnBrk="0" hangingPunct="1">
      <a:defRPr kern="1200">
        <a:solidFill>
          <a:schemeClr val="tx1"/>
        </a:solidFill>
        <a:latin typeface="Verdana" charset="0"/>
        <a:ea typeface="+mn-ea"/>
        <a:cs typeface="+mn-cs"/>
      </a:defRPr>
    </a:lvl6pPr>
    <a:lvl7pPr marL="2743200" algn="l" defTabSz="457200" rtl="0" eaLnBrk="1" latinLnBrk="0" hangingPunct="1">
      <a:defRPr kern="1200">
        <a:solidFill>
          <a:schemeClr val="tx1"/>
        </a:solidFill>
        <a:latin typeface="Verdana" charset="0"/>
        <a:ea typeface="+mn-ea"/>
        <a:cs typeface="+mn-cs"/>
      </a:defRPr>
    </a:lvl7pPr>
    <a:lvl8pPr marL="3200400" algn="l" defTabSz="457200" rtl="0" eaLnBrk="1" latinLnBrk="0" hangingPunct="1">
      <a:defRPr kern="1200">
        <a:solidFill>
          <a:schemeClr val="tx1"/>
        </a:solidFill>
        <a:latin typeface="Verdana" charset="0"/>
        <a:ea typeface="+mn-ea"/>
        <a:cs typeface="+mn-cs"/>
      </a:defRPr>
    </a:lvl8pPr>
    <a:lvl9pPr marL="3657600" algn="l" defTabSz="457200" rtl="0" eaLnBrk="1" latinLnBrk="0" hangingPunct="1">
      <a:defRPr kern="1200">
        <a:solidFill>
          <a:schemeClr val="tx1"/>
        </a:solidFill>
        <a:latin typeface="Verdan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00"/>
    <a:srgbClr val="FFFFFF"/>
    <a:srgbClr val="FF743D"/>
    <a:srgbClr val="CC3399"/>
    <a:srgbClr val="008000"/>
    <a:srgbClr val="33CC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p:restoredLeft sz="15620"/>
    <p:restoredTop sz="94660"/>
  </p:normalViewPr>
  <p:slideViewPr>
    <p:cSldViewPr>
      <p:cViewPr>
        <p:scale>
          <a:sx n="100" d="100"/>
          <a:sy n="100" d="100"/>
        </p:scale>
        <p:origin x="-648" y="-16"/>
      </p:cViewPr>
      <p:guideLst>
        <p:guide orient="horz" pos="2160"/>
        <p:guide pos="2880"/>
      </p:guideLst>
    </p:cSldViewPr>
  </p:slideViewPr>
  <p:outlineViewPr>
    <p:cViewPr varScale="1">
      <p:scale>
        <a:sx n="170" d="200"/>
        <a:sy n="170" d="200"/>
      </p:scale>
      <p:origin x="-786" y="-9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 Id="rId2"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emf"/><Relationship Id="rId1" Type="http://schemas.openxmlformats.org/officeDocument/2006/relationships/image" Target="../media/image9.emf"/><Relationship Id="rId2"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 Id="rId3"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1" Type="http://schemas.openxmlformats.org/officeDocument/2006/relationships/image" Target="../media/image22.emf"/><Relationship Id="rId2"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2466" name="Rectangle 2"/>
          <p:cNvSpPr>
            <a:spLocks noGrp="1" noChangeArrowheads="1"/>
          </p:cNvSpPr>
          <p:nvPr>
            <p:ph type="hdr" sz="quarter"/>
          </p:nvPr>
        </p:nvSpPr>
        <p:spPr bwMode="auto">
          <a:xfrm>
            <a:off x="0" y="0"/>
            <a:ext cx="3276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Times New Roman" charset="0"/>
              </a:defRPr>
            </a:lvl1pPr>
          </a:lstStyle>
          <a:p>
            <a:pPr>
              <a:defRPr/>
            </a:pPr>
            <a:endParaRPr lang="en-US"/>
          </a:p>
        </p:txBody>
      </p:sp>
      <p:sp>
        <p:nvSpPr>
          <p:cNvPr id="702467" name="Rectangle 3"/>
          <p:cNvSpPr>
            <a:spLocks noGrp="1" noChangeArrowheads="1"/>
          </p:cNvSpPr>
          <p:nvPr>
            <p:ph type="dt" sz="quarter" idx="1"/>
          </p:nvPr>
        </p:nvSpPr>
        <p:spPr bwMode="auto">
          <a:xfrm>
            <a:off x="4267200" y="0"/>
            <a:ext cx="32766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Times New Roman" charset="0"/>
              </a:defRPr>
            </a:lvl1pPr>
          </a:lstStyle>
          <a:p>
            <a:pPr>
              <a:defRPr/>
            </a:pPr>
            <a:endParaRPr lang="en-US"/>
          </a:p>
        </p:txBody>
      </p:sp>
      <p:sp>
        <p:nvSpPr>
          <p:cNvPr id="702468" name="Rectangle 4"/>
          <p:cNvSpPr>
            <a:spLocks noGrp="1" noChangeArrowheads="1"/>
          </p:cNvSpPr>
          <p:nvPr>
            <p:ph type="ftr" sz="quarter" idx="2"/>
          </p:nvPr>
        </p:nvSpPr>
        <p:spPr bwMode="auto">
          <a:xfrm>
            <a:off x="0" y="10134600"/>
            <a:ext cx="32766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latin typeface="Times New Roman" charset="0"/>
              </a:defRPr>
            </a:lvl1pPr>
          </a:lstStyle>
          <a:p>
            <a:pPr>
              <a:defRPr/>
            </a:pPr>
            <a:endParaRPr lang="en-US"/>
          </a:p>
        </p:txBody>
      </p:sp>
      <p:sp>
        <p:nvSpPr>
          <p:cNvPr id="702469" name="Rectangle 5"/>
          <p:cNvSpPr>
            <a:spLocks noGrp="1" noChangeArrowheads="1"/>
          </p:cNvSpPr>
          <p:nvPr>
            <p:ph type="sldNum" sz="quarter" idx="3"/>
          </p:nvPr>
        </p:nvSpPr>
        <p:spPr bwMode="auto">
          <a:xfrm>
            <a:off x="4267200" y="10134600"/>
            <a:ext cx="3276600" cy="5334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Times New Roman" charset="0"/>
              </a:defRPr>
            </a:lvl1pPr>
          </a:lstStyle>
          <a:p>
            <a:pPr>
              <a:defRPr/>
            </a:pPr>
            <a:fld id="{887A2D93-9FEF-9D4C-B7BC-A1F65BC4CD19}" type="slidenum">
              <a:rPr lang="en-US"/>
              <a:pPr>
                <a:defRPr/>
              </a:pPr>
              <a:t>‹#›</a:t>
            </a:fld>
            <a:endParaRPr lang="en-US"/>
          </a:p>
        </p:txBody>
      </p:sp>
    </p:spTree>
    <p:extLst>
      <p:ext uri="{BB962C8B-B14F-4D97-AF65-F5344CB8AC3E}">
        <p14:creationId xmlns:p14="http://schemas.microsoft.com/office/powerpoint/2010/main" val="12238553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1"/>
          <p:cNvSpPr>
            <a:spLocks noGrp="1" noRot="1" noChangeAspect="1" noChangeArrowheads="1" noTextEdit="1"/>
          </p:cNvSpPr>
          <p:nvPr>
            <p:ph type="sldImg"/>
          </p:nvPr>
        </p:nvSpPr>
        <p:spPr bwMode="auto">
          <a:xfrm>
            <a:off x="1587500" y="1006475"/>
            <a:ext cx="4595813" cy="3448050"/>
          </a:xfrm>
          <a:prstGeom prst="rect">
            <a:avLst/>
          </a:prstGeom>
          <a:solidFill>
            <a:srgbClr val="FFFFFF"/>
          </a:solidFill>
          <a:ln w="9525">
            <a:solidFill>
              <a:srgbClr val="000000"/>
            </a:solidFill>
            <a:miter lim="800000"/>
            <a:headEnd/>
            <a:tailEnd/>
          </a:ln>
        </p:spPr>
      </p:sp>
      <p:sp>
        <p:nvSpPr>
          <p:cNvPr id="2050" name="Text Box 2"/>
          <p:cNvSpPr txBox="1">
            <a:spLocks noGrp="1" noChangeArrowheads="1"/>
          </p:cNvSpPr>
          <p:nvPr>
            <p:ph type="body" idx="1"/>
          </p:nvPr>
        </p:nvSpPr>
        <p:spPr bwMode="auto">
          <a:xfrm>
            <a:off x="1185863" y="4787900"/>
            <a:ext cx="5407025" cy="38258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1071110462"/>
      </p:ext>
    </p:extLst>
  </p:cSld>
  <p:clrMap bg1="lt1" tx1="dk1" bg2="lt2" tx2="dk2" accent1="accent1" accent2="accent2" accent3="accent3" accent4="accent4" accent5="accent5" accent6="accent6" hlink="hlink" folHlink="folHlink"/>
  <p:hf hdr="0" ftr="0" dt="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ＭＳ Ｐゴシック" charset="-128"/>
      </a:defRPr>
    </a:lvl1pPr>
    <a:lvl2pPr marL="37931725" indent="-37474525"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1106488" y="803275"/>
            <a:ext cx="5345112" cy="4008438"/>
          </a:xfrm>
          <a:ln/>
        </p:spPr>
      </p:sp>
      <p:sp>
        <p:nvSpPr>
          <p:cNvPr id="17411" name="Rectangle 3"/>
          <p:cNvSpPr txBox="1">
            <a:spLocks noGrp="1" noChangeArrowheads="1"/>
          </p:cNvSpPr>
          <p:nvPr>
            <p:ph type="body" idx="1"/>
          </p:nvPr>
        </p:nvSpPr>
        <p:spPr>
          <a:xfrm>
            <a:off x="755650" y="5078413"/>
            <a:ext cx="6045200" cy="4810125"/>
          </a:xfrm>
          <a:solidFill>
            <a:srgbClr val="FFFFFF"/>
          </a:solidFill>
          <a:ln>
            <a:solidFill>
              <a:srgbClr val="000000"/>
            </a:solidFill>
          </a:ln>
        </p:spPr>
        <p:txBody>
          <a:bodyPr lIns="102806" tIns="51403" rIns="102806" bIns="51403"/>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0"/>
            <a:ext cx="8568531" cy="1620430"/>
          </a:xfrm>
        </p:spPr>
        <p:txBody>
          <a:bodyPr anchor="b"/>
          <a:lstStyle>
            <a:lvl1pP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12094" y="4283816"/>
            <a:ext cx="7056438" cy="1931917"/>
          </a:xfrm>
        </p:spPr>
        <p:txBody>
          <a:bodyPr anchor="t">
            <a:normAutofit/>
          </a:bodyPr>
          <a:lstStyle>
            <a:lvl1pPr marL="0" indent="0" algn="ctr">
              <a:buNone/>
              <a:defRPr sz="3100">
                <a:solidFill>
                  <a:schemeClr val="tx2"/>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7EC3F5A1-D106-9C45-8440-77425F4E2205}" type="slidenum">
              <a:rPr lang="en-US" smtClean="0"/>
              <a:pPr>
                <a:defRPr/>
              </a:pPr>
              <a:t>‹#›</a:t>
            </a:fld>
            <a:endParaRPr lang="en-US"/>
          </a:p>
        </p:txBody>
      </p:sp>
      <p:sp>
        <p:nvSpPr>
          <p:cNvPr id="7" name="Rectangle 23"/>
          <p:cNvSpPr>
            <a:spLocks noChangeArrowheads="1"/>
          </p:cNvSpPr>
          <p:nvPr userDrawn="1"/>
        </p:nvSpPr>
        <p:spPr bwMode="auto">
          <a:xfrm>
            <a:off x="8153400" y="7145338"/>
            <a:ext cx="1728788" cy="414337"/>
          </a:xfrm>
          <a:prstGeom prst="rect">
            <a:avLst/>
          </a:prstGeom>
          <a:noFill/>
          <a:ln w="9525">
            <a:noFill/>
            <a:miter lim="800000"/>
            <a:headEnd/>
            <a:tailEnd/>
          </a:ln>
          <a:effectLst/>
        </p:spPr>
        <p:txBody>
          <a:bodyPr lIns="82945" tIns="41473" rIns="82945" bIns="41473">
            <a:prstTxWarp prst="textNoShape">
              <a:avLst/>
            </a:prstTxWarp>
          </a:bodyPr>
          <a:lstStyle/>
          <a:p>
            <a:pPr algn="r" defTabSz="828675">
              <a:defRPr/>
            </a:pPr>
            <a:fld id="{B26F0D00-8F47-0341-BACC-27C3DB01FE17}" type="slidenum">
              <a:rPr lang="en-US" sz="1300">
                <a:latin typeface="Arial" charset="0"/>
                <a:ea typeface="Osaka" charset="-128"/>
                <a:cs typeface="Osaka" charset="-128"/>
              </a:rPr>
              <a:pPr algn="r" defTabSz="828675">
                <a:defRPr/>
              </a:pPr>
              <a:t>‹#›</a:t>
            </a:fld>
            <a:endParaRPr lang="en-US" sz="1300">
              <a:latin typeface="Arial" charset="0"/>
              <a:ea typeface="Osaka" charset="-128"/>
              <a:cs typeface="Osaka" charset="-128"/>
            </a:endParaRPr>
          </a:p>
        </p:txBody>
      </p:sp>
      <p:pic>
        <p:nvPicPr>
          <p:cNvPr id="8" name="Picture 24" descr="CPA_logo"/>
          <p:cNvPicPr>
            <a:picLocks noChangeAspect="1" noChangeArrowheads="1"/>
          </p:cNvPicPr>
          <p:nvPr userDrawn="1"/>
        </p:nvPicPr>
        <p:blipFill>
          <a:blip r:embed="rId2"/>
          <a:srcRect/>
          <a:stretch>
            <a:fillRect/>
          </a:stretch>
        </p:blipFill>
        <p:spPr bwMode="auto">
          <a:xfrm>
            <a:off x="0" y="0"/>
            <a:ext cx="1682750" cy="13493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3D91189C-60F3-1E41-8704-C591176EBC83}"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453" y="302738"/>
            <a:ext cx="2268141" cy="645022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4031" y="302738"/>
            <a:ext cx="6636411" cy="645022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F5F89E9F-EF77-B043-8DF4-FE9232E81850}"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792"/>
            <a:ext cx="8568531" cy="1501435"/>
          </a:xfrm>
        </p:spPr>
        <p:txBody>
          <a:bodyPr anchor="t"/>
          <a:lstStyle>
            <a:lvl1pPr algn="l">
              <a:defRPr sz="44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96300" y="3204114"/>
            <a:ext cx="8568531" cy="1653678"/>
          </a:xfrm>
        </p:spPr>
        <p:txBody>
          <a:bodyPr anchor="b"/>
          <a:lstStyle>
            <a:lvl1pPr marL="0" indent="0">
              <a:buNone/>
              <a:defRPr sz="2200">
                <a:solidFill>
                  <a:schemeClr val="tx2"/>
                </a:solidFill>
              </a:defRPr>
            </a:lvl1pPr>
            <a:lvl2pPr marL="503972" indent="0">
              <a:buNone/>
              <a:defRPr sz="2000">
                <a:solidFill>
                  <a:schemeClr val="tx1">
                    <a:tint val="75000"/>
                  </a:schemeClr>
                </a:solidFill>
              </a:defRPr>
            </a:lvl2pPr>
            <a:lvl3pPr marL="1007943" indent="0">
              <a:buNone/>
              <a:defRPr sz="1800">
                <a:solidFill>
                  <a:schemeClr val="tx1">
                    <a:tint val="75000"/>
                  </a:schemeClr>
                </a:solidFill>
              </a:defRPr>
            </a:lvl3pPr>
            <a:lvl4pPr marL="1511915" indent="0">
              <a:buNone/>
              <a:defRPr sz="1500">
                <a:solidFill>
                  <a:schemeClr val="tx1">
                    <a:tint val="75000"/>
                  </a:schemeClr>
                </a:solidFill>
              </a:defRPr>
            </a:lvl4pPr>
            <a:lvl5pPr marL="2015886" indent="0">
              <a:buNone/>
              <a:defRPr sz="1500">
                <a:solidFill>
                  <a:schemeClr val="tx1">
                    <a:tint val="75000"/>
                  </a:schemeClr>
                </a:solidFill>
              </a:defRPr>
            </a:lvl5pPr>
            <a:lvl6pPr marL="2519858" indent="0">
              <a:buNone/>
              <a:defRPr sz="1500">
                <a:solidFill>
                  <a:schemeClr val="tx1">
                    <a:tint val="75000"/>
                  </a:schemeClr>
                </a:solidFill>
              </a:defRPr>
            </a:lvl6pPr>
            <a:lvl7pPr marL="3023829" indent="0">
              <a:buNone/>
              <a:defRPr sz="1500">
                <a:solidFill>
                  <a:schemeClr val="tx1">
                    <a:tint val="75000"/>
                  </a:schemeClr>
                </a:solidFill>
              </a:defRPr>
            </a:lvl7pPr>
            <a:lvl8pPr marL="3527801" indent="0">
              <a:buNone/>
              <a:defRPr sz="1500">
                <a:solidFill>
                  <a:schemeClr val="tx1">
                    <a:tint val="75000"/>
                  </a:schemeClr>
                </a:solidFill>
              </a:defRPr>
            </a:lvl8pPr>
            <a:lvl9pPr marL="4031772"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03851F83-C2AC-C94C-9C2E-12F1B581B3F7}"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4031" y="1763925"/>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4318" y="1763925"/>
            <a:ext cx="4452276" cy="4989036"/>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r>
              <a:rPr lang="en-US" smtClean="0"/>
              <a:t>October 7 2016</a:t>
            </a:r>
            <a:endParaRPr lang="en-US"/>
          </a:p>
        </p:txBody>
      </p:sp>
      <p:sp>
        <p:nvSpPr>
          <p:cNvPr id="6" name="Footer Placeholder 5"/>
          <p:cNvSpPr>
            <a:spLocks noGrp="1"/>
          </p:cNvSpPr>
          <p:nvPr>
            <p:ph type="ftr" sz="quarter" idx="11"/>
          </p:nvPr>
        </p:nvSpPr>
        <p:spPr/>
        <p:txBody>
          <a:bodyPr/>
          <a:lstStyle/>
          <a:p>
            <a:pPr>
              <a:defRPr/>
            </a:pPr>
            <a:r>
              <a:rPr lang="en-US" smtClean="0"/>
              <a:t>KICP Lecture</a:t>
            </a:r>
            <a:endParaRPr lang="en-US"/>
          </a:p>
        </p:txBody>
      </p:sp>
      <p:sp>
        <p:nvSpPr>
          <p:cNvPr id="7" name="Slide Number Placeholder 6"/>
          <p:cNvSpPr>
            <a:spLocks noGrp="1"/>
          </p:cNvSpPr>
          <p:nvPr>
            <p:ph type="sldNum" sz="quarter" idx="12"/>
          </p:nvPr>
        </p:nvSpPr>
        <p:spPr/>
        <p:txBody>
          <a:bodyPr/>
          <a:lstStyle/>
          <a:p>
            <a:pPr>
              <a:defRPr/>
            </a:pPr>
            <a:fld id="{CE49917D-ACEC-6C44-B4BD-98833B0C46DA}"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4031" y="1692178"/>
            <a:ext cx="4454027" cy="705219"/>
          </a:xfrm>
        </p:spPr>
        <p:txBody>
          <a:bodyPr anchor="t"/>
          <a:lstStyle>
            <a:lvl1pPr marL="0" indent="0">
              <a:buNone/>
              <a:defRPr sz="2200" b="1"/>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4031" y="2397397"/>
            <a:ext cx="4454027"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0818" y="1692178"/>
            <a:ext cx="4455776" cy="705219"/>
          </a:xfrm>
        </p:spPr>
        <p:txBody>
          <a:bodyPr anchor="t"/>
          <a:lstStyle>
            <a:lvl1pPr marL="0" indent="0">
              <a:buNone/>
              <a:defRPr sz="2200" b="1"/>
            </a:lvl1pPr>
            <a:lvl2pPr marL="503972" indent="0">
              <a:buNone/>
              <a:defRPr sz="2200" b="1"/>
            </a:lvl2pPr>
            <a:lvl3pPr marL="1007943" indent="0">
              <a:buNone/>
              <a:defRPr sz="2000" b="1"/>
            </a:lvl3pPr>
            <a:lvl4pPr marL="1511915" indent="0">
              <a:buNone/>
              <a:defRPr sz="1800" b="1"/>
            </a:lvl4pPr>
            <a:lvl5pPr marL="2015886" indent="0">
              <a:buNone/>
              <a:defRPr sz="1800" b="1"/>
            </a:lvl5pPr>
            <a:lvl6pPr marL="2519858" indent="0">
              <a:buNone/>
              <a:defRPr sz="1800" b="1"/>
            </a:lvl6pPr>
            <a:lvl7pPr marL="3023829" indent="0">
              <a:buNone/>
              <a:defRPr sz="1800" b="1"/>
            </a:lvl7pPr>
            <a:lvl8pPr marL="3527801" indent="0">
              <a:buNone/>
              <a:defRPr sz="1800" b="1"/>
            </a:lvl8pPr>
            <a:lvl9pPr marL="403177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20818" y="2397397"/>
            <a:ext cx="4455776" cy="4355563"/>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en-US" smtClean="0"/>
              <a:t>October 7 2016</a:t>
            </a:r>
            <a:endParaRPr lang="en-US"/>
          </a:p>
        </p:txBody>
      </p:sp>
      <p:sp>
        <p:nvSpPr>
          <p:cNvPr id="8" name="Footer Placeholder 7"/>
          <p:cNvSpPr>
            <a:spLocks noGrp="1"/>
          </p:cNvSpPr>
          <p:nvPr>
            <p:ph type="ftr" sz="quarter" idx="11"/>
          </p:nvPr>
        </p:nvSpPr>
        <p:spPr/>
        <p:txBody>
          <a:bodyPr/>
          <a:lstStyle/>
          <a:p>
            <a:pPr>
              <a:defRPr/>
            </a:pPr>
            <a:r>
              <a:rPr lang="en-US" smtClean="0"/>
              <a:t>KICP Lecture</a:t>
            </a:r>
            <a:endParaRPr lang="en-US"/>
          </a:p>
        </p:txBody>
      </p:sp>
      <p:sp>
        <p:nvSpPr>
          <p:cNvPr id="9" name="Slide Number Placeholder 8"/>
          <p:cNvSpPr>
            <a:spLocks noGrp="1"/>
          </p:cNvSpPr>
          <p:nvPr>
            <p:ph type="sldNum" sz="quarter" idx="12"/>
          </p:nvPr>
        </p:nvSpPr>
        <p:spPr/>
        <p:txBody>
          <a:bodyPr/>
          <a:lstStyle/>
          <a:p>
            <a:pPr>
              <a:defRPr/>
            </a:pPr>
            <a:fld id="{83A42216-3E06-8C4B-842C-E41F0FAA0A0E}"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smtClean="0"/>
              <a:t>October 7 2016</a:t>
            </a:r>
            <a:endParaRPr lang="en-US"/>
          </a:p>
        </p:txBody>
      </p:sp>
      <p:sp>
        <p:nvSpPr>
          <p:cNvPr id="4" name="Footer Placeholder 3"/>
          <p:cNvSpPr>
            <a:spLocks noGrp="1"/>
          </p:cNvSpPr>
          <p:nvPr>
            <p:ph type="ftr" sz="quarter" idx="11"/>
          </p:nvPr>
        </p:nvSpPr>
        <p:spPr/>
        <p:txBody>
          <a:bodyPr/>
          <a:lstStyle/>
          <a:p>
            <a:pPr>
              <a:defRPr/>
            </a:pPr>
            <a:r>
              <a:rPr lang="en-US" smtClean="0"/>
              <a:t>KICP Lecture</a:t>
            </a:r>
            <a:endParaRPr lang="en-US"/>
          </a:p>
        </p:txBody>
      </p:sp>
      <p:sp>
        <p:nvSpPr>
          <p:cNvPr id="5" name="Slide Number Placeholder 4"/>
          <p:cNvSpPr>
            <a:spLocks noGrp="1"/>
          </p:cNvSpPr>
          <p:nvPr>
            <p:ph type="sldNum" sz="quarter" idx="12"/>
          </p:nvPr>
        </p:nvSpPr>
        <p:spPr/>
        <p:txBody>
          <a:bodyPr/>
          <a:lstStyle/>
          <a:p>
            <a:pPr>
              <a:defRPr/>
            </a:pPr>
            <a:fld id="{62F96965-10D6-6642-9960-48B243AD3C64}"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October 7 2016</a:t>
            </a:r>
            <a:endParaRPr lang="en-US"/>
          </a:p>
        </p:txBody>
      </p:sp>
      <p:sp>
        <p:nvSpPr>
          <p:cNvPr id="3" name="Footer Placeholder 2"/>
          <p:cNvSpPr>
            <a:spLocks noGrp="1"/>
          </p:cNvSpPr>
          <p:nvPr>
            <p:ph type="ftr" sz="quarter" idx="11"/>
          </p:nvPr>
        </p:nvSpPr>
        <p:spPr/>
        <p:txBody>
          <a:bodyPr/>
          <a:lstStyle/>
          <a:p>
            <a:pPr>
              <a:defRPr/>
            </a:pPr>
            <a:r>
              <a:rPr lang="en-US" smtClean="0"/>
              <a:t>KICP Lecture</a:t>
            </a:r>
            <a:endParaRPr lang="en-US"/>
          </a:p>
        </p:txBody>
      </p:sp>
      <p:sp>
        <p:nvSpPr>
          <p:cNvPr id="4" name="Slide Number Placeholder 3"/>
          <p:cNvSpPr>
            <a:spLocks noGrp="1"/>
          </p:cNvSpPr>
          <p:nvPr>
            <p:ph type="sldNum" sz="quarter" idx="12"/>
          </p:nvPr>
        </p:nvSpPr>
        <p:spPr/>
        <p:txBody>
          <a:bodyPr/>
          <a:lstStyle/>
          <a:p>
            <a:pPr>
              <a:defRPr/>
            </a:pPr>
            <a:fld id="{A7A91FE6-8A36-324B-AD49-FEB4CC878F06}"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2" y="300987"/>
            <a:ext cx="3316456" cy="1280945"/>
          </a:xfrm>
        </p:spPr>
        <p:txBody>
          <a:bodyPr anchor="b"/>
          <a:lstStyle>
            <a:lvl1pPr algn="l">
              <a:defRPr sz="2200" b="1"/>
            </a:lvl1pPr>
          </a:lstStyle>
          <a:p>
            <a:r>
              <a:rPr lang="en-US" smtClean="0"/>
              <a:t>Click to edit Master title style</a:t>
            </a:r>
            <a:endParaRPr lang="en-US" dirty="0"/>
          </a:p>
        </p:txBody>
      </p:sp>
      <p:sp>
        <p:nvSpPr>
          <p:cNvPr id="3" name="Content Placeholder 2"/>
          <p:cNvSpPr>
            <a:spLocks noGrp="1"/>
          </p:cNvSpPr>
          <p:nvPr>
            <p:ph idx="1"/>
          </p:nvPr>
        </p:nvSpPr>
        <p:spPr>
          <a:xfrm>
            <a:off x="3941245" y="300988"/>
            <a:ext cx="5635349" cy="6451973"/>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032" y="1581933"/>
            <a:ext cx="3316456" cy="5171028"/>
          </a:xfrm>
        </p:spPr>
        <p:txBody>
          <a:bodyPr/>
          <a:lstStyle>
            <a:lvl1pPr marL="0" indent="0">
              <a:buNone/>
              <a:defRPr sz="1500">
                <a:solidFill>
                  <a:schemeClr val="accent2">
                    <a:lumMod val="40000"/>
                    <a:lumOff val="60000"/>
                  </a:schemeClr>
                </a:solidFill>
              </a:defRPr>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smtClean="0"/>
              <a:t>October 7 2016</a:t>
            </a:r>
            <a:endParaRPr lang="en-US"/>
          </a:p>
        </p:txBody>
      </p:sp>
      <p:sp>
        <p:nvSpPr>
          <p:cNvPr id="6" name="Footer Placeholder 5"/>
          <p:cNvSpPr>
            <a:spLocks noGrp="1"/>
          </p:cNvSpPr>
          <p:nvPr>
            <p:ph type="ftr" sz="quarter" idx="11"/>
          </p:nvPr>
        </p:nvSpPr>
        <p:spPr/>
        <p:txBody>
          <a:bodyPr/>
          <a:lstStyle/>
          <a:p>
            <a:pPr>
              <a:defRPr/>
            </a:pPr>
            <a:r>
              <a:rPr lang="en-US" smtClean="0"/>
              <a:t>KICP Lecture</a:t>
            </a:r>
            <a:endParaRPr lang="en-US"/>
          </a:p>
        </p:txBody>
      </p:sp>
      <p:sp>
        <p:nvSpPr>
          <p:cNvPr id="7" name="Slide Number Placeholder 6"/>
          <p:cNvSpPr>
            <a:spLocks noGrp="1"/>
          </p:cNvSpPr>
          <p:nvPr>
            <p:ph type="sldNum" sz="quarter" idx="12"/>
          </p:nvPr>
        </p:nvSpPr>
        <p:spPr/>
        <p:txBody>
          <a:bodyPr/>
          <a:lstStyle/>
          <a:p>
            <a:pPr>
              <a:defRPr/>
            </a:pPr>
            <a:fld id="{1DF8DDC5-0E83-E746-82D2-EA4E79DF7C0C}"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2200" b="1"/>
            </a:lvl1pPr>
          </a:lstStyle>
          <a:p>
            <a:r>
              <a:rPr lang="en-US" smtClean="0"/>
              <a:t>Click to edit Master title style</a:t>
            </a:r>
            <a:endParaRPr lang="en-US" dirty="0"/>
          </a:p>
        </p:txBody>
      </p:sp>
      <p:sp>
        <p:nvSpPr>
          <p:cNvPr id="3" name="Picture Placeholder 2"/>
          <p:cNvSpPr>
            <a:spLocks noGrp="1"/>
          </p:cNvSpPr>
          <p:nvPr>
            <p:ph type="pic" idx="1"/>
          </p:nvPr>
        </p:nvSpPr>
        <p:spPr>
          <a:xfrm>
            <a:off x="1975873" y="675471"/>
            <a:ext cx="6048375" cy="4535805"/>
          </a:xfrm>
        </p:spPr>
        <p:txBody>
          <a:bodyPr/>
          <a:lstStyle>
            <a:lvl1pPr marL="0" indent="0">
              <a:buNone/>
              <a:defRPr sz="3500"/>
            </a:lvl1pPr>
            <a:lvl2pPr marL="503972" indent="0">
              <a:buNone/>
              <a:defRPr sz="3100"/>
            </a:lvl2pPr>
            <a:lvl3pPr marL="1007943" indent="0">
              <a:buNone/>
              <a:defRPr sz="2600"/>
            </a:lvl3pPr>
            <a:lvl4pPr marL="1511915" indent="0">
              <a:buNone/>
              <a:defRPr sz="2200"/>
            </a:lvl4pPr>
            <a:lvl5pPr marL="2015886" indent="0">
              <a:buNone/>
              <a:defRPr sz="2200"/>
            </a:lvl5pPr>
            <a:lvl6pPr marL="2519858" indent="0">
              <a:buNone/>
              <a:defRPr sz="2200"/>
            </a:lvl6pPr>
            <a:lvl7pPr marL="3023829" indent="0">
              <a:buNone/>
              <a:defRPr sz="2200"/>
            </a:lvl7pPr>
            <a:lvl8pPr marL="3527801" indent="0">
              <a:buNone/>
              <a:defRPr sz="2200"/>
            </a:lvl8pPr>
            <a:lvl9pPr marL="4031772" indent="0">
              <a:buNone/>
              <a:defRPr sz="22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975873" y="5916496"/>
            <a:ext cx="6048375" cy="887211"/>
          </a:xfrm>
        </p:spPr>
        <p:txBody>
          <a:bodyPr anchor="t"/>
          <a:lstStyle>
            <a:lvl1pPr marL="0" indent="0">
              <a:buNone/>
              <a:defRPr sz="1500">
                <a:solidFill>
                  <a:schemeClr val="accent2">
                    <a:lumMod val="40000"/>
                    <a:lumOff val="60000"/>
                  </a:schemeClr>
                </a:solidFill>
              </a:defRPr>
            </a:lvl1pPr>
            <a:lvl2pPr marL="503972" indent="0">
              <a:buNone/>
              <a:defRPr sz="1300"/>
            </a:lvl2pPr>
            <a:lvl3pPr marL="1007943" indent="0">
              <a:buNone/>
              <a:defRPr sz="1100"/>
            </a:lvl3pPr>
            <a:lvl4pPr marL="1511915" indent="0">
              <a:buNone/>
              <a:defRPr sz="1000"/>
            </a:lvl4pPr>
            <a:lvl5pPr marL="2015886" indent="0">
              <a:buNone/>
              <a:defRPr sz="1000"/>
            </a:lvl5pPr>
            <a:lvl6pPr marL="2519858" indent="0">
              <a:buNone/>
              <a:defRPr sz="1000"/>
            </a:lvl6pPr>
            <a:lvl7pPr marL="3023829" indent="0">
              <a:buNone/>
              <a:defRPr sz="1000"/>
            </a:lvl7pPr>
            <a:lvl8pPr marL="3527801" indent="0">
              <a:buNone/>
              <a:defRPr sz="1000"/>
            </a:lvl8pPr>
            <a:lvl9pPr marL="4031772"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smtClean="0"/>
              <a:t>October 7 2016</a:t>
            </a:r>
            <a:endParaRPr lang="en-US"/>
          </a:p>
        </p:txBody>
      </p:sp>
      <p:sp>
        <p:nvSpPr>
          <p:cNvPr id="6" name="Footer Placeholder 5"/>
          <p:cNvSpPr>
            <a:spLocks noGrp="1"/>
          </p:cNvSpPr>
          <p:nvPr>
            <p:ph type="ftr" sz="quarter" idx="11"/>
          </p:nvPr>
        </p:nvSpPr>
        <p:spPr/>
        <p:txBody>
          <a:bodyPr/>
          <a:lstStyle/>
          <a:p>
            <a:pPr>
              <a:defRPr/>
            </a:pPr>
            <a:r>
              <a:rPr lang="en-US" smtClean="0"/>
              <a:t>KICP Lecture</a:t>
            </a:r>
            <a:endParaRPr lang="en-US"/>
          </a:p>
        </p:txBody>
      </p:sp>
      <p:sp>
        <p:nvSpPr>
          <p:cNvPr id="7" name="Slide Number Placeholder 6"/>
          <p:cNvSpPr>
            <a:spLocks noGrp="1"/>
          </p:cNvSpPr>
          <p:nvPr>
            <p:ph type="sldNum" sz="quarter" idx="12"/>
          </p:nvPr>
        </p:nvSpPr>
        <p:spPr/>
        <p:txBody>
          <a:bodyPr/>
          <a:lstStyle/>
          <a:p>
            <a:pPr>
              <a:defRPr/>
            </a:pPr>
            <a:fld id="{69995C50-63F7-144B-B14B-C58981FF642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4031" y="503978"/>
            <a:ext cx="9072563" cy="1259946"/>
          </a:xfrm>
          <a:prstGeom prst="rect">
            <a:avLst/>
          </a:prstGeom>
        </p:spPr>
        <p:txBody>
          <a:bodyPr vert="horz" lIns="100794" tIns="50397" rIns="100794" bIns="50397"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4031" y="1763925"/>
            <a:ext cx="9072563" cy="4989036"/>
          </a:xfrm>
          <a:prstGeom prst="rect">
            <a:avLst/>
          </a:prstGeom>
        </p:spPr>
        <p:txBody>
          <a:bodyPr vert="horz" lIns="100794" tIns="50397" rIns="100794" bIns="50397"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04031" y="7006699"/>
            <a:ext cx="2352146" cy="402483"/>
          </a:xfrm>
          <a:prstGeom prst="rect">
            <a:avLst/>
          </a:prstGeom>
        </p:spPr>
        <p:txBody>
          <a:bodyPr vert="horz" lIns="100794" tIns="50397" rIns="100794" bIns="50397" rtlCol="0" anchor="ctr"/>
          <a:lstStyle>
            <a:lvl1pPr algn="l">
              <a:defRPr sz="1300">
                <a:solidFill>
                  <a:schemeClr val="tx1">
                    <a:tint val="75000"/>
                  </a:schemeClr>
                </a:solidFill>
              </a:defRPr>
            </a:lvl1pPr>
          </a:lstStyle>
          <a:p>
            <a:pPr>
              <a:defRPr/>
            </a:pPr>
            <a:r>
              <a:rPr lang="en-US" smtClean="0"/>
              <a:t>October 7 2016</a:t>
            </a:r>
            <a:endParaRPr lang="en-US" dirty="0"/>
          </a:p>
        </p:txBody>
      </p:sp>
      <p:sp>
        <p:nvSpPr>
          <p:cNvPr id="5" name="Footer Placeholder 4"/>
          <p:cNvSpPr>
            <a:spLocks noGrp="1"/>
          </p:cNvSpPr>
          <p:nvPr>
            <p:ph type="ftr" sz="quarter" idx="3"/>
          </p:nvPr>
        </p:nvSpPr>
        <p:spPr>
          <a:xfrm>
            <a:off x="3444214" y="7006699"/>
            <a:ext cx="3192198" cy="402483"/>
          </a:xfrm>
          <a:prstGeom prst="rect">
            <a:avLst/>
          </a:prstGeom>
        </p:spPr>
        <p:txBody>
          <a:bodyPr vert="horz" lIns="100794" tIns="50397" rIns="100794" bIns="50397" rtlCol="0" anchor="ctr"/>
          <a:lstStyle>
            <a:lvl1pPr algn="ctr">
              <a:defRPr sz="1300">
                <a:solidFill>
                  <a:schemeClr val="tx1">
                    <a:tint val="75000"/>
                  </a:schemeClr>
                </a:solidFill>
              </a:defRPr>
            </a:lvl1pPr>
          </a:lstStyle>
          <a:p>
            <a:pPr>
              <a:defRPr/>
            </a:pPr>
            <a:r>
              <a:rPr lang="en-US" smtClean="0"/>
              <a:t>KICP Lecture</a:t>
            </a:r>
            <a:endParaRPr lang="en-US" dirty="0"/>
          </a:p>
        </p:txBody>
      </p:sp>
      <p:sp>
        <p:nvSpPr>
          <p:cNvPr id="6" name="Slide Number Placeholder 5"/>
          <p:cNvSpPr>
            <a:spLocks noGrp="1"/>
          </p:cNvSpPr>
          <p:nvPr>
            <p:ph type="sldNum" sz="quarter" idx="4"/>
          </p:nvPr>
        </p:nvSpPr>
        <p:spPr>
          <a:xfrm>
            <a:off x="7224448" y="7006699"/>
            <a:ext cx="2352146" cy="402483"/>
          </a:xfrm>
          <a:prstGeom prst="rect">
            <a:avLst/>
          </a:prstGeom>
        </p:spPr>
        <p:txBody>
          <a:bodyPr vert="horz" lIns="100794" tIns="50397" rIns="100794" bIns="50397" rtlCol="0" anchor="ctr"/>
          <a:lstStyle>
            <a:lvl1pPr algn="r">
              <a:defRPr sz="1300">
                <a:solidFill>
                  <a:schemeClr val="tx1">
                    <a:tint val="75000"/>
                  </a:schemeClr>
                </a:solidFill>
              </a:defRPr>
            </a:lvl1pPr>
          </a:lstStyle>
          <a:p>
            <a:pPr>
              <a:defRPr/>
            </a:pPr>
            <a:fld id="{65D4ECBE-3AD9-E84A-89CC-A2A8DD65389C}"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p:txStyles>
    <p:titleStyle>
      <a:lvl1pPr algn="ctr" defTabSz="1007943"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7979" indent="-377979" algn="l" defTabSz="1007943"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1pPr>
      <a:lvl2pPr marL="818954" indent="-314982" algn="l" defTabSz="1007943"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2pPr>
      <a:lvl3pPr marL="1259929" indent="-251986" algn="l" defTabSz="1007943"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3pPr>
      <a:lvl4pPr marL="1763900" indent="-251986" algn="l" defTabSz="1007943"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4pPr>
      <a:lvl5pPr marL="2267872" indent="-251986" algn="l" defTabSz="1007943" rtl="0" eaLnBrk="1" latinLnBrk="0" hangingPunct="1">
        <a:lnSpc>
          <a:spcPct val="150000"/>
        </a:lnSpc>
        <a:spcBef>
          <a:spcPct val="20000"/>
        </a:spcBef>
        <a:buFont typeface="Arial" pitchFamily="34" charset="0"/>
        <a:buChar char="»"/>
        <a:defRPr sz="1800" kern="1200">
          <a:solidFill>
            <a:schemeClr val="tx1"/>
          </a:solidFill>
          <a:latin typeface="+mn-lt"/>
          <a:ea typeface="+mn-ea"/>
          <a:cs typeface="+mn-cs"/>
        </a:defRPr>
      </a:lvl5pPr>
      <a:lvl6pPr marL="2771844" indent="-251986" algn="l" defTabSz="1007943"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5815" indent="-251986" algn="l" defTabSz="1007943"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9787" indent="-251986" algn="l" defTabSz="1007943"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3758" indent="-251986" algn="l" defTabSz="1007943"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7943" rtl="0" eaLnBrk="1" latinLnBrk="0" hangingPunct="1">
        <a:defRPr sz="2000" kern="1200">
          <a:solidFill>
            <a:schemeClr val="tx1"/>
          </a:solidFill>
          <a:latin typeface="+mn-lt"/>
          <a:ea typeface="+mn-ea"/>
          <a:cs typeface="+mn-cs"/>
        </a:defRPr>
      </a:lvl1pPr>
      <a:lvl2pPr marL="503972" algn="l" defTabSz="1007943" rtl="0" eaLnBrk="1" latinLnBrk="0" hangingPunct="1">
        <a:defRPr sz="2000" kern="1200">
          <a:solidFill>
            <a:schemeClr val="tx1"/>
          </a:solidFill>
          <a:latin typeface="+mn-lt"/>
          <a:ea typeface="+mn-ea"/>
          <a:cs typeface="+mn-cs"/>
        </a:defRPr>
      </a:lvl2pPr>
      <a:lvl3pPr marL="1007943" algn="l" defTabSz="1007943" rtl="0" eaLnBrk="1" latinLnBrk="0" hangingPunct="1">
        <a:defRPr sz="2000" kern="1200">
          <a:solidFill>
            <a:schemeClr val="tx1"/>
          </a:solidFill>
          <a:latin typeface="+mn-lt"/>
          <a:ea typeface="+mn-ea"/>
          <a:cs typeface="+mn-cs"/>
        </a:defRPr>
      </a:lvl3pPr>
      <a:lvl4pPr marL="1511915" algn="l" defTabSz="1007943" rtl="0" eaLnBrk="1" latinLnBrk="0" hangingPunct="1">
        <a:defRPr sz="2000" kern="1200">
          <a:solidFill>
            <a:schemeClr val="tx1"/>
          </a:solidFill>
          <a:latin typeface="+mn-lt"/>
          <a:ea typeface="+mn-ea"/>
          <a:cs typeface="+mn-cs"/>
        </a:defRPr>
      </a:lvl4pPr>
      <a:lvl5pPr marL="2015886" algn="l" defTabSz="1007943" rtl="0" eaLnBrk="1" latinLnBrk="0" hangingPunct="1">
        <a:defRPr sz="2000" kern="1200">
          <a:solidFill>
            <a:schemeClr val="tx1"/>
          </a:solidFill>
          <a:latin typeface="+mn-lt"/>
          <a:ea typeface="+mn-ea"/>
          <a:cs typeface="+mn-cs"/>
        </a:defRPr>
      </a:lvl5pPr>
      <a:lvl6pPr marL="2519858" algn="l" defTabSz="1007943" rtl="0" eaLnBrk="1" latinLnBrk="0" hangingPunct="1">
        <a:defRPr sz="2000" kern="1200">
          <a:solidFill>
            <a:schemeClr val="tx1"/>
          </a:solidFill>
          <a:latin typeface="+mn-lt"/>
          <a:ea typeface="+mn-ea"/>
          <a:cs typeface="+mn-cs"/>
        </a:defRPr>
      </a:lvl6pPr>
      <a:lvl7pPr marL="3023829" algn="l" defTabSz="1007943" rtl="0" eaLnBrk="1" latinLnBrk="0" hangingPunct="1">
        <a:defRPr sz="2000" kern="1200">
          <a:solidFill>
            <a:schemeClr val="tx1"/>
          </a:solidFill>
          <a:latin typeface="+mn-lt"/>
          <a:ea typeface="+mn-ea"/>
          <a:cs typeface="+mn-cs"/>
        </a:defRPr>
      </a:lvl7pPr>
      <a:lvl8pPr marL="3527801" algn="l" defTabSz="1007943" rtl="0" eaLnBrk="1" latinLnBrk="0" hangingPunct="1">
        <a:defRPr sz="2000" kern="1200">
          <a:solidFill>
            <a:schemeClr val="tx1"/>
          </a:solidFill>
          <a:latin typeface="+mn-lt"/>
          <a:ea typeface="+mn-ea"/>
          <a:cs typeface="+mn-cs"/>
        </a:defRPr>
      </a:lvl8pPr>
      <a:lvl9pPr marL="4031772" algn="l" defTabSz="1007943"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18.emf"/><Relationship Id="rId5" Type="http://schemas.openxmlformats.org/officeDocument/2006/relationships/oleObject" Target="../embeddings/oleObject13.bin"/><Relationship Id="rId6" Type="http://schemas.openxmlformats.org/officeDocument/2006/relationships/image" Target="../media/image19.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image" Target="../media/image20.emf"/><Relationship Id="rId5" Type="http://schemas.openxmlformats.org/officeDocument/2006/relationships/oleObject" Target="../embeddings/oleObject15.bin"/><Relationship Id="rId6" Type="http://schemas.openxmlformats.org/officeDocument/2006/relationships/image" Target="../media/image21.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1" Type="http://schemas.openxmlformats.org/officeDocument/2006/relationships/image" Target="../media/image25.emf"/><Relationship Id="rId12" Type="http://schemas.openxmlformats.org/officeDocument/2006/relationships/oleObject" Target="../embeddings/oleObject20.bin"/><Relationship Id="rId13" Type="http://schemas.openxmlformats.org/officeDocument/2006/relationships/image" Target="../media/image26.e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image" Target="../media/image27.emf"/><Relationship Id="rId4" Type="http://schemas.openxmlformats.org/officeDocument/2006/relationships/oleObject" Target="../embeddings/oleObject16.bin"/><Relationship Id="rId5" Type="http://schemas.openxmlformats.org/officeDocument/2006/relationships/image" Target="../media/image22.emf"/><Relationship Id="rId6" Type="http://schemas.openxmlformats.org/officeDocument/2006/relationships/oleObject" Target="../embeddings/oleObject17.bin"/><Relationship Id="rId7" Type="http://schemas.openxmlformats.org/officeDocument/2006/relationships/image" Target="../media/image23.emf"/><Relationship Id="rId8" Type="http://schemas.openxmlformats.org/officeDocument/2006/relationships/oleObject" Target="../embeddings/oleObject18.bin"/><Relationship Id="rId9" Type="http://schemas.openxmlformats.org/officeDocument/2006/relationships/image" Target="../media/image24.emf"/><Relationship Id="rId10" Type="http://schemas.openxmlformats.org/officeDocument/2006/relationships/oleObject" Target="../embeddings/oleObject19.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 Id="rId3" Type="http://schemas.openxmlformats.org/officeDocument/2006/relationships/image" Target="../media/image3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projets.lam.fr/projects/lenstool" TargetMode="External"/><Relationship Id="rId3" Type="http://schemas.openxmlformats.org/officeDocument/2006/relationships/hyperlink" Target="http://glenco.github.io/lens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rxiv.org/abs/astro-ph/0407232" TargetMode="External"/><Relationship Id="rId3" Type="http://schemas.openxmlformats.org/officeDocument/2006/relationships/hyperlink" Target="https://arxiv.org/abs/astro-ph/960600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oleObject" Target="../embeddings/oleObject1.bin"/><Relationship Id="rId5" Type="http://schemas.openxmlformats.org/officeDocument/2006/relationships/image" Target="../media/image3.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4" Type="http://schemas.openxmlformats.org/officeDocument/2006/relationships/image" Target="../media/image8.emf"/><Relationship Id="rId5" Type="http://schemas.openxmlformats.org/officeDocument/2006/relationships/oleObject" Target="../embeddings/oleObject2.bin"/><Relationship Id="rId6" Type="http://schemas.openxmlformats.org/officeDocument/2006/relationships/image" Target="../media/image5.emf"/><Relationship Id="rId7" Type="http://schemas.openxmlformats.org/officeDocument/2006/relationships/oleObject" Target="../embeddings/oleObject3.bin"/><Relationship Id="rId8" Type="http://schemas.openxmlformats.org/officeDocument/2006/relationships/image" Target="../media/image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13.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4.bin"/><Relationship Id="rId4" Type="http://schemas.openxmlformats.org/officeDocument/2006/relationships/image" Target="../media/image9.emf"/><Relationship Id="rId5" Type="http://schemas.openxmlformats.org/officeDocument/2006/relationships/oleObject" Target="../embeddings/oleObject5.bin"/><Relationship Id="rId6" Type="http://schemas.openxmlformats.org/officeDocument/2006/relationships/image" Target="../media/image10.emf"/><Relationship Id="rId7" Type="http://schemas.openxmlformats.org/officeDocument/2006/relationships/oleObject" Target="../embeddings/oleObject6.bin"/><Relationship Id="rId8" Type="http://schemas.openxmlformats.org/officeDocument/2006/relationships/image" Target="../media/image11.emf"/><Relationship Id="rId9" Type="http://schemas.openxmlformats.org/officeDocument/2006/relationships/oleObject" Target="../embeddings/oleObject7.bin"/><Relationship Id="rId10" Type="http://schemas.openxmlformats.org/officeDocument/2006/relationships/image" Target="../media/image1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15.emf"/><Relationship Id="rId5" Type="http://schemas.openxmlformats.org/officeDocument/2006/relationships/oleObject" Target="../embeddings/oleObject10.bin"/><Relationship Id="rId6" Type="http://schemas.openxmlformats.org/officeDocument/2006/relationships/image" Target="../media/image16.emf"/><Relationship Id="rId7" Type="http://schemas.openxmlformats.org/officeDocument/2006/relationships/oleObject" Target="../embeddings/oleObject11.bin"/><Relationship Id="rId8" Type="http://schemas.openxmlformats.org/officeDocument/2006/relationships/image" Target="../media/image17.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pPr defTabSz="1008063">
              <a:defRPr/>
            </a:pPr>
            <a:r>
              <a:rPr lang="en-US" smtClean="0"/>
              <a:t>October 7 2016</a:t>
            </a:r>
            <a:endParaRPr lang="en-US"/>
          </a:p>
        </p:txBody>
      </p:sp>
      <p:sp>
        <p:nvSpPr>
          <p:cNvPr id="6" name="Footer Placeholder 4"/>
          <p:cNvSpPr>
            <a:spLocks noGrp="1"/>
          </p:cNvSpPr>
          <p:nvPr>
            <p:ph type="ftr" sz="quarter" idx="11"/>
          </p:nvPr>
        </p:nvSpPr>
        <p:spPr/>
        <p:txBody>
          <a:bodyPr/>
          <a:lstStyle/>
          <a:p>
            <a:pPr defTabSz="1008063">
              <a:defRPr/>
            </a:pPr>
            <a:r>
              <a:rPr lang="en-US" smtClean="0"/>
              <a:t>KICP Lecture</a:t>
            </a:r>
            <a:endParaRPr lang="en-US"/>
          </a:p>
        </p:txBody>
      </p:sp>
      <p:sp>
        <p:nvSpPr>
          <p:cNvPr id="7" name="Slide Number Placeholder 5"/>
          <p:cNvSpPr>
            <a:spLocks noGrp="1"/>
          </p:cNvSpPr>
          <p:nvPr>
            <p:ph type="sldNum" sz="quarter" idx="12"/>
          </p:nvPr>
        </p:nvSpPr>
        <p:spPr/>
        <p:txBody>
          <a:bodyPr/>
          <a:lstStyle/>
          <a:p>
            <a:pPr defTabSz="1008063">
              <a:defRPr/>
            </a:pPr>
            <a:fld id="{7C6CF428-3276-504C-B1E1-24D9D6A156F4}" type="slidenum">
              <a:rPr lang="en-US" smtClean="0"/>
              <a:pPr defTabSz="1008063">
                <a:defRPr/>
              </a:pPr>
              <a:t>1</a:t>
            </a:fld>
            <a:endParaRPr lang="en-US"/>
          </a:p>
        </p:txBody>
      </p:sp>
      <p:sp>
        <p:nvSpPr>
          <p:cNvPr id="16389" name="Rectangle 2"/>
          <p:cNvSpPr>
            <a:spLocks noChangeArrowheads="1"/>
          </p:cNvSpPr>
          <p:nvPr/>
        </p:nvSpPr>
        <p:spPr bwMode="auto">
          <a:xfrm>
            <a:off x="671513" y="1619250"/>
            <a:ext cx="8786812" cy="3505200"/>
          </a:xfrm>
          <a:prstGeom prst="rect">
            <a:avLst/>
          </a:prstGeom>
          <a:noFill/>
          <a:ln w="9525">
            <a:noFill/>
            <a:miter lim="800000"/>
            <a:headEnd/>
            <a:tailEnd/>
          </a:ln>
        </p:spPr>
        <p:txBody>
          <a:bodyPr lIns="0" tIns="0" rIns="0" bIns="0" anchor="ctr">
            <a:prstTxWarp prst="textNoShape">
              <a:avLst/>
            </a:prstTxWarp>
          </a:bodyPr>
          <a:lstStyle/>
          <a:p>
            <a:pPr algn="ctr" defTabSz="449263" eaLnBrk="1">
              <a:lnSpc>
                <a:spcPct val="93000"/>
              </a:lnSpc>
              <a:buClr>
                <a:srgbClr val="000000"/>
              </a:buClr>
              <a:buSzPct val="45000"/>
              <a:buFont typeface="StarSymbol" charset="0"/>
              <a:buNone/>
              <a:tabLst>
                <a:tab pos="723900" algn="l"/>
                <a:tab pos="1447800" algn="l"/>
                <a:tab pos="2171700" algn="l"/>
                <a:tab pos="2895600" algn="l"/>
                <a:tab pos="3619500" algn="l"/>
                <a:tab pos="4343400" algn="l"/>
                <a:tab pos="5065713" algn="l"/>
                <a:tab pos="5791200" algn="l"/>
                <a:tab pos="6515100" algn="l"/>
                <a:tab pos="7237413" algn="l"/>
                <a:tab pos="7961313" algn="l"/>
              </a:tabLst>
            </a:pPr>
            <a:r>
              <a:rPr lang="en-US" sz="5400" b="1" i="1" dirty="0" smtClean="0">
                <a:latin typeface="Arial" charset="0"/>
              </a:rPr>
              <a:t>Strong Gravitational  Lensing</a:t>
            </a:r>
            <a:endParaRPr lang="en-US" sz="4400" i="1" dirty="0">
              <a:latin typeface="Arial" charset="0"/>
            </a:endParaRPr>
          </a:p>
        </p:txBody>
      </p:sp>
      <p:sp>
        <p:nvSpPr>
          <p:cNvPr id="16390" name="Rectangle 3"/>
          <p:cNvSpPr>
            <a:spLocks noChangeArrowheads="1"/>
          </p:cNvSpPr>
          <p:nvPr/>
        </p:nvSpPr>
        <p:spPr bwMode="auto">
          <a:xfrm>
            <a:off x="671513" y="4872038"/>
            <a:ext cx="9072562" cy="1931987"/>
          </a:xfrm>
          <a:prstGeom prst="rect">
            <a:avLst/>
          </a:prstGeom>
          <a:noFill/>
          <a:ln w="9525">
            <a:noFill/>
            <a:miter lim="800000"/>
            <a:headEnd/>
            <a:tailEnd/>
          </a:ln>
        </p:spPr>
        <p:txBody>
          <a:bodyPr lIns="0" tIns="0" rIns="0" bIns="0" anchor="ctr">
            <a:prstTxWarp prst="textNoShape">
              <a:avLst/>
            </a:prstTxWarp>
          </a:bodyPr>
          <a:lstStyle/>
          <a:p>
            <a:pPr algn="ctr" defTabSz="449263" eaLnBrk="1">
              <a:lnSpc>
                <a:spcPct val="93000"/>
              </a:lnSpc>
              <a:buClr>
                <a:srgbClr val="000000"/>
              </a:buClr>
              <a:buSzPct val="45000"/>
              <a:buFont typeface="StarSymbol" charset="0"/>
              <a:buNone/>
              <a:tabLst>
                <a:tab pos="723900" algn="l"/>
                <a:tab pos="1447800" algn="l"/>
                <a:tab pos="2171700" algn="l"/>
                <a:tab pos="2895600" algn="l"/>
                <a:tab pos="3619500" algn="l"/>
                <a:tab pos="4343400" algn="l"/>
                <a:tab pos="5065713" algn="l"/>
                <a:tab pos="5791200" algn="l"/>
                <a:tab pos="6515100" algn="l"/>
                <a:tab pos="7237413" algn="l"/>
                <a:tab pos="7961313" algn="l"/>
              </a:tabLst>
            </a:pPr>
            <a:r>
              <a:rPr lang="en-US" sz="2600" b="1" dirty="0">
                <a:solidFill>
                  <a:srgbClr val="FFFFFF"/>
                </a:solidFill>
                <a:latin typeface="Arial" charset="0"/>
              </a:rPr>
              <a:t>Elizabeth Buckley-</a:t>
            </a:r>
            <a:r>
              <a:rPr lang="en-US" sz="2600" b="1" dirty="0" smtClean="0">
                <a:solidFill>
                  <a:srgbClr val="FFFFFF"/>
                </a:solidFill>
                <a:latin typeface="Arial" charset="0"/>
              </a:rPr>
              <a:t>Geer</a:t>
            </a:r>
          </a:p>
          <a:p>
            <a:pPr algn="ctr" defTabSz="449263" eaLnBrk="1">
              <a:lnSpc>
                <a:spcPct val="93000"/>
              </a:lnSpc>
              <a:buClr>
                <a:srgbClr val="000000"/>
              </a:buClr>
              <a:buSzPct val="45000"/>
              <a:buFont typeface="StarSymbol" charset="0"/>
              <a:buNone/>
              <a:tabLst>
                <a:tab pos="723900" algn="l"/>
                <a:tab pos="1447800" algn="l"/>
                <a:tab pos="2171700" algn="l"/>
                <a:tab pos="2895600" algn="l"/>
                <a:tab pos="3619500" algn="l"/>
                <a:tab pos="4343400" algn="l"/>
                <a:tab pos="5065713" algn="l"/>
                <a:tab pos="5791200" algn="l"/>
                <a:tab pos="6515100" algn="l"/>
                <a:tab pos="7237413" algn="l"/>
                <a:tab pos="7961313" algn="l"/>
              </a:tabLst>
            </a:pPr>
            <a:r>
              <a:rPr lang="en-US" sz="2600" b="1" dirty="0" smtClean="0">
                <a:solidFill>
                  <a:srgbClr val="FFFFFF"/>
                </a:solidFill>
                <a:latin typeface="Arial" charset="0"/>
              </a:rPr>
              <a:t>Fermilab</a:t>
            </a:r>
            <a:endParaRPr lang="en-US" sz="2600" b="1" dirty="0">
              <a:solidFill>
                <a:srgbClr val="FFFFFF"/>
              </a:solidFill>
              <a:latin typeface="Arial" charset="0"/>
            </a:endParaRPr>
          </a:p>
        </p:txBody>
      </p:sp>
      <p:sp>
        <p:nvSpPr>
          <p:cNvPr id="16391" name="Rectangle 4"/>
          <p:cNvSpPr>
            <a:spLocks noChangeArrowheads="1"/>
          </p:cNvSpPr>
          <p:nvPr/>
        </p:nvSpPr>
        <p:spPr bwMode="auto">
          <a:xfrm>
            <a:off x="-898525" y="-6350"/>
            <a:ext cx="184150" cy="457200"/>
          </a:xfrm>
          <a:prstGeom prst="rect">
            <a:avLst/>
          </a:prstGeom>
          <a:noFill/>
          <a:ln w="9525">
            <a:noFill/>
            <a:miter lim="800000"/>
            <a:headEnd/>
            <a:tailEnd/>
          </a:ln>
        </p:spPr>
        <p:txBody>
          <a:bodyPr wrap="none">
            <a:prstTxWarp prst="textNoShape">
              <a:avLst/>
            </a:prstTxWarp>
            <a:spAutoFit/>
          </a:bodyPr>
          <a:lstStyle/>
          <a:p>
            <a:endParaRPr lang="en-US" sz="2400">
              <a:solidFill>
                <a:srgbClr val="000000"/>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516312" y="6065837"/>
            <a:ext cx="3048000" cy="9906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125912" y="4313237"/>
            <a:ext cx="1371600" cy="990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Source Magnification</a:t>
            </a:r>
            <a:endParaRPr lang="en-US" dirty="0"/>
          </a:p>
        </p:txBody>
      </p:sp>
      <p:sp>
        <p:nvSpPr>
          <p:cNvPr id="3" name="Content Placeholder 2"/>
          <p:cNvSpPr>
            <a:spLocks noGrp="1"/>
          </p:cNvSpPr>
          <p:nvPr>
            <p:ph idx="1"/>
          </p:nvPr>
        </p:nvSpPr>
        <p:spPr/>
        <p:txBody>
          <a:bodyPr>
            <a:normAutofit/>
          </a:bodyPr>
          <a:lstStyle/>
          <a:p>
            <a:r>
              <a:rPr lang="en-US" dirty="0" smtClean="0"/>
              <a:t>The surface brightness of the source is not changed by the deflection of light due to gravity</a:t>
            </a:r>
          </a:p>
          <a:p>
            <a:r>
              <a:rPr lang="en-US" dirty="0" smtClean="0"/>
              <a:t>However the source shape and solid angle subtended change</a:t>
            </a:r>
          </a:p>
          <a:p>
            <a:r>
              <a:rPr lang="en-US" dirty="0" smtClean="0"/>
              <a:t>This leads to amplification of the source  brightness</a:t>
            </a:r>
          </a:p>
          <a:p>
            <a:pPr>
              <a:buNone/>
            </a:pPr>
            <a:endParaRPr lang="en-US" dirty="0" smtClean="0"/>
          </a:p>
          <a:p>
            <a:endParaRPr lang="en-US" dirty="0" smtClean="0"/>
          </a:p>
          <a:p>
            <a:r>
              <a:rPr lang="en-US" dirty="0" smtClean="0"/>
              <a:t>We can define a mapping matrix </a:t>
            </a:r>
            <a:r>
              <a:rPr lang="en-US" i="1" dirty="0" smtClean="0"/>
              <a:t>T</a:t>
            </a:r>
            <a:r>
              <a:rPr lang="en-US" dirty="0" smtClean="0"/>
              <a:t> </a:t>
            </a:r>
            <a:r>
              <a:rPr lang="en-US" dirty="0"/>
              <a:t>(</a:t>
            </a:r>
            <a:r>
              <a:rPr lang="en-US" dirty="0" err="1" smtClean="0"/>
              <a:t>κ</a:t>
            </a:r>
            <a:r>
              <a:rPr lang="en-US" dirty="0" smtClean="0"/>
              <a:t> and γ</a:t>
            </a:r>
            <a:r>
              <a:rPr lang="en-US" baseline="-25000" dirty="0" smtClean="0"/>
              <a:t>1,2 </a:t>
            </a:r>
            <a:r>
              <a:rPr lang="en-US" dirty="0" smtClean="0"/>
              <a:t>are related to the angles β and </a:t>
            </a:r>
            <a:r>
              <a:rPr lang="en-US" dirty="0" err="1" smtClean="0"/>
              <a:t>θ</a:t>
            </a:r>
            <a:r>
              <a:rPr lang="en-US" dirty="0" smtClean="0"/>
              <a:t>)</a:t>
            </a:r>
          </a:p>
          <a:p>
            <a:endParaRPr lang="en-US" dirty="0" smtClean="0"/>
          </a:p>
          <a:p>
            <a:endParaRPr lang="en-US" dirty="0" smtClean="0"/>
          </a:p>
          <a:p>
            <a:endParaRPr lang="en-US" dirty="0" smtClean="0"/>
          </a:p>
          <a:p>
            <a:endParaRPr lang="en-US" dirty="0" smtClean="0"/>
          </a:p>
          <a:p>
            <a:pPr>
              <a:buNone/>
            </a:pPr>
            <a:endParaRPr lang="en-US" dirty="0" smtClean="0"/>
          </a:p>
          <a:p>
            <a:pPr>
              <a:buNone/>
            </a:pPr>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10</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959030173"/>
              </p:ext>
            </p:extLst>
          </p:nvPr>
        </p:nvGraphicFramePr>
        <p:xfrm>
          <a:off x="4278312" y="4389437"/>
          <a:ext cx="1079500" cy="762000"/>
        </p:xfrm>
        <a:graphic>
          <a:graphicData uri="http://schemas.openxmlformats.org/presentationml/2006/ole">
            <mc:AlternateContent xmlns:mc="http://schemas.openxmlformats.org/markup-compatibility/2006">
              <mc:Choice xmlns:v="urn:schemas-microsoft-com:vml" Requires="v">
                <p:oleObj spid="_x0000_s72805" name="Equation" r:id="rId3" imgW="1079500" imgH="762000" progId="Equation.3">
                  <p:embed/>
                </p:oleObj>
              </mc:Choice>
              <mc:Fallback>
                <p:oleObj name="Equation" r:id="rId3" imgW="1079500" imgH="7620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8312" y="4389437"/>
                        <a:ext cx="10795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2746582"/>
              </p:ext>
            </p:extLst>
          </p:nvPr>
        </p:nvGraphicFramePr>
        <p:xfrm>
          <a:off x="3744912" y="6142037"/>
          <a:ext cx="2565400" cy="812800"/>
        </p:xfrm>
        <a:graphic>
          <a:graphicData uri="http://schemas.openxmlformats.org/presentationml/2006/ole">
            <mc:AlternateContent xmlns:mc="http://schemas.openxmlformats.org/markup-compatibility/2006">
              <mc:Choice xmlns:v="urn:schemas-microsoft-com:vml" Requires="v">
                <p:oleObj spid="_x0000_s72806" name="Equation" r:id="rId5" imgW="2565400" imgH="812800" progId="Equation.3">
                  <p:embed/>
                </p:oleObj>
              </mc:Choice>
              <mc:Fallback>
                <p:oleObj name="Equation" r:id="rId5" imgW="2565400" imgH="812800" progId="Equation.3">
                  <p:embed/>
                  <p:pic>
                    <p:nvPicPr>
                      <p:cNvPr id="0" name="Picture 3"/>
                      <p:cNvPicPr>
                        <a:picLocks noChangeAspect="1" noChangeArrowheads="1"/>
                      </p:cNvPicPr>
                      <p:nvPr/>
                    </p:nvPicPr>
                    <p:blipFill>
                      <a:blip r:embed="rId6"/>
                      <a:srcRect/>
                      <a:stretch>
                        <a:fillRect/>
                      </a:stretch>
                    </p:blipFill>
                    <p:spPr bwMode="auto">
                      <a:xfrm>
                        <a:off x="3744912" y="6142037"/>
                        <a:ext cx="25654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5649912" y="4313237"/>
            <a:ext cx="2068658" cy="307777"/>
          </a:xfrm>
          <a:prstGeom prst="rect">
            <a:avLst/>
          </a:prstGeom>
          <a:noFill/>
        </p:spPr>
        <p:txBody>
          <a:bodyPr wrap="none" rtlCol="0">
            <a:spAutoFit/>
          </a:bodyPr>
          <a:lstStyle/>
          <a:p>
            <a:r>
              <a:rPr lang="en-US" sz="1400" dirty="0" smtClean="0">
                <a:solidFill>
                  <a:srgbClr val="009999"/>
                </a:solidFill>
              </a:rPr>
              <a:t>Observed solid angle</a:t>
            </a:r>
            <a:endParaRPr lang="en-US" sz="1400" dirty="0">
              <a:solidFill>
                <a:srgbClr val="009999"/>
              </a:solidFill>
            </a:endParaRPr>
          </a:p>
        </p:txBody>
      </p:sp>
      <p:sp>
        <p:nvSpPr>
          <p:cNvPr id="11" name="TextBox 10"/>
          <p:cNvSpPr txBox="1"/>
          <p:nvPr/>
        </p:nvSpPr>
        <p:spPr>
          <a:xfrm>
            <a:off x="5573712" y="4846637"/>
            <a:ext cx="4177796" cy="307777"/>
          </a:xfrm>
          <a:prstGeom prst="rect">
            <a:avLst/>
          </a:prstGeom>
          <a:noFill/>
        </p:spPr>
        <p:txBody>
          <a:bodyPr wrap="none" rtlCol="0">
            <a:spAutoFit/>
          </a:bodyPr>
          <a:lstStyle/>
          <a:p>
            <a:r>
              <a:rPr lang="en-US" sz="1400" dirty="0" smtClean="0">
                <a:solidFill>
                  <a:srgbClr val="009999"/>
                </a:solidFill>
              </a:rPr>
              <a:t>Actual solid angle in the absence of the lens</a:t>
            </a:r>
            <a:endParaRPr lang="en-US" sz="1400" dirty="0">
              <a:solidFill>
                <a:srgbClr val="009999"/>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 Magnification</a:t>
            </a:r>
            <a:endParaRPr lang="en-US" dirty="0"/>
          </a:p>
        </p:txBody>
      </p:sp>
      <p:sp>
        <p:nvSpPr>
          <p:cNvPr id="3" name="Content Placeholder 2"/>
          <p:cNvSpPr>
            <a:spLocks noGrp="1"/>
          </p:cNvSpPr>
          <p:nvPr>
            <p:ph idx="1"/>
          </p:nvPr>
        </p:nvSpPr>
        <p:spPr>
          <a:xfrm>
            <a:off x="544512" y="1341437"/>
            <a:ext cx="9072563" cy="4994275"/>
          </a:xfrm>
        </p:spPr>
        <p:txBody>
          <a:bodyPr>
            <a:normAutofit fontScale="70000" lnSpcReduction="20000"/>
          </a:bodyPr>
          <a:lstStyle/>
          <a:p>
            <a:r>
              <a:rPr lang="en-US" dirty="0" err="1" smtClean="0"/>
              <a:t>κ</a:t>
            </a:r>
            <a:r>
              <a:rPr lang="en-US" dirty="0" smtClean="0"/>
              <a:t> is called the convergence. It changes the size of the source but not the shape</a:t>
            </a:r>
          </a:p>
          <a:p>
            <a:endParaRPr lang="en-US" dirty="0" smtClean="0"/>
          </a:p>
          <a:p>
            <a:endParaRPr lang="en-US" dirty="0" smtClean="0"/>
          </a:p>
          <a:p>
            <a:r>
              <a:rPr lang="en-US" dirty="0" err="1" smtClean="0"/>
              <a:t>Σ(θ</a:t>
            </a:r>
            <a:r>
              <a:rPr lang="en-US" dirty="0" smtClean="0"/>
              <a:t>) is the surface mass density</a:t>
            </a:r>
          </a:p>
          <a:p>
            <a:r>
              <a:rPr lang="en-US" dirty="0" err="1" smtClean="0"/>
              <a:t>γ</a:t>
            </a:r>
            <a:r>
              <a:rPr lang="en-US" dirty="0" smtClean="0"/>
              <a:t> is the shear. It distorts the shape of the object</a:t>
            </a:r>
          </a:p>
          <a:p>
            <a:endParaRPr lang="en-US" dirty="0" smtClean="0"/>
          </a:p>
          <a:p>
            <a:endParaRPr lang="en-US" dirty="0" smtClean="0"/>
          </a:p>
          <a:p>
            <a:endParaRPr lang="en-US" dirty="0" smtClean="0"/>
          </a:p>
          <a:p>
            <a:r>
              <a:rPr lang="en-US" dirty="0" smtClean="0"/>
              <a:t>The magnification is written as</a:t>
            </a:r>
          </a:p>
          <a:p>
            <a:pPr>
              <a:buNone/>
            </a:pPr>
            <a:endParaRPr lang="en-US" dirty="0" smtClean="0"/>
          </a:p>
          <a:p>
            <a:pPr>
              <a:buNone/>
            </a:pPr>
            <a:endParaRPr lang="en-US" dirty="0" smtClean="0"/>
          </a:p>
          <a:p>
            <a:r>
              <a:rPr lang="en-US" dirty="0" smtClean="0"/>
              <a:t>To get multiple images requires </a:t>
            </a:r>
            <a:r>
              <a:rPr lang="en-US" dirty="0" err="1" smtClean="0"/>
              <a:t>κ(θ</a:t>
            </a:r>
            <a:r>
              <a:rPr lang="en-US" dirty="0" smtClean="0"/>
              <a:t>) &gt; 1 - </a:t>
            </a:r>
            <a:r>
              <a:rPr lang="en-US" dirty="0" err="1" smtClean="0"/>
              <a:t>γ</a:t>
            </a:r>
            <a:endParaRPr lang="en-US" dirty="0" smtClean="0"/>
          </a:p>
          <a:p>
            <a:pPr>
              <a:buNone/>
            </a:pPr>
            <a:endParaRPr lang="en-US" dirty="0" smtClean="0"/>
          </a:p>
          <a:p>
            <a:endParaRPr lang="en-US" dirty="0" smtClean="0"/>
          </a:p>
          <a:p>
            <a:endParaRPr lang="en-US" dirty="0" smtClean="0"/>
          </a:p>
          <a:p>
            <a:endParaRPr lang="en-US" dirty="0" smtClean="0"/>
          </a:p>
          <a:p>
            <a:pPr>
              <a:buNone/>
            </a:pPr>
            <a:endParaRPr lang="en-US" dirty="0" smtClean="0"/>
          </a:p>
          <a:p>
            <a:endParaRPr lang="en-US" dirty="0" smtClean="0"/>
          </a:p>
          <a:p>
            <a:endParaRPr lang="en-US" dirty="0" smtClean="0"/>
          </a:p>
          <a:p>
            <a:endParaRPr lang="en-US" dirty="0" smtClean="0"/>
          </a:p>
          <a:p>
            <a:endParaRPr lang="en-US" dirty="0" smtClean="0"/>
          </a:p>
          <a:p>
            <a:pPr>
              <a:buNone/>
            </a:pPr>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dirty="0"/>
          </a:p>
        </p:txBody>
      </p:sp>
      <p:sp>
        <p:nvSpPr>
          <p:cNvPr id="5" name="Footer Placeholder 4"/>
          <p:cNvSpPr>
            <a:spLocks noGrp="1"/>
          </p:cNvSpPr>
          <p:nvPr>
            <p:ph type="ftr" sz="quarter" idx="11"/>
          </p:nvPr>
        </p:nvSpPr>
        <p:spPr/>
        <p:txBody>
          <a:bodyPr/>
          <a:lstStyle/>
          <a:p>
            <a:pPr>
              <a:defRPr/>
            </a:pPr>
            <a:r>
              <a:rPr lang="en-US" smtClean="0"/>
              <a:t>KICP Lecture</a:t>
            </a:r>
            <a:endParaRPr lang="en-US" dirty="0"/>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11</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592077408"/>
              </p:ext>
            </p:extLst>
          </p:nvPr>
        </p:nvGraphicFramePr>
        <p:xfrm>
          <a:off x="2754312" y="1798637"/>
          <a:ext cx="4508500" cy="838200"/>
        </p:xfrm>
        <a:graphic>
          <a:graphicData uri="http://schemas.openxmlformats.org/presentationml/2006/ole">
            <mc:AlternateContent xmlns:mc="http://schemas.openxmlformats.org/markup-compatibility/2006">
              <mc:Choice xmlns:v="urn:schemas-microsoft-com:vml" Requires="v">
                <p:oleObj spid="_x0000_s75879" name="Equation" r:id="rId3" imgW="4508500" imgH="838200" progId="Equation.3">
                  <p:embed/>
                </p:oleObj>
              </mc:Choice>
              <mc:Fallback>
                <p:oleObj name="Equation" r:id="rId3" imgW="4508500" imgH="838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312" y="1798637"/>
                        <a:ext cx="4508500" cy="838200"/>
                      </a:xfrm>
                      <a:prstGeom prst="rect">
                        <a:avLst/>
                      </a:prstGeom>
                      <a:solidFill>
                        <a:srgbClr val="FFFFFF"/>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36603529"/>
              </p:ext>
            </p:extLst>
          </p:nvPr>
        </p:nvGraphicFramePr>
        <p:xfrm>
          <a:off x="2220912" y="4922837"/>
          <a:ext cx="5448300" cy="774700"/>
        </p:xfrm>
        <a:graphic>
          <a:graphicData uri="http://schemas.openxmlformats.org/presentationml/2006/ole">
            <mc:AlternateContent xmlns:mc="http://schemas.openxmlformats.org/markup-compatibility/2006">
              <mc:Choice xmlns:v="urn:schemas-microsoft-com:vml" Requires="v">
                <p:oleObj spid="_x0000_s75880" name="Equation" r:id="rId5" imgW="5448300" imgH="774700" progId="Equation.3">
                  <p:embed/>
                </p:oleObj>
              </mc:Choice>
              <mc:Fallback>
                <p:oleObj name="Equation" r:id="rId5" imgW="5448300" imgH="7747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0912" y="4922837"/>
                        <a:ext cx="5448300" cy="774700"/>
                      </a:xfrm>
                      <a:prstGeom prst="rect">
                        <a:avLst/>
                      </a:prstGeom>
                      <a:solidFill>
                        <a:srgbClr val="FFFFFF"/>
                      </a:solidFill>
                    </p:spPr>
                  </p:pic>
                </p:oleObj>
              </mc:Fallback>
            </mc:AlternateContent>
          </a:graphicData>
        </a:graphic>
      </p:graphicFrame>
      <p:grpSp>
        <p:nvGrpSpPr>
          <p:cNvPr id="19" name="Group 18"/>
          <p:cNvGrpSpPr/>
          <p:nvPr/>
        </p:nvGrpSpPr>
        <p:grpSpPr>
          <a:xfrm>
            <a:off x="1458912" y="3170237"/>
            <a:ext cx="7465333" cy="1436132"/>
            <a:chOff x="2373312" y="5303837"/>
            <a:chExt cx="7465333" cy="1436132"/>
          </a:xfrm>
        </p:grpSpPr>
        <p:sp>
          <p:nvSpPr>
            <p:cNvPr id="9" name="Oval 8"/>
            <p:cNvSpPr/>
            <p:nvPr/>
          </p:nvSpPr>
          <p:spPr bwMode="auto">
            <a:xfrm>
              <a:off x="2449512" y="5456237"/>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charset="0"/>
              </a:endParaRPr>
            </a:p>
          </p:txBody>
        </p:sp>
        <p:sp>
          <p:nvSpPr>
            <p:cNvPr id="10" name="Oval 9"/>
            <p:cNvSpPr/>
            <p:nvPr/>
          </p:nvSpPr>
          <p:spPr bwMode="auto">
            <a:xfrm>
              <a:off x="5116512" y="5456237"/>
              <a:ext cx="1219200" cy="12192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charset="0"/>
              </a:endParaRPr>
            </a:p>
          </p:txBody>
        </p:sp>
        <p:sp>
          <p:nvSpPr>
            <p:cNvPr id="11" name="Oval 10"/>
            <p:cNvSpPr>
              <a:spLocks/>
            </p:cNvSpPr>
            <p:nvPr/>
          </p:nvSpPr>
          <p:spPr bwMode="auto">
            <a:xfrm>
              <a:off x="4887912" y="5761037"/>
              <a:ext cx="1600200" cy="685800"/>
            </a:xfrm>
            <a:prstGeom prst="ellipse">
              <a:avLst/>
            </a:prstGeom>
            <a:noFill/>
            <a:ln w="57150" cap="flat" cmpd="sng" algn="ctr">
              <a:solidFill>
                <a:srgbClr val="FFFFFF"/>
              </a:solidFill>
              <a:prstDash val="solid"/>
              <a:round/>
              <a:headEnd type="none" w="med" len="med"/>
              <a:tailEnd type="none" w="med" len="med"/>
            </a:ln>
            <a:effectLst/>
            <a:scene3d>
              <a:camera prst="orthographicFront">
                <a:rot lat="0" lon="0" rev="27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charset="0"/>
              </a:endParaRPr>
            </a:p>
          </p:txBody>
        </p:sp>
        <p:sp>
          <p:nvSpPr>
            <p:cNvPr id="12" name="TextBox 11"/>
            <p:cNvSpPr txBox="1"/>
            <p:nvPr/>
          </p:nvSpPr>
          <p:spPr>
            <a:xfrm>
              <a:off x="2373312" y="6370637"/>
              <a:ext cx="1075422" cy="369332"/>
            </a:xfrm>
            <a:prstGeom prst="rect">
              <a:avLst/>
            </a:prstGeom>
            <a:noFill/>
          </p:spPr>
          <p:txBody>
            <a:bodyPr wrap="none" rtlCol="0">
              <a:spAutoFit/>
            </a:bodyPr>
            <a:lstStyle/>
            <a:p>
              <a:r>
                <a:rPr lang="en-US" b="1" dirty="0" smtClean="0">
                  <a:solidFill>
                    <a:srgbClr val="009999"/>
                  </a:solidFill>
                </a:rPr>
                <a:t>Source</a:t>
              </a:r>
              <a:endParaRPr lang="en-US" b="1" dirty="0">
                <a:solidFill>
                  <a:srgbClr val="009999"/>
                </a:solidFill>
              </a:endParaRPr>
            </a:p>
          </p:txBody>
        </p:sp>
        <p:sp>
          <p:nvSpPr>
            <p:cNvPr id="13" name="Right Arrow 12"/>
            <p:cNvSpPr/>
            <p:nvPr/>
          </p:nvSpPr>
          <p:spPr bwMode="auto">
            <a:xfrm>
              <a:off x="3897312" y="5684837"/>
              <a:ext cx="685800" cy="457200"/>
            </a:xfrm>
            <a:prstGeom prst="rightArrow">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charset="0"/>
              </a:endParaRPr>
            </a:p>
          </p:txBody>
        </p:sp>
        <p:sp>
          <p:nvSpPr>
            <p:cNvPr id="14" name="TextBox 13"/>
            <p:cNvSpPr txBox="1"/>
            <p:nvPr/>
          </p:nvSpPr>
          <p:spPr>
            <a:xfrm>
              <a:off x="6564312" y="5303837"/>
              <a:ext cx="2649095" cy="369332"/>
            </a:xfrm>
            <a:prstGeom prst="rect">
              <a:avLst/>
            </a:prstGeom>
            <a:noFill/>
          </p:spPr>
          <p:txBody>
            <a:bodyPr wrap="none" rtlCol="0">
              <a:spAutoFit/>
            </a:bodyPr>
            <a:lstStyle/>
            <a:p>
              <a:r>
                <a:rPr lang="en-US" b="1" dirty="0" smtClean="0">
                  <a:solidFill>
                    <a:srgbClr val="009999"/>
                  </a:solidFill>
                </a:rPr>
                <a:t>Convergence alone</a:t>
              </a:r>
              <a:endParaRPr lang="en-US" b="1" dirty="0">
                <a:solidFill>
                  <a:srgbClr val="009999"/>
                </a:solidFill>
              </a:endParaRPr>
            </a:p>
          </p:txBody>
        </p:sp>
        <p:sp>
          <p:nvSpPr>
            <p:cNvPr id="15" name="TextBox 14"/>
            <p:cNvSpPr txBox="1"/>
            <p:nvPr/>
          </p:nvSpPr>
          <p:spPr>
            <a:xfrm>
              <a:off x="6869112" y="5684837"/>
              <a:ext cx="2969533" cy="369332"/>
            </a:xfrm>
            <a:prstGeom prst="rect">
              <a:avLst/>
            </a:prstGeom>
            <a:noFill/>
          </p:spPr>
          <p:txBody>
            <a:bodyPr wrap="none" rtlCol="0">
              <a:spAutoFit/>
            </a:bodyPr>
            <a:lstStyle/>
            <a:p>
              <a:r>
                <a:rPr lang="en-US" b="1" dirty="0" smtClean="0">
                  <a:solidFill>
                    <a:srgbClr val="009999"/>
                  </a:solidFill>
                </a:rPr>
                <a:t>Convergence + Shear</a:t>
              </a:r>
              <a:endParaRPr lang="en-US" b="1" dirty="0">
                <a:solidFill>
                  <a:srgbClr val="009999"/>
                </a:solidFill>
              </a:endParaRPr>
            </a:p>
          </p:txBody>
        </p:sp>
        <p:cxnSp>
          <p:nvCxnSpPr>
            <p:cNvPr id="17" name="Straight Arrow Connector 16"/>
            <p:cNvCxnSpPr/>
            <p:nvPr/>
          </p:nvCxnSpPr>
          <p:spPr bwMode="auto">
            <a:xfrm rot="10800000" flipV="1">
              <a:off x="5878512" y="5532437"/>
              <a:ext cx="685800" cy="348734"/>
            </a:xfrm>
            <a:prstGeom prst="straightConnector1">
              <a:avLst/>
            </a:prstGeom>
            <a:solidFill>
              <a:schemeClr val="accent1"/>
            </a:solidFill>
            <a:ln w="38100" cap="flat" cmpd="sng" algn="ctr">
              <a:solidFill>
                <a:srgbClr val="FFFFFF"/>
              </a:solidFill>
              <a:prstDash val="solid"/>
              <a:round/>
              <a:headEnd type="none" w="med" len="med"/>
              <a:tailEnd type="arrow" w="med" len="med"/>
            </a:ln>
            <a:effectLst/>
          </p:spPr>
        </p:cxnSp>
        <p:cxnSp>
          <p:nvCxnSpPr>
            <p:cNvPr id="18" name="Straight Arrow Connector 17"/>
            <p:cNvCxnSpPr>
              <a:endCxn id="11" idx="7"/>
            </p:cNvCxnSpPr>
            <p:nvPr/>
          </p:nvCxnSpPr>
          <p:spPr bwMode="auto">
            <a:xfrm rot="10800000">
              <a:off x="6253768" y="5861471"/>
              <a:ext cx="615344" cy="51967"/>
            </a:xfrm>
            <a:prstGeom prst="straightConnector1">
              <a:avLst/>
            </a:prstGeom>
            <a:solidFill>
              <a:schemeClr val="accent1"/>
            </a:solidFill>
            <a:ln w="38100" cap="flat" cmpd="sng" algn="ctr">
              <a:solidFill>
                <a:srgbClr val="FFFFFF"/>
              </a:solidFill>
              <a:prstDash val="solid"/>
              <a:round/>
              <a:headEnd type="none" w="med" len="med"/>
              <a:tailEnd type="arrow" w="med" len="med"/>
            </a:ln>
            <a:effectLst/>
          </p:spPr>
        </p:cxnSp>
      </p:gr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dirty="0" smtClean="0"/>
              <a:t>Caustics and Critical Lines</a:t>
            </a:r>
            <a:endParaRPr lang="en-US" dirty="0"/>
          </a:p>
        </p:txBody>
      </p:sp>
      <p:sp>
        <p:nvSpPr>
          <p:cNvPr id="80899" name="Rectangle 3"/>
          <p:cNvSpPr>
            <a:spLocks noGrp="1" noChangeArrowheads="1"/>
          </p:cNvSpPr>
          <p:nvPr>
            <p:ph idx="1"/>
          </p:nvPr>
        </p:nvSpPr>
        <p:spPr/>
        <p:txBody>
          <a:bodyPr>
            <a:normAutofit fontScale="92500" lnSpcReduction="10000"/>
          </a:bodyPr>
          <a:lstStyle/>
          <a:p>
            <a:r>
              <a:rPr lang="en-US" sz="2000" dirty="0"/>
              <a:t>The magnification of the source can be infinite for certain source </a:t>
            </a:r>
            <a:r>
              <a:rPr lang="en-US" sz="2000" dirty="0" smtClean="0"/>
              <a:t>positions (only strictly true for point sources)</a:t>
            </a:r>
          </a:p>
          <a:p>
            <a:r>
              <a:rPr lang="en-US" sz="2000" dirty="0"/>
              <a:t>These locations are known as caustics.</a:t>
            </a:r>
          </a:p>
          <a:p>
            <a:r>
              <a:rPr lang="en-US" sz="2000" dirty="0"/>
              <a:t>The images of these caustics are known as the critical lines – the directions in the image plane along which a source would be infinitely magnified.</a:t>
            </a:r>
          </a:p>
          <a:p>
            <a:r>
              <a:rPr lang="en-US" sz="2000" dirty="0"/>
              <a:t>When a source crosses a </a:t>
            </a:r>
            <a:r>
              <a:rPr lang="en-US" sz="2000" dirty="0" smtClean="0"/>
              <a:t>caustic, </a:t>
            </a:r>
            <a:r>
              <a:rPr lang="en-US" sz="2000" dirty="0"/>
              <a:t>images appear and disappear in pairs.</a:t>
            </a:r>
          </a:p>
          <a:p>
            <a:r>
              <a:rPr lang="en-US" sz="2000" dirty="0"/>
              <a:t>The total number of images produced by a transparent lens is always odd – Burke’s </a:t>
            </a:r>
            <a:r>
              <a:rPr lang="en-US" sz="2000" dirty="0" smtClean="0"/>
              <a:t>theorem</a:t>
            </a:r>
          </a:p>
          <a:p>
            <a:r>
              <a:rPr lang="en-US" sz="2000" dirty="0" smtClean="0"/>
              <a:t>This is true for non-singular lenses but does not always hold for singular ones. </a:t>
            </a:r>
          </a:p>
          <a:p>
            <a:r>
              <a:rPr lang="en-US" sz="2000" dirty="0" smtClean="0"/>
              <a:t>For lenses with multiple images at least one of the images has negative parity, meaning its image is inverted</a:t>
            </a:r>
          </a:p>
          <a:p>
            <a:endParaRPr lang="en-US" sz="2000" dirty="0"/>
          </a:p>
        </p:txBody>
      </p:sp>
      <p:sp>
        <p:nvSpPr>
          <p:cNvPr id="4" name="Date Placeholder 3"/>
          <p:cNvSpPr>
            <a:spLocks noGrp="1"/>
          </p:cNvSpPr>
          <p:nvPr>
            <p:ph type="dt" sz="half" idx="10"/>
          </p:nvPr>
        </p:nvSpPr>
        <p:spPr/>
        <p:txBody>
          <a:bodyPr/>
          <a:lstStyle/>
          <a:p>
            <a:r>
              <a:rPr lang="en-US" smtClean="0"/>
              <a:t>October 7 2016</a:t>
            </a:r>
            <a:endParaRPr lang="en-US"/>
          </a:p>
        </p:txBody>
      </p:sp>
      <p:sp>
        <p:nvSpPr>
          <p:cNvPr id="5" name="Footer Placeholder 4"/>
          <p:cNvSpPr>
            <a:spLocks noGrp="1"/>
          </p:cNvSpPr>
          <p:nvPr>
            <p:ph type="ftr" sz="quarter" idx="11"/>
          </p:nvPr>
        </p:nvSpPr>
        <p:spPr/>
        <p:txBody>
          <a:bodyPr/>
          <a:lstStyle/>
          <a:p>
            <a:r>
              <a:rPr lang="en-US" smtClean="0"/>
              <a:t>KICP Lecture</a:t>
            </a:r>
            <a:endParaRPr lang="en-US"/>
          </a:p>
        </p:txBody>
      </p:sp>
      <p:sp>
        <p:nvSpPr>
          <p:cNvPr id="6" name="Slide Number Placeholder 5"/>
          <p:cNvSpPr>
            <a:spLocks noGrp="1"/>
          </p:cNvSpPr>
          <p:nvPr>
            <p:ph type="sldNum" sz="quarter" idx="12"/>
          </p:nvPr>
        </p:nvSpPr>
        <p:spPr/>
        <p:txBody>
          <a:bodyPr/>
          <a:lstStyle/>
          <a:p>
            <a:fld id="{CB1E74E7-A2E4-0144-8A90-37D9D8505A50}" type="slidenum">
              <a:rPr lang="en-US"/>
              <a:pPr/>
              <a:t>12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normAutofit/>
          </a:bodyPr>
          <a:lstStyle/>
          <a:p>
            <a:r>
              <a:rPr lang="en-US" dirty="0"/>
              <a:t>Some</a:t>
            </a:r>
            <a:r>
              <a:rPr lang="en-US" dirty="0" smtClean="0"/>
              <a:t> elliptical lens topologies</a:t>
            </a:r>
            <a:endParaRPr lang="en-US" dirty="0"/>
          </a:p>
        </p:txBody>
      </p:sp>
      <p:sp>
        <p:nvSpPr>
          <p:cNvPr id="37" name="Date Placeholder 3"/>
          <p:cNvSpPr>
            <a:spLocks noGrp="1"/>
          </p:cNvSpPr>
          <p:nvPr>
            <p:ph type="dt" sz="half" idx="10"/>
          </p:nvPr>
        </p:nvSpPr>
        <p:spPr/>
        <p:txBody>
          <a:bodyPr/>
          <a:lstStyle/>
          <a:p>
            <a:r>
              <a:rPr lang="en-US" smtClean="0"/>
              <a:t>October 7 2016</a:t>
            </a:r>
            <a:endParaRPr lang="en-US"/>
          </a:p>
        </p:txBody>
      </p:sp>
      <p:sp>
        <p:nvSpPr>
          <p:cNvPr id="38" name="Footer Placeholder 4"/>
          <p:cNvSpPr>
            <a:spLocks noGrp="1"/>
          </p:cNvSpPr>
          <p:nvPr>
            <p:ph type="ftr" sz="quarter" idx="11"/>
          </p:nvPr>
        </p:nvSpPr>
        <p:spPr/>
        <p:txBody>
          <a:bodyPr/>
          <a:lstStyle/>
          <a:p>
            <a:r>
              <a:rPr lang="en-US" smtClean="0"/>
              <a:t>KICP Lecture</a:t>
            </a:r>
            <a:endParaRPr lang="en-US"/>
          </a:p>
        </p:txBody>
      </p:sp>
      <p:sp>
        <p:nvSpPr>
          <p:cNvPr id="39" name="Slide Number Placeholder 5"/>
          <p:cNvSpPr>
            <a:spLocks noGrp="1"/>
          </p:cNvSpPr>
          <p:nvPr>
            <p:ph type="sldNum" sz="quarter" idx="12"/>
          </p:nvPr>
        </p:nvSpPr>
        <p:spPr/>
        <p:txBody>
          <a:bodyPr/>
          <a:lstStyle/>
          <a:p>
            <a:fld id="{3D82D055-29B7-9B4C-840B-9F22F0426EE7}" type="slidenum">
              <a:rPr lang="en-US"/>
              <a:pPr/>
              <a:t>13</a:t>
            </a:fld>
            <a:endParaRPr lang="en-US"/>
          </a:p>
        </p:txBody>
      </p:sp>
      <p:grpSp>
        <p:nvGrpSpPr>
          <p:cNvPr id="2" name="Group 9"/>
          <p:cNvGrpSpPr>
            <a:grpSpLocks/>
          </p:cNvGrpSpPr>
          <p:nvPr/>
        </p:nvGrpSpPr>
        <p:grpSpPr bwMode="auto">
          <a:xfrm>
            <a:off x="1797362" y="2754382"/>
            <a:ext cx="1881366" cy="1870670"/>
            <a:chOff x="1201" y="467"/>
            <a:chExt cx="1075" cy="1069"/>
          </a:xfrm>
        </p:grpSpPr>
        <p:sp>
          <p:nvSpPr>
            <p:cNvPr id="81925" name="Arc 5"/>
            <p:cNvSpPr>
              <a:spLocks/>
            </p:cNvSpPr>
            <p:nvPr/>
          </p:nvSpPr>
          <p:spPr bwMode="auto">
            <a:xfrm flipH="1">
              <a:off x="1737" y="1015"/>
              <a:ext cx="530" cy="52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cap="flat" cmpd="sng" algn="ctr">
              <a:solidFill>
                <a:schemeClr val="tx1"/>
              </a:solidFill>
              <a:prstDash val="solid"/>
              <a:round/>
              <a:headEnd type="none" w="med" len="med"/>
              <a:tailEnd type="none" w="med" len="med"/>
            </a:ln>
            <a:effectLst/>
          </p:spPr>
          <p:txBody>
            <a:bodyPr wrap="none" anchor="ctr">
              <a:prstTxWarp prst="textNoShape">
                <a:avLst/>
              </a:prstTxWarp>
            </a:bodyPr>
            <a:lstStyle/>
            <a:p>
              <a:endParaRPr lang="en-US"/>
            </a:p>
          </p:txBody>
        </p:sp>
        <p:sp>
          <p:nvSpPr>
            <p:cNvPr id="81926" name="Arc 6"/>
            <p:cNvSpPr>
              <a:spLocks/>
            </p:cNvSpPr>
            <p:nvPr/>
          </p:nvSpPr>
          <p:spPr bwMode="auto">
            <a:xfrm rot="16200000" flipH="1">
              <a:off x="1751" y="471"/>
              <a:ext cx="530" cy="52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cap="flat" cmpd="sng" algn="ctr">
              <a:solidFill>
                <a:schemeClr val="tx1"/>
              </a:solidFill>
              <a:prstDash val="solid"/>
              <a:round/>
              <a:headEnd type="none" w="med" len="med"/>
              <a:tailEnd type="none" w="med" len="med"/>
            </a:ln>
            <a:effectLst/>
          </p:spPr>
          <p:txBody>
            <a:bodyPr wrap="none" anchor="ctr">
              <a:prstTxWarp prst="textNoShape">
                <a:avLst/>
              </a:prstTxWarp>
            </a:bodyPr>
            <a:lstStyle/>
            <a:p>
              <a:endParaRPr lang="en-US"/>
            </a:p>
          </p:txBody>
        </p:sp>
        <p:sp>
          <p:nvSpPr>
            <p:cNvPr id="81927" name="Arc 7"/>
            <p:cNvSpPr>
              <a:spLocks/>
            </p:cNvSpPr>
            <p:nvPr/>
          </p:nvSpPr>
          <p:spPr bwMode="auto">
            <a:xfrm rot="5400000" flipH="1">
              <a:off x="1197" y="997"/>
              <a:ext cx="530" cy="52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cap="flat" cmpd="sng" algn="ctr">
              <a:solidFill>
                <a:schemeClr val="tx1"/>
              </a:solidFill>
              <a:prstDash val="solid"/>
              <a:round/>
              <a:headEnd type="none" w="med" len="med"/>
              <a:tailEnd type="none" w="med" len="med"/>
            </a:ln>
            <a:effectLst/>
          </p:spPr>
          <p:txBody>
            <a:bodyPr wrap="none" anchor="ctr">
              <a:prstTxWarp prst="textNoShape">
                <a:avLst/>
              </a:prstTxWarp>
            </a:bodyPr>
            <a:lstStyle/>
            <a:p>
              <a:endParaRPr lang="en-US"/>
            </a:p>
          </p:txBody>
        </p:sp>
        <p:sp>
          <p:nvSpPr>
            <p:cNvPr id="81928" name="Arc 8"/>
            <p:cNvSpPr>
              <a:spLocks/>
            </p:cNvSpPr>
            <p:nvPr/>
          </p:nvSpPr>
          <p:spPr bwMode="auto">
            <a:xfrm rot="10800000" flipH="1">
              <a:off x="1211" y="480"/>
              <a:ext cx="530" cy="52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38100" cap="flat" cmpd="sng" algn="ctr">
              <a:solidFill>
                <a:schemeClr val="tx1"/>
              </a:solidFill>
              <a:prstDash val="solid"/>
              <a:round/>
              <a:headEnd type="none" w="med" len="med"/>
              <a:tailEnd type="none" w="med" len="med"/>
            </a:ln>
            <a:effectLst/>
          </p:spPr>
          <p:txBody>
            <a:bodyPr wrap="none" anchor="ctr">
              <a:prstTxWarp prst="textNoShape">
                <a:avLst/>
              </a:prstTxWarp>
            </a:bodyPr>
            <a:lstStyle/>
            <a:p>
              <a:endParaRPr lang="en-US"/>
            </a:p>
          </p:txBody>
        </p:sp>
      </p:grpSp>
      <p:sp>
        <p:nvSpPr>
          <p:cNvPr id="81930" name="Oval 10"/>
          <p:cNvSpPr>
            <a:spLocks noChangeArrowheads="1"/>
          </p:cNvSpPr>
          <p:nvPr/>
        </p:nvSpPr>
        <p:spPr bwMode="auto">
          <a:xfrm>
            <a:off x="1139322" y="2159407"/>
            <a:ext cx="3167696" cy="3135865"/>
          </a:xfrm>
          <a:prstGeom prst="ellipse">
            <a:avLst/>
          </a:prstGeom>
          <a:noFill/>
          <a:ln w="38100" cap="flat" cmpd="sng" algn="ctr">
            <a:solidFill>
              <a:srgbClr val="FFFFFF"/>
            </a:solidFill>
            <a:prstDash val="solid"/>
            <a:round/>
            <a:headEnd type="none" w="med" len="med"/>
            <a:tailEnd type="none" w="med" len="med"/>
          </a:ln>
          <a:effectLst/>
        </p:spPr>
        <p:txBody>
          <a:bodyPr wrap="none" lIns="100794" tIns="50397" rIns="100794" bIns="50397" anchor="ctr">
            <a:prstTxWarp prst="textNoShape">
              <a:avLst/>
            </a:prstTxWarp>
          </a:bodyPr>
          <a:lstStyle/>
          <a:p>
            <a:endParaRPr lang="en-US"/>
          </a:p>
        </p:txBody>
      </p:sp>
      <p:sp>
        <p:nvSpPr>
          <p:cNvPr id="81931" name="Line 11"/>
          <p:cNvSpPr>
            <a:spLocks noChangeShapeType="1"/>
          </p:cNvSpPr>
          <p:nvPr/>
        </p:nvSpPr>
        <p:spPr bwMode="auto">
          <a:xfrm>
            <a:off x="336021" y="3680092"/>
            <a:ext cx="5008811" cy="0"/>
          </a:xfrm>
          <a:prstGeom prst="line">
            <a:avLst/>
          </a:prstGeom>
          <a:noFill/>
          <a:ln w="9525">
            <a:solidFill>
              <a:srgbClr val="FFFFFF"/>
            </a:solidFill>
            <a:round/>
            <a:headEnd/>
            <a:tailEnd/>
          </a:ln>
          <a:effectLst/>
        </p:spPr>
        <p:txBody>
          <a:bodyPr wrap="none" lIns="100794" tIns="50397" rIns="100794" bIns="50397" anchor="ctr">
            <a:prstTxWarp prst="textNoShape">
              <a:avLst/>
            </a:prstTxWarp>
          </a:bodyPr>
          <a:lstStyle/>
          <a:p>
            <a:endParaRPr lang="en-US"/>
          </a:p>
        </p:txBody>
      </p:sp>
      <p:sp>
        <p:nvSpPr>
          <p:cNvPr id="81932" name="Line 12"/>
          <p:cNvSpPr>
            <a:spLocks noChangeShapeType="1"/>
          </p:cNvSpPr>
          <p:nvPr/>
        </p:nvSpPr>
        <p:spPr bwMode="auto">
          <a:xfrm>
            <a:off x="2735420" y="1424439"/>
            <a:ext cx="0" cy="4542805"/>
          </a:xfrm>
          <a:prstGeom prst="line">
            <a:avLst/>
          </a:prstGeom>
          <a:noFill/>
          <a:ln w="9525">
            <a:solidFill>
              <a:srgbClr val="FFFFFF"/>
            </a:solidFill>
            <a:round/>
            <a:headEnd/>
            <a:tailEnd/>
          </a:ln>
          <a:effectLst/>
        </p:spPr>
        <p:txBody>
          <a:bodyPr wrap="none" lIns="100794" tIns="50397" rIns="100794" bIns="50397" anchor="ctr">
            <a:prstTxWarp prst="textNoShape">
              <a:avLst/>
            </a:prstTxWarp>
          </a:bodyPr>
          <a:lstStyle/>
          <a:p>
            <a:endParaRPr lang="en-US"/>
          </a:p>
        </p:txBody>
      </p:sp>
      <p:sp>
        <p:nvSpPr>
          <p:cNvPr id="81933" name="Line 13"/>
          <p:cNvSpPr>
            <a:spLocks noChangeShapeType="1"/>
          </p:cNvSpPr>
          <p:nvPr/>
        </p:nvSpPr>
        <p:spPr bwMode="auto">
          <a:xfrm>
            <a:off x="6001123" y="3599596"/>
            <a:ext cx="3790735" cy="0"/>
          </a:xfrm>
          <a:prstGeom prst="line">
            <a:avLst/>
          </a:prstGeom>
          <a:noFill/>
          <a:ln w="9525">
            <a:solidFill>
              <a:srgbClr val="FFFFFF"/>
            </a:solidFill>
            <a:round/>
            <a:headEnd/>
            <a:tailEnd/>
          </a:ln>
          <a:effectLst/>
        </p:spPr>
        <p:txBody>
          <a:bodyPr wrap="none" lIns="100794" tIns="50397" rIns="100794" bIns="50397" anchor="ctr">
            <a:prstTxWarp prst="textNoShape">
              <a:avLst/>
            </a:prstTxWarp>
          </a:bodyPr>
          <a:lstStyle/>
          <a:p>
            <a:endParaRPr lang="en-US"/>
          </a:p>
        </p:txBody>
      </p:sp>
      <p:sp>
        <p:nvSpPr>
          <p:cNvPr id="81934" name="Line 14"/>
          <p:cNvSpPr>
            <a:spLocks noChangeShapeType="1"/>
          </p:cNvSpPr>
          <p:nvPr/>
        </p:nvSpPr>
        <p:spPr bwMode="auto">
          <a:xfrm>
            <a:off x="7808984" y="1007956"/>
            <a:ext cx="0" cy="4768546"/>
          </a:xfrm>
          <a:prstGeom prst="line">
            <a:avLst/>
          </a:prstGeom>
          <a:noFill/>
          <a:ln w="9525">
            <a:solidFill>
              <a:srgbClr val="FFFFFF"/>
            </a:solidFill>
            <a:round/>
            <a:headEnd/>
            <a:tailEnd/>
          </a:ln>
          <a:effectLst/>
        </p:spPr>
        <p:txBody>
          <a:bodyPr wrap="none" lIns="100794" tIns="50397" rIns="100794" bIns="50397" anchor="ctr">
            <a:prstTxWarp prst="textNoShape">
              <a:avLst/>
            </a:prstTxWarp>
          </a:bodyPr>
          <a:lstStyle/>
          <a:p>
            <a:endParaRPr lang="en-US"/>
          </a:p>
        </p:txBody>
      </p:sp>
      <p:sp>
        <p:nvSpPr>
          <p:cNvPr id="81935" name="Oval 15"/>
          <p:cNvSpPr>
            <a:spLocks noChangeArrowheads="1"/>
          </p:cNvSpPr>
          <p:nvPr/>
        </p:nvSpPr>
        <p:spPr bwMode="auto">
          <a:xfrm>
            <a:off x="6688915" y="2063162"/>
            <a:ext cx="2255890" cy="2880376"/>
          </a:xfrm>
          <a:prstGeom prst="ellipse">
            <a:avLst/>
          </a:prstGeom>
          <a:noFill/>
          <a:ln w="38100" cap="flat" cmpd="sng" algn="ctr">
            <a:solidFill>
              <a:srgbClr val="FFFFFF"/>
            </a:solidFill>
            <a:prstDash val="solid"/>
            <a:round/>
            <a:headEnd type="none" w="med" len="med"/>
            <a:tailEnd type="none" w="med" len="med"/>
          </a:ln>
          <a:effectLst/>
        </p:spPr>
        <p:txBody>
          <a:bodyPr wrap="none" lIns="100794" tIns="50397" rIns="100794" bIns="50397" anchor="ctr">
            <a:prstTxWarp prst="textNoShape">
              <a:avLst/>
            </a:prstTxWarp>
          </a:bodyPr>
          <a:lstStyle/>
          <a:p>
            <a:endParaRPr lang="en-US"/>
          </a:p>
        </p:txBody>
      </p:sp>
      <p:sp>
        <p:nvSpPr>
          <p:cNvPr id="81937" name="AutoShape 17"/>
          <p:cNvSpPr>
            <a:spLocks noChangeArrowheads="1"/>
          </p:cNvSpPr>
          <p:nvPr/>
        </p:nvSpPr>
        <p:spPr bwMode="auto">
          <a:xfrm>
            <a:off x="2623414" y="3568098"/>
            <a:ext cx="241515" cy="239739"/>
          </a:xfrm>
          <a:prstGeom prst="octagon">
            <a:avLst>
              <a:gd name="adj" fmla="val 29287"/>
            </a:avLst>
          </a:prstGeom>
          <a:solidFill>
            <a:srgbClr val="FF0000"/>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38" name="AutoShape 18"/>
          <p:cNvSpPr>
            <a:spLocks noChangeArrowheads="1"/>
          </p:cNvSpPr>
          <p:nvPr/>
        </p:nvSpPr>
        <p:spPr bwMode="auto">
          <a:xfrm>
            <a:off x="7719730" y="2518143"/>
            <a:ext cx="241515" cy="239739"/>
          </a:xfrm>
          <a:prstGeom prst="octagon">
            <a:avLst>
              <a:gd name="adj" fmla="val 29287"/>
            </a:avLst>
          </a:prstGeom>
          <a:solidFill>
            <a:srgbClr val="FF0000"/>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39" name="AutoShape 19"/>
          <p:cNvSpPr>
            <a:spLocks noChangeArrowheads="1"/>
          </p:cNvSpPr>
          <p:nvPr/>
        </p:nvSpPr>
        <p:spPr bwMode="auto">
          <a:xfrm>
            <a:off x="9391083" y="3456103"/>
            <a:ext cx="241515" cy="239739"/>
          </a:xfrm>
          <a:prstGeom prst="octagon">
            <a:avLst>
              <a:gd name="adj" fmla="val 29287"/>
            </a:avLst>
          </a:prstGeom>
          <a:solidFill>
            <a:srgbClr val="FF0000"/>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40" name="AutoShape 20"/>
          <p:cNvSpPr>
            <a:spLocks noChangeArrowheads="1"/>
          </p:cNvSpPr>
          <p:nvPr/>
        </p:nvSpPr>
        <p:spPr bwMode="auto">
          <a:xfrm>
            <a:off x="6088629" y="3463102"/>
            <a:ext cx="241515" cy="239739"/>
          </a:xfrm>
          <a:prstGeom prst="octagon">
            <a:avLst>
              <a:gd name="adj" fmla="val 29287"/>
            </a:avLst>
          </a:prstGeom>
          <a:solidFill>
            <a:srgbClr val="FF0000"/>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41" name="AutoShape 21"/>
          <p:cNvSpPr>
            <a:spLocks noChangeArrowheads="1"/>
          </p:cNvSpPr>
          <p:nvPr/>
        </p:nvSpPr>
        <p:spPr bwMode="auto">
          <a:xfrm>
            <a:off x="7719730" y="4327565"/>
            <a:ext cx="241515" cy="239739"/>
          </a:xfrm>
          <a:prstGeom prst="octagon">
            <a:avLst>
              <a:gd name="adj" fmla="val 29287"/>
            </a:avLst>
          </a:prstGeom>
          <a:solidFill>
            <a:srgbClr val="FF0000"/>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42" name="AutoShape 22"/>
          <p:cNvSpPr>
            <a:spLocks noChangeArrowheads="1"/>
          </p:cNvSpPr>
          <p:nvPr/>
        </p:nvSpPr>
        <p:spPr bwMode="auto">
          <a:xfrm>
            <a:off x="2670666" y="2911875"/>
            <a:ext cx="159260" cy="192492"/>
          </a:xfrm>
          <a:prstGeom prst="triangle">
            <a:avLst>
              <a:gd name="adj" fmla="val 50000"/>
            </a:avLst>
          </a:prstGeom>
          <a:solidFill>
            <a:srgbClr val="000000"/>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44" name="AutoShape 24"/>
          <p:cNvSpPr>
            <a:spLocks noChangeArrowheads="1"/>
          </p:cNvSpPr>
          <p:nvPr/>
        </p:nvSpPr>
        <p:spPr bwMode="auto">
          <a:xfrm>
            <a:off x="8909803" y="2673885"/>
            <a:ext cx="159259" cy="192492"/>
          </a:xfrm>
          <a:prstGeom prst="triangle">
            <a:avLst>
              <a:gd name="adj" fmla="val 50000"/>
            </a:avLst>
          </a:prstGeom>
          <a:solidFill>
            <a:srgbClr val="000000"/>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45" name="AutoShape 25"/>
          <p:cNvSpPr>
            <a:spLocks noChangeArrowheads="1"/>
          </p:cNvSpPr>
          <p:nvPr/>
        </p:nvSpPr>
        <p:spPr bwMode="auto">
          <a:xfrm>
            <a:off x="7766982" y="2087661"/>
            <a:ext cx="159260" cy="192492"/>
          </a:xfrm>
          <a:prstGeom prst="triangle">
            <a:avLst>
              <a:gd name="adj" fmla="val 50000"/>
            </a:avLst>
          </a:prstGeom>
          <a:solidFill>
            <a:srgbClr val="000000"/>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46" name="AutoShape 26"/>
          <p:cNvSpPr>
            <a:spLocks noChangeArrowheads="1"/>
          </p:cNvSpPr>
          <p:nvPr/>
        </p:nvSpPr>
        <p:spPr bwMode="auto">
          <a:xfrm>
            <a:off x="6512154" y="2687885"/>
            <a:ext cx="159259" cy="192492"/>
          </a:xfrm>
          <a:prstGeom prst="triangle">
            <a:avLst>
              <a:gd name="adj" fmla="val 50000"/>
            </a:avLst>
          </a:prstGeom>
          <a:solidFill>
            <a:srgbClr val="000000"/>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47" name="AutoShape 27"/>
          <p:cNvSpPr>
            <a:spLocks noChangeArrowheads="1"/>
          </p:cNvSpPr>
          <p:nvPr/>
        </p:nvSpPr>
        <p:spPr bwMode="auto">
          <a:xfrm>
            <a:off x="7719730" y="3877833"/>
            <a:ext cx="190761" cy="176743"/>
          </a:xfrm>
          <a:prstGeom prst="triangle">
            <a:avLst>
              <a:gd name="adj" fmla="val 50000"/>
            </a:avLst>
          </a:prstGeom>
          <a:solidFill>
            <a:srgbClr val="000000"/>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49" name="AutoShape 29"/>
          <p:cNvSpPr>
            <a:spLocks noChangeArrowheads="1"/>
          </p:cNvSpPr>
          <p:nvPr/>
        </p:nvSpPr>
        <p:spPr bwMode="auto">
          <a:xfrm>
            <a:off x="2623413" y="2385148"/>
            <a:ext cx="224014" cy="257238"/>
          </a:xfrm>
          <a:prstGeom prst="diamond">
            <a:avLst/>
          </a:prstGeom>
          <a:solidFill>
            <a:srgbClr val="3366FF"/>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50" name="AutoShape 30"/>
          <p:cNvSpPr>
            <a:spLocks noChangeArrowheads="1"/>
          </p:cNvSpPr>
          <p:nvPr/>
        </p:nvSpPr>
        <p:spPr bwMode="auto">
          <a:xfrm>
            <a:off x="7705728" y="1784924"/>
            <a:ext cx="224014" cy="257239"/>
          </a:xfrm>
          <a:prstGeom prst="diamond">
            <a:avLst/>
          </a:prstGeom>
          <a:solidFill>
            <a:srgbClr val="3366FF"/>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51" name="AutoShape 31"/>
          <p:cNvSpPr>
            <a:spLocks noChangeArrowheads="1"/>
          </p:cNvSpPr>
          <p:nvPr/>
        </p:nvSpPr>
        <p:spPr bwMode="auto">
          <a:xfrm>
            <a:off x="7696977" y="3695842"/>
            <a:ext cx="224014" cy="257239"/>
          </a:xfrm>
          <a:prstGeom prst="diamond">
            <a:avLst/>
          </a:prstGeom>
          <a:solidFill>
            <a:srgbClr val="3366FF"/>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52" name="AutoShape 32"/>
          <p:cNvSpPr>
            <a:spLocks noChangeArrowheads="1"/>
          </p:cNvSpPr>
          <p:nvPr/>
        </p:nvSpPr>
        <p:spPr bwMode="auto">
          <a:xfrm>
            <a:off x="2623414" y="1793674"/>
            <a:ext cx="192512" cy="206491"/>
          </a:xfrm>
          <a:prstGeom prst="plus">
            <a:avLst>
              <a:gd name="adj" fmla="val 25000"/>
            </a:avLst>
          </a:prstGeom>
          <a:solidFill>
            <a:srgbClr val="009900"/>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53" name="AutoShape 33"/>
          <p:cNvSpPr>
            <a:spLocks noChangeArrowheads="1"/>
          </p:cNvSpPr>
          <p:nvPr/>
        </p:nvSpPr>
        <p:spPr bwMode="auto">
          <a:xfrm>
            <a:off x="7737231" y="1354442"/>
            <a:ext cx="192512" cy="206491"/>
          </a:xfrm>
          <a:prstGeom prst="plus">
            <a:avLst>
              <a:gd name="adj" fmla="val 25000"/>
            </a:avLst>
          </a:prstGeom>
          <a:solidFill>
            <a:srgbClr val="009900"/>
          </a:solidFill>
          <a:ln w="9525">
            <a:solidFill>
              <a:schemeClr val="tx1"/>
            </a:solidFill>
            <a:miter lim="800000"/>
            <a:headEnd/>
            <a:tailEnd/>
          </a:ln>
          <a:effectLst/>
        </p:spPr>
        <p:txBody>
          <a:bodyPr wrap="none" lIns="100794" tIns="50397" rIns="100794" bIns="50397" anchor="ctr">
            <a:prstTxWarp prst="textNoShape">
              <a:avLst/>
            </a:prstTxWarp>
          </a:bodyPr>
          <a:lstStyle/>
          <a:p>
            <a:endParaRPr lang="en-US"/>
          </a:p>
        </p:txBody>
      </p:sp>
      <p:sp>
        <p:nvSpPr>
          <p:cNvPr id="81954" name="Text Box 34"/>
          <p:cNvSpPr txBox="1">
            <a:spLocks noChangeArrowheads="1"/>
          </p:cNvSpPr>
          <p:nvPr/>
        </p:nvSpPr>
        <p:spPr bwMode="auto">
          <a:xfrm>
            <a:off x="1723857" y="6087989"/>
            <a:ext cx="1893209" cy="378777"/>
          </a:xfrm>
          <a:prstGeom prst="rect">
            <a:avLst/>
          </a:prstGeom>
          <a:noFill/>
          <a:ln w="9525">
            <a:noFill/>
            <a:miter lim="800000"/>
            <a:headEnd/>
            <a:tailEnd/>
          </a:ln>
          <a:effectLst/>
        </p:spPr>
        <p:txBody>
          <a:bodyPr wrap="none" lIns="100794" tIns="50397" rIns="100794" bIns="50397">
            <a:prstTxWarp prst="textNoShape">
              <a:avLst/>
            </a:prstTxWarp>
            <a:spAutoFit/>
          </a:bodyPr>
          <a:lstStyle/>
          <a:p>
            <a:r>
              <a:rPr lang="en-US" b="1" dirty="0">
                <a:solidFill>
                  <a:srgbClr val="009999"/>
                </a:solidFill>
              </a:rPr>
              <a:t>Source Plane</a:t>
            </a:r>
          </a:p>
        </p:txBody>
      </p:sp>
      <p:sp>
        <p:nvSpPr>
          <p:cNvPr id="81955" name="Text Box 35"/>
          <p:cNvSpPr txBox="1">
            <a:spLocks noChangeArrowheads="1"/>
          </p:cNvSpPr>
          <p:nvPr/>
        </p:nvSpPr>
        <p:spPr bwMode="auto">
          <a:xfrm>
            <a:off x="7035436" y="5911247"/>
            <a:ext cx="1841588" cy="378777"/>
          </a:xfrm>
          <a:prstGeom prst="rect">
            <a:avLst/>
          </a:prstGeom>
          <a:noFill/>
          <a:ln w="9525">
            <a:noFill/>
            <a:miter lim="800000"/>
            <a:headEnd/>
            <a:tailEnd/>
          </a:ln>
          <a:effectLst/>
        </p:spPr>
        <p:txBody>
          <a:bodyPr wrap="none" lIns="100794" tIns="50397" rIns="100794" bIns="50397">
            <a:prstTxWarp prst="textNoShape">
              <a:avLst/>
            </a:prstTxWarp>
            <a:spAutoFit/>
          </a:bodyPr>
          <a:lstStyle/>
          <a:p>
            <a:r>
              <a:rPr lang="en-US" b="1" dirty="0">
                <a:solidFill>
                  <a:srgbClr val="009999"/>
                </a:solidFill>
              </a:rPr>
              <a:t>Image Plane</a:t>
            </a:r>
          </a:p>
        </p:txBody>
      </p:sp>
      <p:sp>
        <p:nvSpPr>
          <p:cNvPr id="81956" name="Text Box 36"/>
          <p:cNvSpPr txBox="1">
            <a:spLocks noChangeArrowheads="1"/>
          </p:cNvSpPr>
          <p:nvPr/>
        </p:nvSpPr>
        <p:spPr bwMode="auto">
          <a:xfrm>
            <a:off x="378023" y="1688678"/>
            <a:ext cx="2001863" cy="378777"/>
          </a:xfrm>
          <a:prstGeom prst="rect">
            <a:avLst/>
          </a:prstGeom>
          <a:noFill/>
          <a:ln w="9525">
            <a:noFill/>
            <a:miter lim="800000"/>
            <a:headEnd/>
            <a:tailEnd/>
          </a:ln>
          <a:effectLst/>
        </p:spPr>
        <p:txBody>
          <a:bodyPr wrap="none" lIns="100794" tIns="50397" rIns="100794" bIns="50397">
            <a:prstTxWarp prst="textNoShape">
              <a:avLst/>
            </a:prstTxWarp>
            <a:spAutoFit/>
          </a:bodyPr>
          <a:lstStyle/>
          <a:p>
            <a:r>
              <a:rPr lang="en-US" b="1" dirty="0">
                <a:solidFill>
                  <a:srgbClr val="009999"/>
                </a:solidFill>
              </a:rPr>
              <a:t>Radial</a:t>
            </a:r>
            <a:r>
              <a:rPr lang="en-US" b="1" dirty="0"/>
              <a:t> </a:t>
            </a:r>
            <a:r>
              <a:rPr lang="en-US" b="1" dirty="0">
                <a:solidFill>
                  <a:srgbClr val="009999"/>
                </a:solidFill>
              </a:rPr>
              <a:t>caustic</a:t>
            </a:r>
          </a:p>
        </p:txBody>
      </p:sp>
      <p:sp>
        <p:nvSpPr>
          <p:cNvPr id="81957" name="Line 37"/>
          <p:cNvSpPr>
            <a:spLocks noChangeShapeType="1"/>
          </p:cNvSpPr>
          <p:nvPr/>
        </p:nvSpPr>
        <p:spPr bwMode="auto">
          <a:xfrm>
            <a:off x="1120070" y="2031664"/>
            <a:ext cx="288768" cy="687720"/>
          </a:xfrm>
          <a:prstGeom prst="line">
            <a:avLst/>
          </a:prstGeom>
          <a:noFill/>
          <a:ln w="28575">
            <a:solidFill>
              <a:srgbClr val="FFFFFF"/>
            </a:solidFill>
            <a:round/>
            <a:headEnd/>
            <a:tailEnd type="triangle" w="med" len="med"/>
          </a:ln>
          <a:effectLst/>
        </p:spPr>
        <p:txBody>
          <a:bodyPr wrap="none" lIns="100794" tIns="50397" rIns="100794" bIns="50397" anchor="ctr">
            <a:prstTxWarp prst="textNoShape">
              <a:avLst/>
            </a:prstTxWarp>
          </a:bodyPr>
          <a:lstStyle/>
          <a:p>
            <a:endParaRPr lang="en-US"/>
          </a:p>
        </p:txBody>
      </p:sp>
      <p:sp>
        <p:nvSpPr>
          <p:cNvPr id="81958" name="Text Box 38"/>
          <p:cNvSpPr txBox="1">
            <a:spLocks noChangeArrowheads="1"/>
          </p:cNvSpPr>
          <p:nvPr/>
        </p:nvSpPr>
        <p:spPr bwMode="auto">
          <a:xfrm>
            <a:off x="3281454" y="1415690"/>
            <a:ext cx="2565982" cy="378777"/>
          </a:xfrm>
          <a:prstGeom prst="rect">
            <a:avLst/>
          </a:prstGeom>
          <a:noFill/>
          <a:ln w="9525">
            <a:noFill/>
            <a:miter lim="800000"/>
            <a:headEnd/>
            <a:tailEnd/>
          </a:ln>
          <a:effectLst/>
        </p:spPr>
        <p:txBody>
          <a:bodyPr wrap="none" lIns="100794" tIns="50397" rIns="100794" bIns="50397">
            <a:prstTxWarp prst="textNoShape">
              <a:avLst/>
            </a:prstTxWarp>
            <a:spAutoFit/>
          </a:bodyPr>
          <a:lstStyle/>
          <a:p>
            <a:r>
              <a:rPr lang="en-US" b="1" dirty="0">
                <a:solidFill>
                  <a:srgbClr val="009999"/>
                </a:solidFill>
              </a:rPr>
              <a:t>Tangential caustic</a:t>
            </a:r>
          </a:p>
        </p:txBody>
      </p:sp>
      <p:sp>
        <p:nvSpPr>
          <p:cNvPr id="81959" name="Line 39"/>
          <p:cNvSpPr>
            <a:spLocks noChangeShapeType="1"/>
          </p:cNvSpPr>
          <p:nvPr/>
        </p:nvSpPr>
        <p:spPr bwMode="auto">
          <a:xfrm flipH="1">
            <a:off x="3039939" y="2047413"/>
            <a:ext cx="1247827" cy="1216198"/>
          </a:xfrm>
          <a:prstGeom prst="line">
            <a:avLst/>
          </a:prstGeom>
          <a:noFill/>
          <a:ln w="28575">
            <a:solidFill>
              <a:srgbClr val="FFFFFF"/>
            </a:solidFill>
            <a:round/>
            <a:headEnd/>
            <a:tailEnd type="triangle" w="med" len="med"/>
          </a:ln>
          <a:effectLst/>
        </p:spPr>
        <p:txBody>
          <a:bodyPr wrap="none" lIns="100794" tIns="50397" rIns="100794" bIns="50397" anchor="ctr">
            <a:prstTxWarp prst="textNoShape">
              <a:avLst/>
            </a:prstTxWarp>
          </a:bodyPr>
          <a:lstStyle/>
          <a:p>
            <a:endParaRPr lang="en-US"/>
          </a:p>
        </p:txBody>
      </p:sp>
      <p:sp>
        <p:nvSpPr>
          <p:cNvPr id="81960" name="Text Box 40"/>
          <p:cNvSpPr txBox="1">
            <a:spLocks noChangeArrowheads="1"/>
          </p:cNvSpPr>
          <p:nvPr/>
        </p:nvSpPr>
        <p:spPr bwMode="auto">
          <a:xfrm>
            <a:off x="4396273" y="4728297"/>
            <a:ext cx="2537128" cy="655776"/>
          </a:xfrm>
          <a:prstGeom prst="rect">
            <a:avLst/>
          </a:prstGeom>
          <a:noFill/>
          <a:ln w="9525">
            <a:noFill/>
            <a:miter lim="800000"/>
            <a:headEnd/>
            <a:tailEnd/>
          </a:ln>
          <a:effectLst/>
        </p:spPr>
        <p:txBody>
          <a:bodyPr wrap="none" lIns="100794" tIns="50397" rIns="100794" bIns="50397">
            <a:prstTxWarp prst="textNoShape">
              <a:avLst/>
            </a:prstTxWarp>
            <a:spAutoFit/>
          </a:bodyPr>
          <a:lstStyle/>
          <a:p>
            <a:r>
              <a:rPr lang="en-US" b="1" dirty="0">
                <a:solidFill>
                  <a:srgbClr val="009999"/>
                </a:solidFill>
              </a:rPr>
              <a:t>Tangential critical</a:t>
            </a:r>
          </a:p>
          <a:p>
            <a:r>
              <a:rPr lang="en-US" b="1" dirty="0">
                <a:solidFill>
                  <a:srgbClr val="009999"/>
                </a:solidFill>
              </a:rPr>
              <a:t>line</a:t>
            </a:r>
          </a:p>
        </p:txBody>
      </p:sp>
      <p:sp>
        <p:nvSpPr>
          <p:cNvPr id="81961" name="Line 41"/>
          <p:cNvSpPr>
            <a:spLocks noChangeShapeType="1"/>
          </p:cNvSpPr>
          <p:nvPr/>
        </p:nvSpPr>
        <p:spPr bwMode="auto">
          <a:xfrm flipV="1">
            <a:off x="5906617" y="4031827"/>
            <a:ext cx="815551" cy="717469"/>
          </a:xfrm>
          <a:prstGeom prst="line">
            <a:avLst/>
          </a:prstGeom>
          <a:noFill/>
          <a:ln w="28575">
            <a:solidFill>
              <a:srgbClr val="FFFFFF"/>
            </a:solidFill>
            <a:round/>
            <a:headEnd/>
            <a:tailEnd type="triangle" w="med" len="med"/>
          </a:ln>
          <a:effectLst/>
        </p:spPr>
        <p:txBody>
          <a:bodyPr wrap="none" lIns="100794" tIns="50397" rIns="100794" bIns="50397"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delays</a:t>
            </a:r>
            <a:endParaRPr lang="en-US" dirty="0"/>
          </a:p>
        </p:txBody>
      </p:sp>
      <p:sp>
        <p:nvSpPr>
          <p:cNvPr id="3" name="Content Placeholder 2"/>
          <p:cNvSpPr>
            <a:spLocks noGrp="1"/>
          </p:cNvSpPr>
          <p:nvPr>
            <p:ph idx="1"/>
          </p:nvPr>
        </p:nvSpPr>
        <p:spPr>
          <a:xfrm>
            <a:off x="504031" y="1265237"/>
            <a:ext cx="9072563" cy="5487724"/>
          </a:xfrm>
        </p:spPr>
        <p:txBody>
          <a:bodyPr>
            <a:normAutofit fontScale="92500"/>
          </a:bodyPr>
          <a:lstStyle/>
          <a:p>
            <a:pPr>
              <a:lnSpc>
                <a:spcPct val="120000"/>
              </a:lnSpc>
            </a:pPr>
            <a:r>
              <a:rPr lang="en-US" dirty="0" smtClean="0"/>
              <a:t>We can rewrite the lensing equation as</a:t>
            </a:r>
          </a:p>
          <a:p>
            <a:pPr>
              <a:lnSpc>
                <a:spcPct val="120000"/>
              </a:lnSpc>
            </a:pPr>
            <a:endParaRPr lang="en-US" dirty="0" smtClean="0"/>
          </a:p>
          <a:p>
            <a:pPr>
              <a:lnSpc>
                <a:spcPct val="120000"/>
              </a:lnSpc>
            </a:pPr>
            <a:endParaRPr lang="en-US" dirty="0" smtClean="0"/>
          </a:p>
          <a:p>
            <a:pPr>
              <a:lnSpc>
                <a:spcPct val="120000"/>
              </a:lnSpc>
            </a:pPr>
            <a:r>
              <a:rPr lang="en-US" dirty="0" smtClean="0"/>
              <a:t>The geometrical time delay is</a:t>
            </a:r>
          </a:p>
          <a:p>
            <a:pPr>
              <a:lnSpc>
                <a:spcPct val="120000"/>
              </a:lnSpc>
            </a:pPr>
            <a:endParaRPr lang="en-US" dirty="0"/>
          </a:p>
          <a:p>
            <a:pPr>
              <a:lnSpc>
                <a:spcPct val="120000"/>
              </a:lnSpc>
            </a:pPr>
            <a:endParaRPr lang="en-US" dirty="0" smtClean="0"/>
          </a:p>
          <a:p>
            <a:pPr>
              <a:lnSpc>
                <a:spcPct val="120000"/>
              </a:lnSpc>
            </a:pPr>
            <a:r>
              <a:rPr lang="en-US" dirty="0" smtClean="0"/>
              <a:t>The total time delay is</a:t>
            </a:r>
          </a:p>
          <a:p>
            <a:pPr>
              <a:lnSpc>
                <a:spcPct val="120000"/>
              </a:lnSpc>
            </a:pPr>
            <a:endParaRPr lang="en-US" dirty="0"/>
          </a:p>
          <a:p>
            <a:pPr>
              <a:lnSpc>
                <a:spcPct val="120000"/>
              </a:lnSpc>
            </a:pPr>
            <a:endParaRPr lang="en-US" dirty="0" smtClean="0"/>
          </a:p>
          <a:p>
            <a:pPr>
              <a:lnSpc>
                <a:spcPct val="120000"/>
              </a:lnSpc>
            </a:pPr>
            <a:r>
              <a:rPr lang="en-US" dirty="0" smtClean="0"/>
              <a:t>For multiple images the light travel time for each image is different</a:t>
            </a:r>
          </a:p>
          <a:p>
            <a:pPr>
              <a:lnSpc>
                <a:spcPct val="120000"/>
              </a:lnSpc>
            </a:pPr>
            <a:r>
              <a:rPr lang="en-US" dirty="0" smtClean="0"/>
              <a:t>The ratio of the angular diameter distances </a:t>
            </a:r>
          </a:p>
          <a:p>
            <a:pPr marL="0" indent="0">
              <a:lnSpc>
                <a:spcPct val="120000"/>
              </a:lnSpc>
              <a:buNone/>
            </a:pPr>
            <a:endParaRPr lang="en-US" dirty="0" smtClean="0"/>
          </a:p>
          <a:p>
            <a:pPr marL="0" indent="0">
              <a:lnSpc>
                <a:spcPct val="120000"/>
              </a:lnSpc>
              <a:buNone/>
            </a:pPr>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14</a:t>
            </a:fld>
            <a:endParaRPr lang="en-US"/>
          </a:p>
        </p:txBody>
      </p:sp>
      <p:pic>
        <p:nvPicPr>
          <p:cNvPr id="7" name="Picture 6"/>
          <p:cNvPicPr>
            <a:picLocks noChangeAspect="1"/>
          </p:cNvPicPr>
          <p:nvPr/>
        </p:nvPicPr>
        <p:blipFill>
          <a:blip r:embed="rId3"/>
          <a:stretch>
            <a:fillRect/>
          </a:stretch>
        </p:blipFill>
        <p:spPr>
          <a:xfrm>
            <a:off x="5345112" y="1722437"/>
            <a:ext cx="4584700" cy="3124200"/>
          </a:xfrm>
          <a:prstGeom prst="rect">
            <a:avLst/>
          </a:prstGeom>
        </p:spPr>
      </p:pic>
      <p:graphicFrame>
        <p:nvGraphicFramePr>
          <p:cNvPr id="8" name="Object 7"/>
          <p:cNvGraphicFramePr>
            <a:graphicFrameLocks noChangeAspect="1"/>
          </p:cNvGraphicFramePr>
          <p:nvPr>
            <p:extLst>
              <p:ext uri="{D42A27DB-BD31-4B8C-83A1-F6EECF244321}">
                <p14:modId xmlns:p14="http://schemas.microsoft.com/office/powerpoint/2010/main" val="3608747153"/>
              </p:ext>
            </p:extLst>
          </p:nvPr>
        </p:nvGraphicFramePr>
        <p:xfrm>
          <a:off x="4970463" y="3665538"/>
          <a:ext cx="139700" cy="228600"/>
        </p:xfrm>
        <a:graphic>
          <a:graphicData uri="http://schemas.openxmlformats.org/presentationml/2006/ole">
            <mc:AlternateContent xmlns:mc="http://schemas.openxmlformats.org/markup-compatibility/2006">
              <mc:Choice xmlns:v="urn:schemas-microsoft-com:vml" Requires="v">
                <p:oleObj spid="_x0000_s1158" name="Equation" r:id="rId4" imgW="139700" imgH="228600" progId="Equation.3">
                  <p:embed/>
                </p:oleObj>
              </mc:Choice>
              <mc:Fallback>
                <p:oleObj name="Equation" r:id="rId4" imgW="139700" imgH="228600" progId="Equation.3">
                  <p:embed/>
                  <p:pic>
                    <p:nvPicPr>
                      <p:cNvPr id="0" name=""/>
                      <p:cNvPicPr/>
                      <p:nvPr/>
                    </p:nvPicPr>
                    <p:blipFill>
                      <a:blip r:embed="rId5"/>
                      <a:stretch>
                        <a:fillRect/>
                      </a:stretch>
                    </p:blipFill>
                    <p:spPr>
                      <a:xfrm>
                        <a:off x="4970463" y="3665538"/>
                        <a:ext cx="139700" cy="2286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48078783"/>
              </p:ext>
            </p:extLst>
          </p:nvPr>
        </p:nvGraphicFramePr>
        <p:xfrm>
          <a:off x="944563" y="1951038"/>
          <a:ext cx="3962400" cy="558800"/>
        </p:xfrm>
        <a:graphic>
          <a:graphicData uri="http://schemas.openxmlformats.org/presentationml/2006/ole">
            <mc:AlternateContent xmlns:mc="http://schemas.openxmlformats.org/markup-compatibility/2006">
              <mc:Choice xmlns:v="urn:schemas-microsoft-com:vml" Requires="v">
                <p:oleObj spid="_x0000_s1159" name="Equation" r:id="rId6" imgW="3962400" imgH="558800" progId="Equation.3">
                  <p:embed/>
                </p:oleObj>
              </mc:Choice>
              <mc:Fallback>
                <p:oleObj name="Equation" r:id="rId6" imgW="3962400" imgH="558800" progId="Equation.3">
                  <p:embed/>
                  <p:pic>
                    <p:nvPicPr>
                      <p:cNvPr id="0" name=""/>
                      <p:cNvPicPr/>
                      <p:nvPr/>
                    </p:nvPicPr>
                    <p:blipFill>
                      <a:blip r:embed="rId7"/>
                      <a:stretch>
                        <a:fillRect/>
                      </a:stretch>
                    </p:blipFill>
                    <p:spPr>
                      <a:xfrm>
                        <a:off x="944563" y="1951038"/>
                        <a:ext cx="3962400" cy="558800"/>
                      </a:xfrm>
                      <a:prstGeom prst="rect">
                        <a:avLst/>
                      </a:prstGeom>
                      <a:solidFill>
                        <a:srgbClr val="FFFFFF"/>
                      </a:solid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228865753"/>
              </p:ext>
            </p:extLst>
          </p:nvPr>
        </p:nvGraphicFramePr>
        <p:xfrm>
          <a:off x="1668463" y="3322638"/>
          <a:ext cx="2057400" cy="609600"/>
        </p:xfrm>
        <a:graphic>
          <a:graphicData uri="http://schemas.openxmlformats.org/presentationml/2006/ole">
            <mc:AlternateContent xmlns:mc="http://schemas.openxmlformats.org/markup-compatibility/2006">
              <mc:Choice xmlns:v="urn:schemas-microsoft-com:vml" Requires="v">
                <p:oleObj spid="_x0000_s1160" name="Equation" r:id="rId8" imgW="2057400" imgH="609600" progId="Equation.3">
                  <p:embed/>
                </p:oleObj>
              </mc:Choice>
              <mc:Fallback>
                <p:oleObj name="Equation" r:id="rId8" imgW="2057400" imgH="609600" progId="Equation.3">
                  <p:embed/>
                  <p:pic>
                    <p:nvPicPr>
                      <p:cNvPr id="0" name=""/>
                      <p:cNvPicPr/>
                      <p:nvPr/>
                    </p:nvPicPr>
                    <p:blipFill>
                      <a:blip r:embed="rId9"/>
                      <a:stretch>
                        <a:fillRect/>
                      </a:stretch>
                    </p:blipFill>
                    <p:spPr>
                      <a:xfrm>
                        <a:off x="1668463" y="3322638"/>
                        <a:ext cx="2057400" cy="609600"/>
                      </a:xfrm>
                      <a:prstGeom prst="rect">
                        <a:avLst/>
                      </a:prstGeom>
                      <a:solidFill>
                        <a:srgbClr val="FFFFFF"/>
                      </a:solid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186309401"/>
              </p:ext>
            </p:extLst>
          </p:nvPr>
        </p:nvGraphicFramePr>
        <p:xfrm>
          <a:off x="1211263" y="4694238"/>
          <a:ext cx="3111500" cy="622300"/>
        </p:xfrm>
        <a:graphic>
          <a:graphicData uri="http://schemas.openxmlformats.org/presentationml/2006/ole">
            <mc:AlternateContent xmlns:mc="http://schemas.openxmlformats.org/markup-compatibility/2006">
              <mc:Choice xmlns:v="urn:schemas-microsoft-com:vml" Requires="v">
                <p:oleObj spid="_x0000_s1161" name="Equation" r:id="rId10" imgW="3111500" imgH="622300" progId="Equation.3">
                  <p:embed/>
                </p:oleObj>
              </mc:Choice>
              <mc:Fallback>
                <p:oleObj name="Equation" r:id="rId10" imgW="3111500" imgH="622300" progId="Equation.3">
                  <p:embed/>
                  <p:pic>
                    <p:nvPicPr>
                      <p:cNvPr id="0" name=""/>
                      <p:cNvPicPr/>
                      <p:nvPr/>
                    </p:nvPicPr>
                    <p:blipFill>
                      <a:blip r:embed="rId11"/>
                      <a:stretch>
                        <a:fillRect/>
                      </a:stretch>
                    </p:blipFill>
                    <p:spPr>
                      <a:xfrm>
                        <a:off x="1211263" y="4694238"/>
                        <a:ext cx="3111500" cy="622300"/>
                      </a:xfrm>
                      <a:prstGeom prst="rect">
                        <a:avLst/>
                      </a:prstGeom>
                      <a:solidFill>
                        <a:srgbClr val="FFFFFF"/>
                      </a:solidFill>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543840866"/>
              </p:ext>
            </p:extLst>
          </p:nvPr>
        </p:nvGraphicFramePr>
        <p:xfrm>
          <a:off x="6564312" y="5989637"/>
          <a:ext cx="1143000" cy="609600"/>
        </p:xfrm>
        <a:graphic>
          <a:graphicData uri="http://schemas.openxmlformats.org/presentationml/2006/ole">
            <mc:AlternateContent xmlns:mc="http://schemas.openxmlformats.org/markup-compatibility/2006">
              <mc:Choice xmlns:v="urn:schemas-microsoft-com:vml" Requires="v">
                <p:oleObj spid="_x0000_s1162" name="Equation" r:id="rId12" imgW="1143000" imgH="609600" progId="Equation.3">
                  <p:embed/>
                </p:oleObj>
              </mc:Choice>
              <mc:Fallback>
                <p:oleObj name="Equation" r:id="rId12" imgW="1143000" imgH="609600" progId="Equation.3">
                  <p:embed/>
                  <p:pic>
                    <p:nvPicPr>
                      <p:cNvPr id="0" name=""/>
                      <p:cNvPicPr/>
                      <p:nvPr/>
                    </p:nvPicPr>
                    <p:blipFill>
                      <a:blip r:embed="rId13"/>
                      <a:stretch>
                        <a:fillRect/>
                      </a:stretch>
                    </p:blipFill>
                    <p:spPr>
                      <a:xfrm>
                        <a:off x="6564312" y="5989637"/>
                        <a:ext cx="1143000" cy="609600"/>
                      </a:xfrm>
                      <a:prstGeom prst="rect">
                        <a:avLst/>
                      </a:prstGeom>
                      <a:solidFill>
                        <a:srgbClr val="FFFFFF"/>
                      </a:solidFill>
                    </p:spPr>
                  </p:pic>
                </p:oleObj>
              </mc:Fallback>
            </mc:AlternateContent>
          </a:graphicData>
        </a:graphic>
      </p:graphicFrame>
      <p:sp>
        <p:nvSpPr>
          <p:cNvPr id="15" name="TextBox 14"/>
          <p:cNvSpPr txBox="1"/>
          <p:nvPr/>
        </p:nvSpPr>
        <p:spPr>
          <a:xfrm>
            <a:off x="5802312" y="4846637"/>
            <a:ext cx="3324911" cy="369332"/>
          </a:xfrm>
          <a:prstGeom prst="rect">
            <a:avLst/>
          </a:prstGeom>
          <a:noFill/>
        </p:spPr>
        <p:txBody>
          <a:bodyPr wrap="none" rtlCol="0">
            <a:spAutoFit/>
          </a:bodyPr>
          <a:lstStyle/>
          <a:p>
            <a:r>
              <a:rPr lang="en-US" dirty="0" smtClean="0"/>
              <a:t>From </a:t>
            </a:r>
            <a:r>
              <a:rPr lang="en-US" dirty="0" err="1" smtClean="0"/>
              <a:t>Treu</a:t>
            </a:r>
            <a:r>
              <a:rPr lang="en-US" dirty="0" smtClean="0"/>
              <a:t> &amp; Marshall 2016</a:t>
            </a:r>
            <a:endParaRPr lang="en-US" dirty="0"/>
          </a:p>
        </p:txBody>
      </p:sp>
    </p:spTree>
    <p:extLst>
      <p:ext uri="{BB962C8B-B14F-4D97-AF65-F5344CB8AC3E}">
        <p14:creationId xmlns:p14="http://schemas.microsoft.com/office/powerpoint/2010/main" val="4111764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Quasar Lenses</a:t>
            </a:r>
            <a:endParaRPr lang="en-US" dirty="0"/>
          </a:p>
        </p:txBody>
      </p:sp>
      <p:sp>
        <p:nvSpPr>
          <p:cNvPr id="3" name="Content Placeholder 2"/>
          <p:cNvSpPr>
            <a:spLocks noGrp="1"/>
          </p:cNvSpPr>
          <p:nvPr>
            <p:ph idx="1"/>
          </p:nvPr>
        </p:nvSpPr>
        <p:spPr>
          <a:xfrm>
            <a:off x="504031" y="1763925"/>
            <a:ext cx="6365081" cy="4989036"/>
          </a:xfrm>
        </p:spPr>
        <p:txBody>
          <a:bodyPr>
            <a:normAutofit lnSpcReduction="10000"/>
          </a:bodyPr>
          <a:lstStyle/>
          <a:p>
            <a:pPr>
              <a:lnSpc>
                <a:spcPct val="100000"/>
              </a:lnSpc>
            </a:pPr>
            <a:r>
              <a:rPr lang="en-US" dirty="0" smtClean="0"/>
              <a:t>Quasars are galaxies with variable active galactic nuclei (AGN), usually a black hole</a:t>
            </a:r>
          </a:p>
          <a:p>
            <a:pPr>
              <a:lnSpc>
                <a:spcPct val="100000"/>
              </a:lnSpc>
            </a:pPr>
            <a:r>
              <a:rPr lang="en-US" dirty="0" smtClean="0"/>
              <a:t>They appear point-like in ground-based observations because the AGN is so bright that it dominates the light output of the galaxy </a:t>
            </a:r>
          </a:p>
          <a:p>
            <a:pPr>
              <a:lnSpc>
                <a:spcPct val="100000"/>
              </a:lnSpc>
            </a:pPr>
            <a:r>
              <a:rPr lang="en-US" dirty="0" smtClean="0"/>
              <a:t>The flux from the AGN varies over time </a:t>
            </a:r>
          </a:p>
          <a:p>
            <a:pPr>
              <a:lnSpc>
                <a:spcPct val="100000"/>
              </a:lnSpc>
            </a:pPr>
            <a:r>
              <a:rPr lang="en-US" dirty="0" smtClean="0"/>
              <a:t>Due to the different light travel times for each image these variations show up at different times for each image</a:t>
            </a:r>
          </a:p>
          <a:p>
            <a:pPr>
              <a:lnSpc>
                <a:spcPct val="100000"/>
              </a:lnSpc>
            </a:pPr>
            <a:r>
              <a:rPr lang="en-US" dirty="0" smtClean="0"/>
              <a:t>So you can measure </a:t>
            </a:r>
            <a:r>
              <a:rPr lang="en-US" dirty="0" err="1" smtClean="0"/>
              <a:t>δt</a:t>
            </a:r>
            <a:r>
              <a:rPr lang="en-US" dirty="0" smtClean="0"/>
              <a:t> between pairs of images and combine it with a model of the lens to infer H</a:t>
            </a:r>
            <a:r>
              <a:rPr lang="en-US" baseline="-25000" dirty="0" smtClean="0"/>
              <a:t>0</a:t>
            </a:r>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15</a:t>
            </a:fld>
            <a:endParaRPr lang="en-US"/>
          </a:p>
        </p:txBody>
      </p:sp>
      <p:pic>
        <p:nvPicPr>
          <p:cNvPr id="7" name="Picture 6"/>
          <p:cNvPicPr>
            <a:picLocks noChangeAspect="1"/>
          </p:cNvPicPr>
          <p:nvPr/>
        </p:nvPicPr>
        <p:blipFill>
          <a:blip r:embed="rId2"/>
          <a:stretch>
            <a:fillRect/>
          </a:stretch>
        </p:blipFill>
        <p:spPr>
          <a:xfrm>
            <a:off x="6869112" y="4237037"/>
            <a:ext cx="3049621" cy="2514600"/>
          </a:xfrm>
          <a:prstGeom prst="rect">
            <a:avLst/>
          </a:prstGeom>
        </p:spPr>
      </p:pic>
      <p:pic>
        <p:nvPicPr>
          <p:cNvPr id="8" name="Picture 7"/>
          <p:cNvPicPr>
            <a:picLocks noChangeAspect="1"/>
          </p:cNvPicPr>
          <p:nvPr/>
        </p:nvPicPr>
        <p:blipFill>
          <a:blip r:embed="rId3"/>
          <a:stretch>
            <a:fillRect/>
          </a:stretch>
        </p:blipFill>
        <p:spPr>
          <a:xfrm>
            <a:off x="6945312" y="2179637"/>
            <a:ext cx="2603500" cy="1397000"/>
          </a:xfrm>
          <a:prstGeom prst="rect">
            <a:avLst/>
          </a:prstGeom>
        </p:spPr>
      </p:pic>
      <p:sp>
        <p:nvSpPr>
          <p:cNvPr id="9" name="TextBox 8"/>
          <p:cNvSpPr txBox="1"/>
          <p:nvPr/>
        </p:nvSpPr>
        <p:spPr>
          <a:xfrm>
            <a:off x="7250112" y="3627437"/>
            <a:ext cx="2032114" cy="369332"/>
          </a:xfrm>
          <a:prstGeom prst="rect">
            <a:avLst/>
          </a:prstGeom>
          <a:noFill/>
        </p:spPr>
        <p:txBody>
          <a:bodyPr wrap="none" rtlCol="0">
            <a:spAutoFit/>
          </a:bodyPr>
          <a:lstStyle/>
          <a:p>
            <a:r>
              <a:rPr lang="en-US" dirty="0" err="1" smtClean="0"/>
              <a:t>Suyu</a:t>
            </a:r>
            <a:r>
              <a:rPr lang="en-US" dirty="0" smtClean="0"/>
              <a:t> et al 2014</a:t>
            </a:r>
            <a:endParaRPr lang="en-US" dirty="0"/>
          </a:p>
        </p:txBody>
      </p:sp>
      <p:sp>
        <p:nvSpPr>
          <p:cNvPr id="10" name="TextBox 9"/>
          <p:cNvSpPr txBox="1"/>
          <p:nvPr/>
        </p:nvSpPr>
        <p:spPr>
          <a:xfrm>
            <a:off x="7250112" y="6827837"/>
            <a:ext cx="2147192" cy="369332"/>
          </a:xfrm>
          <a:prstGeom prst="rect">
            <a:avLst/>
          </a:prstGeom>
          <a:noFill/>
        </p:spPr>
        <p:txBody>
          <a:bodyPr wrap="none" rtlCol="0">
            <a:spAutoFit/>
          </a:bodyPr>
          <a:lstStyle/>
          <a:p>
            <a:r>
              <a:rPr lang="en-US" dirty="0" err="1" smtClean="0"/>
              <a:t>Tewes</a:t>
            </a:r>
            <a:r>
              <a:rPr lang="en-US" dirty="0" smtClean="0"/>
              <a:t> et al 2013</a:t>
            </a:r>
            <a:endParaRPr lang="en-US" dirty="0"/>
          </a:p>
        </p:txBody>
      </p:sp>
    </p:spTree>
    <p:extLst>
      <p:ext uri="{BB962C8B-B14F-4D97-AF65-F5344CB8AC3E}">
        <p14:creationId xmlns:p14="http://schemas.microsoft.com/office/powerpoint/2010/main" val="1248700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find </a:t>
            </a:r>
            <a:r>
              <a:rPr lang="en-US" dirty="0"/>
              <a:t>l</a:t>
            </a:r>
            <a:r>
              <a:rPr lang="en-US" dirty="0" smtClean="0"/>
              <a:t>enses in DES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Visual scans – examine images to look for lensing topologies, use samples such as </a:t>
            </a:r>
            <a:r>
              <a:rPr lang="en-US" dirty="0" err="1" smtClean="0"/>
              <a:t>RedMaPPer</a:t>
            </a:r>
            <a:r>
              <a:rPr lang="en-US" dirty="0" smtClean="0"/>
              <a:t> Clusters</a:t>
            </a:r>
          </a:p>
          <a:p>
            <a:r>
              <a:rPr lang="en-US" dirty="0" smtClean="0"/>
              <a:t>Catalog searches – look for blue features in association with red galaxies</a:t>
            </a:r>
          </a:p>
          <a:p>
            <a:r>
              <a:rPr lang="en-US" dirty="0" smtClean="0"/>
              <a:t>Automated feature searches – run various algorithms on the images and look for arcs, rings</a:t>
            </a:r>
          </a:p>
          <a:p>
            <a:r>
              <a:rPr lang="en-US" dirty="0" smtClean="0"/>
              <a:t>Machine learning – Neural networks, Gaussian mixture models, convolutional neural nets</a:t>
            </a:r>
          </a:p>
          <a:p>
            <a:r>
              <a:rPr lang="en-US" dirty="0" smtClean="0"/>
              <a:t>All the methods require visual scanning of candidates to weed out false positives</a:t>
            </a:r>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16</a:t>
            </a:fld>
            <a:endParaRPr lang="en-US"/>
          </a:p>
        </p:txBody>
      </p:sp>
    </p:spTree>
    <p:extLst>
      <p:ext uri="{BB962C8B-B14F-4D97-AF65-F5344CB8AC3E}">
        <p14:creationId xmlns:p14="http://schemas.microsoft.com/office/powerpoint/2010/main" val="1323463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found with catalog searches</a:t>
            </a:r>
            <a:endParaRPr lang="en-US" dirty="0"/>
          </a:p>
        </p:txBody>
      </p:sp>
      <p:pic>
        <p:nvPicPr>
          <p:cNvPr id="7" name="Content Placeholder 6"/>
          <p:cNvPicPr>
            <a:picLocks noGrp="1" noChangeAspect="1"/>
          </p:cNvPicPr>
          <p:nvPr>
            <p:ph idx="1"/>
          </p:nvPr>
        </p:nvPicPr>
        <p:blipFill>
          <a:blip r:embed="rId2"/>
          <a:srcRect t="-5558" b="-5558"/>
          <a:stretch>
            <a:fillRect/>
          </a:stretch>
        </p:blipFill>
        <p:spPr/>
      </p:pic>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17</a:t>
            </a:fld>
            <a:endParaRPr lang="en-US"/>
          </a:p>
        </p:txBody>
      </p:sp>
    </p:spTree>
    <p:extLst>
      <p:ext uri="{BB962C8B-B14F-4D97-AF65-F5344CB8AC3E}">
        <p14:creationId xmlns:p14="http://schemas.microsoft.com/office/powerpoint/2010/main" val="2636022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6" name="Rectangle 2"/>
          <p:cNvSpPr>
            <a:spLocks noGrp="1" noChangeArrowheads="1"/>
          </p:cNvSpPr>
          <p:nvPr>
            <p:ph type="title"/>
          </p:nvPr>
        </p:nvSpPr>
        <p:spPr/>
        <p:txBody>
          <a:bodyPr/>
          <a:lstStyle/>
          <a:p>
            <a:r>
              <a:rPr lang="en-US" dirty="0" smtClean="0"/>
              <a:t>Follow-up data for lenses</a:t>
            </a:r>
            <a:endParaRPr lang="en-US" dirty="0"/>
          </a:p>
        </p:txBody>
      </p:sp>
      <p:sp>
        <p:nvSpPr>
          <p:cNvPr id="1091587" name="Rectangle 3"/>
          <p:cNvSpPr>
            <a:spLocks noGrp="1" noChangeArrowheads="1"/>
          </p:cNvSpPr>
          <p:nvPr>
            <p:ph idx="1"/>
          </p:nvPr>
        </p:nvSpPr>
        <p:spPr>
          <a:xfrm>
            <a:off x="504825" y="1341438"/>
            <a:ext cx="9336087" cy="5416550"/>
          </a:xfrm>
        </p:spPr>
        <p:txBody>
          <a:bodyPr>
            <a:normAutofit/>
          </a:bodyPr>
          <a:lstStyle/>
          <a:p>
            <a:pPr>
              <a:lnSpc>
                <a:spcPct val="100000"/>
              </a:lnSpc>
            </a:pPr>
            <a:r>
              <a:rPr lang="en-US" sz="2000" b="0" dirty="0" smtClean="0"/>
              <a:t>We have to measure the redshift of both the lens and the source to confirm that the source is behind the lens. The sources are typically star-forming </a:t>
            </a:r>
            <a:r>
              <a:rPr lang="en-US" sz="2000" b="0" dirty="0" err="1" smtClean="0"/>
              <a:t>gaalxies</a:t>
            </a:r>
            <a:r>
              <a:rPr lang="en-US" sz="2000" b="0" dirty="0" smtClean="0"/>
              <a:t> and have emission lines such as Lyα, [OII], Hβ,</a:t>
            </a:r>
            <a:r>
              <a:rPr lang="en-US" sz="2000" b="0" dirty="0" err="1" smtClean="0"/>
              <a:t>Hγ</a:t>
            </a:r>
            <a:endParaRPr lang="en-US" sz="2000" b="0" dirty="0" smtClean="0"/>
          </a:p>
          <a:p>
            <a:pPr>
              <a:lnSpc>
                <a:spcPct val="100000"/>
              </a:lnSpc>
            </a:pPr>
            <a:endParaRPr lang="en-US" sz="2000" dirty="0"/>
          </a:p>
          <a:p>
            <a:pPr>
              <a:lnSpc>
                <a:spcPct val="100000"/>
              </a:lnSpc>
            </a:pPr>
            <a:endParaRPr lang="en-US" sz="2000" b="0" dirty="0" smtClean="0"/>
          </a:p>
          <a:p>
            <a:pPr>
              <a:lnSpc>
                <a:spcPct val="100000"/>
              </a:lnSpc>
            </a:pPr>
            <a:endParaRPr lang="en-US" sz="2000" b="0" dirty="0" smtClean="0"/>
          </a:p>
          <a:p>
            <a:pPr>
              <a:lnSpc>
                <a:spcPct val="100000"/>
              </a:lnSpc>
            </a:pPr>
            <a:r>
              <a:rPr lang="en-US" sz="2000" dirty="0" smtClean="0"/>
              <a:t>For the lens we can initially use photometric redshifts but ultimately one needs spectroscopic redshifts as the redshift errors propagate into the quantities we are interested in measuring such as the mass of the lens.</a:t>
            </a:r>
          </a:p>
          <a:p>
            <a:pPr>
              <a:lnSpc>
                <a:spcPct val="100000"/>
              </a:lnSpc>
            </a:pPr>
            <a:r>
              <a:rPr lang="en-US" sz="2000" b="0" dirty="0" smtClean="0"/>
              <a:t>For DES we have used Gemini South, Magellan and the New </a:t>
            </a:r>
            <a:r>
              <a:rPr lang="en-US" sz="2000" dirty="0"/>
              <a:t>T</a:t>
            </a:r>
            <a:r>
              <a:rPr lang="en-US" sz="2000" b="0" dirty="0" smtClean="0"/>
              <a:t>echnology Telescope to confirm lensed systems.</a:t>
            </a:r>
          </a:p>
          <a:p>
            <a:pPr>
              <a:lnSpc>
                <a:spcPct val="100000"/>
              </a:lnSpc>
            </a:pPr>
            <a:r>
              <a:rPr lang="en-US" sz="2000" dirty="0" smtClean="0"/>
              <a:t>For the lensed quasars we also need photometric monitoring to measure the variations in the flux and determine the time delays</a:t>
            </a:r>
          </a:p>
          <a:p>
            <a:pPr>
              <a:lnSpc>
                <a:spcPct val="100000"/>
              </a:lnSpc>
            </a:pPr>
            <a:r>
              <a:rPr lang="en-US" sz="2000" b="0" dirty="0" smtClean="0"/>
              <a:t>Detailed modeling of the systems requires high resolution images either using ground-based adaptive optics systems of telescopes or else images from space using HST</a:t>
            </a:r>
          </a:p>
          <a:p>
            <a:pPr>
              <a:lnSpc>
                <a:spcPct val="100000"/>
              </a:lnSpc>
            </a:pPr>
            <a:endParaRPr lang="en-US" sz="2000" b="0" dirty="0"/>
          </a:p>
          <a:p>
            <a:pPr>
              <a:lnSpc>
                <a:spcPct val="80000"/>
              </a:lnSpc>
              <a:buFont typeface="Wingdings" charset="2"/>
              <a:buNone/>
            </a:pPr>
            <a:endParaRPr lang="en-US" sz="2000" b="0" dirty="0"/>
          </a:p>
        </p:txBody>
      </p:sp>
      <p:sp>
        <p:nvSpPr>
          <p:cNvPr id="4" name="Date Placeholder 3"/>
          <p:cNvSpPr>
            <a:spLocks noGrp="1"/>
          </p:cNvSpPr>
          <p:nvPr>
            <p:ph type="dt" sz="half" idx="10"/>
          </p:nvPr>
        </p:nvSpPr>
        <p:spPr/>
        <p:txBody>
          <a:bodyPr/>
          <a:lstStyle/>
          <a:p>
            <a:r>
              <a:rPr lang="en-US" smtClean="0"/>
              <a:t>October 7 2016</a:t>
            </a:r>
            <a:endParaRPr lang="en-US"/>
          </a:p>
        </p:txBody>
      </p:sp>
      <p:sp>
        <p:nvSpPr>
          <p:cNvPr id="5" name="Footer Placeholder 4"/>
          <p:cNvSpPr>
            <a:spLocks noGrp="1"/>
          </p:cNvSpPr>
          <p:nvPr>
            <p:ph type="ftr" sz="quarter" idx="11"/>
          </p:nvPr>
        </p:nvSpPr>
        <p:spPr/>
        <p:txBody>
          <a:bodyPr/>
          <a:lstStyle/>
          <a:p>
            <a:r>
              <a:rPr lang="en-US" smtClean="0"/>
              <a:t>KICP Lecture</a:t>
            </a:r>
            <a:endParaRPr lang="en-US"/>
          </a:p>
        </p:txBody>
      </p:sp>
      <p:sp>
        <p:nvSpPr>
          <p:cNvPr id="6" name="Slide Number Placeholder 5"/>
          <p:cNvSpPr>
            <a:spLocks noGrp="1"/>
          </p:cNvSpPr>
          <p:nvPr>
            <p:ph type="sldNum" sz="quarter" idx="12"/>
          </p:nvPr>
        </p:nvSpPr>
        <p:spPr/>
        <p:txBody>
          <a:bodyPr/>
          <a:lstStyle/>
          <a:p>
            <a:fld id="{020472CE-20C3-774D-B912-6EF1E39134A1}" type="slidenum">
              <a:rPr lang="en-US"/>
              <a:pPr/>
              <a:t>18</a:t>
            </a:fld>
            <a:endParaRPr lang="en-US"/>
          </a:p>
        </p:txBody>
      </p:sp>
      <p:pic>
        <p:nvPicPr>
          <p:cNvPr id="3" name="Picture 2"/>
          <p:cNvPicPr>
            <a:picLocks noChangeAspect="1"/>
          </p:cNvPicPr>
          <p:nvPr/>
        </p:nvPicPr>
        <p:blipFill>
          <a:blip r:embed="rId2"/>
          <a:stretch>
            <a:fillRect/>
          </a:stretch>
        </p:blipFill>
        <p:spPr>
          <a:xfrm>
            <a:off x="5192712" y="2332037"/>
            <a:ext cx="1346200" cy="1079500"/>
          </a:xfrm>
          <a:prstGeom prst="rect">
            <a:avLst/>
          </a:prstGeom>
        </p:spPr>
      </p:pic>
      <p:pic>
        <p:nvPicPr>
          <p:cNvPr id="7" name="Picture 6"/>
          <p:cNvPicPr>
            <a:picLocks noChangeAspect="1"/>
          </p:cNvPicPr>
          <p:nvPr/>
        </p:nvPicPr>
        <p:blipFill>
          <a:blip r:embed="rId3"/>
          <a:stretch>
            <a:fillRect/>
          </a:stretch>
        </p:blipFill>
        <p:spPr>
          <a:xfrm>
            <a:off x="1230312" y="2408237"/>
            <a:ext cx="1181100" cy="1079500"/>
          </a:xfrm>
          <a:prstGeom prst="rect">
            <a:avLst/>
          </a:prstGeom>
        </p:spPr>
      </p:pic>
      <p:sp>
        <p:nvSpPr>
          <p:cNvPr id="8" name="TextBox 7"/>
          <p:cNvSpPr txBox="1"/>
          <p:nvPr/>
        </p:nvSpPr>
        <p:spPr>
          <a:xfrm>
            <a:off x="2449512" y="2484437"/>
            <a:ext cx="2500429" cy="923330"/>
          </a:xfrm>
          <a:prstGeom prst="rect">
            <a:avLst/>
          </a:prstGeom>
          <a:noFill/>
        </p:spPr>
        <p:txBody>
          <a:bodyPr wrap="none" rtlCol="0">
            <a:spAutoFit/>
          </a:bodyPr>
          <a:lstStyle/>
          <a:p>
            <a:r>
              <a:rPr lang="en-US" dirty="0" smtClean="0"/>
              <a:t>This is NOT a lens, </a:t>
            </a:r>
          </a:p>
          <a:p>
            <a:r>
              <a:rPr lang="en-US" dirty="0"/>
              <a:t>t</a:t>
            </a:r>
            <a:r>
              <a:rPr lang="en-US" dirty="0" smtClean="0"/>
              <a:t>he blue objects are </a:t>
            </a:r>
          </a:p>
          <a:p>
            <a:r>
              <a:rPr lang="en-US" dirty="0"/>
              <a:t>i</a:t>
            </a:r>
            <a:r>
              <a:rPr lang="en-US" dirty="0" smtClean="0"/>
              <a:t>n the foreground</a:t>
            </a:r>
            <a:endParaRPr lang="en-US" dirty="0"/>
          </a:p>
        </p:txBody>
      </p:sp>
      <p:sp>
        <p:nvSpPr>
          <p:cNvPr id="11" name="TextBox 10"/>
          <p:cNvSpPr txBox="1"/>
          <p:nvPr/>
        </p:nvSpPr>
        <p:spPr>
          <a:xfrm>
            <a:off x="6792912" y="2408237"/>
            <a:ext cx="2500429" cy="923330"/>
          </a:xfrm>
          <a:prstGeom prst="rect">
            <a:avLst/>
          </a:prstGeom>
          <a:noFill/>
        </p:spPr>
        <p:txBody>
          <a:bodyPr wrap="none" rtlCol="0">
            <a:spAutoFit/>
          </a:bodyPr>
          <a:lstStyle/>
          <a:p>
            <a:r>
              <a:rPr lang="en-US" dirty="0" smtClean="0"/>
              <a:t>This is a lens, </a:t>
            </a:r>
          </a:p>
          <a:p>
            <a:r>
              <a:rPr lang="en-US" dirty="0"/>
              <a:t>t</a:t>
            </a:r>
            <a:r>
              <a:rPr lang="en-US" dirty="0" smtClean="0"/>
              <a:t>he blue objects are </a:t>
            </a:r>
          </a:p>
          <a:p>
            <a:r>
              <a:rPr lang="en-US" dirty="0"/>
              <a:t>i</a:t>
            </a:r>
            <a:r>
              <a:rPr lang="en-US" dirty="0" smtClean="0"/>
              <a:t>n the background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 of a DES lens system</a:t>
            </a:r>
            <a:endParaRPr lang="en-US" dirty="0"/>
          </a:p>
        </p:txBody>
      </p:sp>
      <p:pic>
        <p:nvPicPr>
          <p:cNvPr id="7" name="Content Placeholder 6"/>
          <p:cNvPicPr>
            <a:picLocks noGrp="1" noChangeAspect="1"/>
          </p:cNvPicPr>
          <p:nvPr>
            <p:ph idx="1"/>
          </p:nvPr>
        </p:nvPicPr>
        <p:blipFill>
          <a:blip r:embed="rId2"/>
          <a:srcRect l="-5819" r="-5819"/>
          <a:stretch>
            <a:fillRect/>
          </a:stretch>
        </p:blipFill>
        <p:spPr>
          <a:xfrm>
            <a:off x="1230312" y="1265237"/>
            <a:ext cx="7696200" cy="4232169"/>
          </a:xfrm>
          <a:solidFill>
            <a:srgbClr val="FFFFFF"/>
          </a:solidFill>
        </p:spPr>
      </p:pic>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19</a:t>
            </a:fld>
            <a:endParaRPr lang="en-US"/>
          </a:p>
        </p:txBody>
      </p:sp>
      <p:sp>
        <p:nvSpPr>
          <p:cNvPr id="8" name="TextBox 7"/>
          <p:cNvSpPr txBox="1"/>
          <p:nvPr/>
        </p:nvSpPr>
        <p:spPr>
          <a:xfrm>
            <a:off x="1154112" y="5989637"/>
            <a:ext cx="8746768" cy="923330"/>
          </a:xfrm>
          <a:prstGeom prst="rect">
            <a:avLst/>
          </a:prstGeom>
          <a:noFill/>
        </p:spPr>
        <p:txBody>
          <a:bodyPr wrap="none" rtlCol="0">
            <a:spAutoFit/>
          </a:bodyPr>
          <a:lstStyle/>
          <a:p>
            <a:r>
              <a:rPr lang="en-US" dirty="0" smtClean="0"/>
              <a:t>Only see one emission line, the measured wavelength and the absence of </a:t>
            </a:r>
          </a:p>
          <a:p>
            <a:r>
              <a:rPr lang="en-US" dirty="0"/>
              <a:t>o</a:t>
            </a:r>
            <a:r>
              <a:rPr lang="en-US" dirty="0" smtClean="0"/>
              <a:t>ther lines suggests that this is Lyα at a rest wavelength of 1215Å so </a:t>
            </a:r>
          </a:p>
          <a:p>
            <a:r>
              <a:rPr lang="en-US" dirty="0" smtClean="0"/>
              <a:t>z=2.7251</a:t>
            </a:r>
            <a:endParaRPr lang="en-US" dirty="0"/>
          </a:p>
        </p:txBody>
      </p:sp>
    </p:spTree>
    <p:extLst>
      <p:ext uri="{BB962C8B-B14F-4D97-AF65-F5344CB8AC3E}">
        <p14:creationId xmlns:p14="http://schemas.microsoft.com/office/powerpoint/2010/main" val="1267940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is Gravitational Lensing</a:t>
            </a:r>
            <a:endParaRPr lang="en-US" dirty="0"/>
          </a:p>
        </p:txBody>
      </p:sp>
      <p:sp>
        <p:nvSpPr>
          <p:cNvPr id="3" name="Content Placeholder 2"/>
          <p:cNvSpPr>
            <a:spLocks noGrp="1"/>
          </p:cNvSpPr>
          <p:nvPr>
            <p:ph idx="1"/>
          </p:nvPr>
        </p:nvSpPr>
        <p:spPr/>
        <p:txBody>
          <a:bodyPr>
            <a:normAutofit fontScale="92500" lnSpcReduction="20000"/>
          </a:bodyPr>
          <a:lstStyle/>
          <a:p>
            <a:r>
              <a:rPr lang="en-US" sz="2000" dirty="0" smtClean="0"/>
              <a:t>General Relativity predicts that light rays are deflected by gravity</a:t>
            </a:r>
          </a:p>
          <a:p>
            <a:r>
              <a:rPr lang="en-US" sz="2000" dirty="0" smtClean="0"/>
              <a:t>A light ray that tangentially grazes the Sun should be deflected by 1.7”</a:t>
            </a:r>
          </a:p>
          <a:p>
            <a:r>
              <a:rPr lang="en-US" sz="2000" dirty="0" smtClean="0"/>
              <a:t>This was confirmed in 1919 by </a:t>
            </a:r>
            <a:r>
              <a:rPr lang="en-US" sz="2000" dirty="0" err="1" smtClean="0"/>
              <a:t>Eddington</a:t>
            </a:r>
            <a:r>
              <a:rPr lang="en-US" sz="2000" dirty="0" smtClean="0"/>
              <a:t> during a total solar eclipse</a:t>
            </a:r>
          </a:p>
          <a:p>
            <a:r>
              <a:rPr lang="en-US" sz="2000" dirty="0" err="1" smtClean="0"/>
              <a:t>Eddington</a:t>
            </a:r>
            <a:r>
              <a:rPr lang="en-US" sz="2000" dirty="0" smtClean="0"/>
              <a:t> noted that under certain conditions there can be multiple light paths connecting a source and observer and hence you would get multiple images of a single source</a:t>
            </a:r>
          </a:p>
          <a:p>
            <a:r>
              <a:rPr lang="en-US" sz="2000" dirty="0" smtClean="0"/>
              <a:t>Lensing became interesting in 1937 when </a:t>
            </a:r>
            <a:r>
              <a:rPr lang="en-US" sz="2000" dirty="0" err="1" smtClean="0"/>
              <a:t>Zwicky</a:t>
            </a:r>
            <a:r>
              <a:rPr lang="en-US" sz="2000" dirty="0" smtClean="0"/>
              <a:t> pointed out that galaxies can split images of sources by  a large enough angle to be observed</a:t>
            </a:r>
          </a:p>
          <a:p>
            <a:r>
              <a:rPr lang="en-US" sz="2000" dirty="0" smtClean="0"/>
              <a:t>He calculated that the probability of lensing by galaxies would be about 1% for a source at reasonably large </a:t>
            </a:r>
            <a:r>
              <a:rPr lang="en-US" sz="2000" dirty="0" err="1" smtClean="0"/>
              <a:t>redshift</a:t>
            </a:r>
            <a:endParaRPr lang="en-US" sz="2000" dirty="0" smtClean="0"/>
          </a:p>
          <a:p>
            <a:r>
              <a:rPr lang="en-US" sz="2000" dirty="0" smtClean="0"/>
              <a:t>The first </a:t>
            </a:r>
            <a:r>
              <a:rPr lang="en-US" sz="2000" dirty="0" err="1" smtClean="0"/>
              <a:t>lensed</a:t>
            </a:r>
            <a:r>
              <a:rPr lang="en-US" sz="2000" dirty="0" smtClean="0"/>
              <a:t> quasars were observed in 1979 and the first arcs in galaxy clusters on 1986/87</a:t>
            </a:r>
            <a:endParaRPr lang="en-US" sz="2000"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 of a DES lens system</a:t>
            </a:r>
            <a:endParaRPr lang="en-US" dirty="0"/>
          </a:p>
        </p:txBody>
      </p:sp>
      <p:pic>
        <p:nvPicPr>
          <p:cNvPr id="7" name="Content Placeholder 6"/>
          <p:cNvPicPr>
            <a:picLocks noGrp="1" noChangeAspect="1"/>
          </p:cNvPicPr>
          <p:nvPr>
            <p:ph idx="1"/>
          </p:nvPr>
        </p:nvPicPr>
        <p:blipFill>
          <a:blip r:embed="rId2"/>
          <a:srcRect l="-7276" r="-7276"/>
          <a:stretch>
            <a:fillRect/>
          </a:stretch>
        </p:blipFill>
        <p:spPr>
          <a:xfrm>
            <a:off x="849312" y="1417637"/>
            <a:ext cx="8422481" cy="4631554"/>
          </a:xfrm>
          <a:solidFill>
            <a:srgbClr val="FFFFFF"/>
          </a:solidFill>
        </p:spPr>
      </p:pic>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20</a:t>
            </a:fld>
            <a:endParaRPr lang="en-US"/>
          </a:p>
        </p:txBody>
      </p:sp>
      <p:sp>
        <p:nvSpPr>
          <p:cNvPr id="8" name="TextBox 7"/>
          <p:cNvSpPr txBox="1"/>
          <p:nvPr/>
        </p:nvSpPr>
        <p:spPr>
          <a:xfrm>
            <a:off x="849312" y="6218237"/>
            <a:ext cx="8746768" cy="923330"/>
          </a:xfrm>
          <a:prstGeom prst="rect">
            <a:avLst/>
          </a:prstGeom>
          <a:noFill/>
        </p:spPr>
        <p:txBody>
          <a:bodyPr wrap="none" rtlCol="0">
            <a:spAutoFit/>
          </a:bodyPr>
          <a:lstStyle/>
          <a:p>
            <a:r>
              <a:rPr lang="en-US" dirty="0" smtClean="0"/>
              <a:t>Only see one emission line, the measured wavelength and the absence of </a:t>
            </a:r>
          </a:p>
          <a:p>
            <a:r>
              <a:rPr lang="en-US" dirty="0"/>
              <a:t>o</a:t>
            </a:r>
            <a:r>
              <a:rPr lang="en-US" dirty="0" smtClean="0"/>
              <a:t>ther lines suggests that this is [OII] at a rest wavelength of 3727Å so </a:t>
            </a:r>
          </a:p>
          <a:p>
            <a:r>
              <a:rPr lang="en-US" dirty="0" smtClean="0"/>
              <a:t>z=1.4541</a:t>
            </a:r>
            <a:endParaRPr lang="en-US" dirty="0"/>
          </a:p>
        </p:txBody>
      </p:sp>
    </p:spTree>
    <p:extLst>
      <p:ext uri="{BB962C8B-B14F-4D97-AF65-F5344CB8AC3E}">
        <p14:creationId xmlns:p14="http://schemas.microsoft.com/office/powerpoint/2010/main" val="2138029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Rectangle 2"/>
          <p:cNvSpPr>
            <a:spLocks noGrp="1" noChangeArrowheads="1"/>
          </p:cNvSpPr>
          <p:nvPr>
            <p:ph type="title"/>
          </p:nvPr>
        </p:nvSpPr>
        <p:spPr/>
        <p:txBody>
          <a:bodyPr>
            <a:normAutofit fontScale="90000"/>
          </a:bodyPr>
          <a:lstStyle/>
          <a:p>
            <a:r>
              <a:rPr lang="en-US" sz="4000" dirty="0"/>
              <a:t>Comparison of SDSS, Subaru </a:t>
            </a:r>
            <a:br>
              <a:rPr lang="en-US" sz="4000" dirty="0"/>
            </a:br>
            <a:r>
              <a:rPr lang="en-US" sz="4000" dirty="0"/>
              <a:t>and HST Data for </a:t>
            </a:r>
            <a:r>
              <a:rPr lang="en-US" dirty="0" smtClean="0"/>
              <a:t>J120602.09</a:t>
            </a:r>
            <a:r>
              <a:rPr lang="en-US" dirty="0"/>
              <a:t>+514229.5</a:t>
            </a:r>
            <a:endParaRPr lang="en-US" sz="4000" dirty="0"/>
          </a:p>
        </p:txBody>
      </p:sp>
      <p:sp>
        <p:nvSpPr>
          <p:cNvPr id="4" name="Date Placeholder 3"/>
          <p:cNvSpPr>
            <a:spLocks noGrp="1"/>
          </p:cNvSpPr>
          <p:nvPr>
            <p:ph type="dt" sz="half" idx="10"/>
          </p:nvPr>
        </p:nvSpPr>
        <p:spPr/>
        <p:txBody>
          <a:bodyPr/>
          <a:lstStyle/>
          <a:p>
            <a:r>
              <a:rPr lang="en-US" smtClean="0"/>
              <a:t>October 7 2016</a:t>
            </a:r>
            <a:endParaRPr lang="en-US"/>
          </a:p>
        </p:txBody>
      </p:sp>
      <p:sp>
        <p:nvSpPr>
          <p:cNvPr id="5" name="Footer Placeholder 4"/>
          <p:cNvSpPr>
            <a:spLocks noGrp="1"/>
          </p:cNvSpPr>
          <p:nvPr>
            <p:ph type="ftr" sz="quarter" idx="11"/>
          </p:nvPr>
        </p:nvSpPr>
        <p:spPr/>
        <p:txBody>
          <a:bodyPr/>
          <a:lstStyle/>
          <a:p>
            <a:r>
              <a:rPr lang="en-US" smtClean="0"/>
              <a:t>KICP Lecture</a:t>
            </a:r>
            <a:endParaRPr lang="en-US"/>
          </a:p>
        </p:txBody>
      </p:sp>
      <p:sp>
        <p:nvSpPr>
          <p:cNvPr id="6" name="Slide Number Placeholder 5"/>
          <p:cNvSpPr>
            <a:spLocks noGrp="1"/>
          </p:cNvSpPr>
          <p:nvPr>
            <p:ph type="sldNum" sz="quarter" idx="12"/>
          </p:nvPr>
        </p:nvSpPr>
        <p:spPr/>
        <p:txBody>
          <a:bodyPr/>
          <a:lstStyle/>
          <a:p>
            <a:fld id="{4A59778E-6EA3-414F-B546-0B0881969A0B}" type="slidenum">
              <a:rPr lang="en-US"/>
              <a:pPr/>
              <a:t>21</a:t>
            </a:fld>
            <a:endParaRPr lang="en-US"/>
          </a:p>
        </p:txBody>
      </p:sp>
      <p:pic>
        <p:nvPicPr>
          <p:cNvPr id="1142788" name="Picture 4" descr="clone_comparison_big"/>
          <p:cNvPicPr>
            <a:picLocks noChangeAspect="1" noChangeArrowheads="1"/>
          </p:cNvPicPr>
          <p:nvPr/>
        </p:nvPicPr>
        <p:blipFill>
          <a:blip r:embed="rId2"/>
          <a:srcRect/>
          <a:stretch>
            <a:fillRect/>
          </a:stretch>
        </p:blipFill>
        <p:spPr bwMode="auto">
          <a:xfrm>
            <a:off x="163513" y="1874838"/>
            <a:ext cx="9688512" cy="396081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427037"/>
            <a:ext cx="9072563" cy="1259946"/>
          </a:xfrm>
        </p:spPr>
        <p:txBody>
          <a:bodyPr/>
          <a:lstStyle/>
          <a:p>
            <a:r>
              <a:rPr lang="en-US" dirty="0" smtClean="0"/>
              <a:t>Confirmed lenses from Science Verification data</a:t>
            </a:r>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22</a:t>
            </a:fld>
            <a:endParaRPr lang="en-US"/>
          </a:p>
        </p:txBody>
      </p:sp>
      <p:pic>
        <p:nvPicPr>
          <p:cNvPr id="9" name="Content Placeholder 8"/>
          <p:cNvPicPr>
            <a:picLocks noGrp="1" noChangeAspect="1"/>
          </p:cNvPicPr>
          <p:nvPr>
            <p:ph idx="1"/>
          </p:nvPr>
        </p:nvPicPr>
        <p:blipFill>
          <a:blip r:embed="rId2"/>
          <a:srcRect l="-11133" r="-11133"/>
          <a:stretch>
            <a:fillRect/>
          </a:stretch>
        </p:blipFill>
        <p:spPr>
          <a:xfrm>
            <a:off x="544512" y="1874837"/>
            <a:ext cx="9072563" cy="4989036"/>
          </a:xfrm>
        </p:spPr>
      </p:pic>
      <p:sp>
        <p:nvSpPr>
          <p:cNvPr id="10" name="TextBox 9"/>
          <p:cNvSpPr txBox="1"/>
          <p:nvPr/>
        </p:nvSpPr>
        <p:spPr>
          <a:xfrm>
            <a:off x="1839912" y="1493837"/>
            <a:ext cx="1393718" cy="369332"/>
          </a:xfrm>
          <a:prstGeom prst="rect">
            <a:avLst/>
          </a:prstGeom>
          <a:noFill/>
        </p:spPr>
        <p:txBody>
          <a:bodyPr wrap="none" rtlCol="0">
            <a:spAutoFit/>
          </a:bodyPr>
          <a:lstStyle/>
          <a:p>
            <a:r>
              <a:rPr lang="en-US" dirty="0" smtClean="0"/>
              <a:t>z= 2.7251</a:t>
            </a:r>
            <a:endParaRPr lang="en-US" dirty="0"/>
          </a:p>
        </p:txBody>
      </p:sp>
      <p:sp>
        <p:nvSpPr>
          <p:cNvPr id="12" name="TextBox 11"/>
          <p:cNvSpPr txBox="1"/>
          <p:nvPr/>
        </p:nvSpPr>
        <p:spPr>
          <a:xfrm>
            <a:off x="6335712" y="1493837"/>
            <a:ext cx="2295408" cy="369332"/>
          </a:xfrm>
          <a:prstGeom prst="rect">
            <a:avLst/>
          </a:prstGeom>
          <a:noFill/>
        </p:spPr>
        <p:txBody>
          <a:bodyPr wrap="none" rtlCol="0">
            <a:spAutoFit/>
          </a:bodyPr>
          <a:lstStyle/>
          <a:p>
            <a:r>
              <a:rPr lang="en-US" dirty="0" smtClean="0"/>
              <a:t>z= 0.7963,1.2976</a:t>
            </a:r>
            <a:endParaRPr lang="en-US" dirty="0"/>
          </a:p>
        </p:txBody>
      </p:sp>
      <p:sp>
        <p:nvSpPr>
          <p:cNvPr id="13" name="TextBox 12"/>
          <p:cNvSpPr txBox="1"/>
          <p:nvPr/>
        </p:nvSpPr>
        <p:spPr>
          <a:xfrm>
            <a:off x="4278312" y="1570037"/>
            <a:ext cx="1393718" cy="369332"/>
          </a:xfrm>
          <a:prstGeom prst="rect">
            <a:avLst/>
          </a:prstGeom>
          <a:noFill/>
        </p:spPr>
        <p:txBody>
          <a:bodyPr wrap="none" rtlCol="0">
            <a:spAutoFit/>
          </a:bodyPr>
          <a:lstStyle/>
          <a:p>
            <a:r>
              <a:rPr lang="en-US" dirty="0" smtClean="0"/>
              <a:t>z= 1.2081</a:t>
            </a:r>
            <a:endParaRPr lang="en-US" dirty="0"/>
          </a:p>
        </p:txBody>
      </p:sp>
      <p:sp>
        <p:nvSpPr>
          <p:cNvPr id="14" name="TextBox 13"/>
          <p:cNvSpPr txBox="1"/>
          <p:nvPr/>
        </p:nvSpPr>
        <p:spPr>
          <a:xfrm>
            <a:off x="1916112" y="6751637"/>
            <a:ext cx="1393718" cy="369332"/>
          </a:xfrm>
          <a:prstGeom prst="rect">
            <a:avLst/>
          </a:prstGeom>
          <a:noFill/>
        </p:spPr>
        <p:txBody>
          <a:bodyPr wrap="none" rtlCol="0">
            <a:spAutoFit/>
          </a:bodyPr>
          <a:lstStyle/>
          <a:p>
            <a:r>
              <a:rPr lang="en-US" dirty="0" smtClean="0"/>
              <a:t>z= 1,4541</a:t>
            </a:r>
            <a:endParaRPr lang="en-US" dirty="0"/>
          </a:p>
        </p:txBody>
      </p:sp>
      <p:sp>
        <p:nvSpPr>
          <p:cNvPr id="15" name="TextBox 14"/>
          <p:cNvSpPr txBox="1"/>
          <p:nvPr/>
        </p:nvSpPr>
        <p:spPr>
          <a:xfrm>
            <a:off x="4430712" y="6751637"/>
            <a:ext cx="1393718" cy="369332"/>
          </a:xfrm>
          <a:prstGeom prst="rect">
            <a:avLst/>
          </a:prstGeom>
          <a:noFill/>
        </p:spPr>
        <p:txBody>
          <a:bodyPr wrap="none" rtlCol="0">
            <a:spAutoFit/>
          </a:bodyPr>
          <a:lstStyle/>
          <a:p>
            <a:r>
              <a:rPr lang="en-US" dirty="0" smtClean="0"/>
              <a:t>z= 3.2086</a:t>
            </a:r>
            <a:endParaRPr lang="en-US" dirty="0"/>
          </a:p>
        </p:txBody>
      </p:sp>
      <p:sp>
        <p:nvSpPr>
          <p:cNvPr id="16" name="TextBox 15"/>
          <p:cNvSpPr txBox="1"/>
          <p:nvPr/>
        </p:nvSpPr>
        <p:spPr>
          <a:xfrm>
            <a:off x="6411912" y="6827837"/>
            <a:ext cx="2295408" cy="369332"/>
          </a:xfrm>
          <a:prstGeom prst="rect">
            <a:avLst/>
          </a:prstGeom>
          <a:noFill/>
        </p:spPr>
        <p:txBody>
          <a:bodyPr wrap="none" rtlCol="0">
            <a:spAutoFit/>
          </a:bodyPr>
          <a:lstStyle/>
          <a:p>
            <a:r>
              <a:rPr lang="en-US" dirty="0" smtClean="0"/>
              <a:t>z= 1.1528,0.8972</a:t>
            </a:r>
            <a:endParaRPr lang="en-US" dirty="0"/>
          </a:p>
        </p:txBody>
      </p:sp>
    </p:spTree>
    <p:extLst>
      <p:ext uri="{BB962C8B-B14F-4D97-AF65-F5344CB8AC3E}">
        <p14:creationId xmlns:p14="http://schemas.microsoft.com/office/powerpoint/2010/main" val="484807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Confirmed Lensed Quasars from Y1 data</a:t>
            </a:r>
            <a:endParaRPr lang="en-US" dirty="0"/>
          </a:p>
        </p:txBody>
      </p:sp>
      <p:sp>
        <p:nvSpPr>
          <p:cNvPr id="3" name="Content Placeholder 2"/>
          <p:cNvSpPr>
            <a:spLocks noGrp="1"/>
          </p:cNvSpPr>
          <p:nvPr>
            <p:ph idx="1"/>
          </p:nvPr>
        </p:nvSpPr>
        <p:spPr>
          <a:xfrm>
            <a:off x="504031" y="1265237"/>
            <a:ext cx="9072563" cy="5487724"/>
          </a:xfrm>
        </p:spPr>
        <p:txBody>
          <a:bodyPr/>
          <a:lstStyle/>
          <a:p>
            <a:r>
              <a:rPr lang="en-US" dirty="0" smtClean="0"/>
              <a:t>We expect about 120 lensed quasars in the full DES footprint with about 100 being double images and about 20 with 4 images – quads are more useful because there are more time delays between the pairs of images</a:t>
            </a:r>
          </a:p>
          <a:p>
            <a:endParaRPr lang="en-US" dirty="0"/>
          </a:p>
          <a:p>
            <a:endParaRPr lang="en-US" dirty="0" smtClean="0"/>
          </a:p>
          <a:p>
            <a:endParaRPr lang="en-US" dirty="0"/>
          </a:p>
          <a:p>
            <a:pPr marL="0" indent="0">
              <a:buNone/>
            </a:pPr>
            <a:endParaRPr lang="en-US" dirty="0" smtClean="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23</a:t>
            </a:fld>
            <a:endParaRPr lang="en-US"/>
          </a:p>
        </p:txBody>
      </p:sp>
      <p:pic>
        <p:nvPicPr>
          <p:cNvPr id="8" name="Picture 7"/>
          <p:cNvPicPr>
            <a:picLocks noChangeAspect="1"/>
          </p:cNvPicPr>
          <p:nvPr/>
        </p:nvPicPr>
        <p:blipFill>
          <a:blip r:embed="rId2"/>
          <a:stretch>
            <a:fillRect/>
          </a:stretch>
        </p:blipFill>
        <p:spPr>
          <a:xfrm>
            <a:off x="544512" y="3627437"/>
            <a:ext cx="3962400" cy="2065592"/>
          </a:xfrm>
          <a:prstGeom prst="rect">
            <a:avLst/>
          </a:prstGeom>
        </p:spPr>
      </p:pic>
      <p:sp>
        <p:nvSpPr>
          <p:cNvPr id="9" name="TextBox 8"/>
          <p:cNvSpPr txBox="1"/>
          <p:nvPr/>
        </p:nvSpPr>
        <p:spPr>
          <a:xfrm>
            <a:off x="1458912" y="5837237"/>
            <a:ext cx="2297549" cy="369332"/>
          </a:xfrm>
          <a:prstGeom prst="rect">
            <a:avLst/>
          </a:prstGeom>
          <a:noFill/>
        </p:spPr>
        <p:txBody>
          <a:bodyPr wrap="none" rtlCol="0">
            <a:spAutoFit/>
          </a:bodyPr>
          <a:lstStyle/>
          <a:p>
            <a:r>
              <a:rPr lang="en-US" dirty="0" err="1" smtClean="0"/>
              <a:t>Agnello</a:t>
            </a:r>
            <a:r>
              <a:rPr lang="en-US" dirty="0" smtClean="0"/>
              <a:t> et al 2015</a:t>
            </a:r>
            <a:endParaRPr lang="en-US" dirty="0"/>
          </a:p>
        </p:txBody>
      </p:sp>
      <p:sp>
        <p:nvSpPr>
          <p:cNvPr id="11" name="TextBox 10"/>
          <p:cNvSpPr txBox="1"/>
          <p:nvPr/>
        </p:nvSpPr>
        <p:spPr>
          <a:xfrm>
            <a:off x="4964112" y="5837237"/>
            <a:ext cx="2532214" cy="369332"/>
          </a:xfrm>
          <a:prstGeom prst="rect">
            <a:avLst/>
          </a:prstGeom>
          <a:noFill/>
        </p:spPr>
        <p:txBody>
          <a:bodyPr wrap="none" rtlCol="0">
            <a:spAutoFit/>
          </a:bodyPr>
          <a:lstStyle/>
          <a:p>
            <a:r>
              <a:rPr lang="en-US" dirty="0" err="1" smtClean="0"/>
              <a:t>Ostrovski</a:t>
            </a:r>
            <a:r>
              <a:rPr lang="en-US" dirty="0" smtClean="0"/>
              <a:t> et al 2016</a:t>
            </a:r>
            <a:endParaRPr lang="en-US" dirty="0"/>
          </a:p>
        </p:txBody>
      </p:sp>
      <p:sp>
        <p:nvSpPr>
          <p:cNvPr id="13" name="TextBox 12"/>
          <p:cNvSpPr txBox="1"/>
          <p:nvPr/>
        </p:nvSpPr>
        <p:spPr>
          <a:xfrm>
            <a:off x="7631112" y="5761037"/>
            <a:ext cx="1867443" cy="646331"/>
          </a:xfrm>
          <a:prstGeom prst="rect">
            <a:avLst/>
          </a:prstGeom>
          <a:noFill/>
        </p:spPr>
        <p:txBody>
          <a:bodyPr wrap="none" rtlCol="0">
            <a:spAutoFit/>
          </a:bodyPr>
          <a:lstStyle/>
          <a:p>
            <a:r>
              <a:rPr lang="en-US" dirty="0" smtClean="0"/>
              <a:t>Lin et al 2016, </a:t>
            </a:r>
          </a:p>
          <a:p>
            <a:r>
              <a:rPr lang="en-US" dirty="0" smtClean="0"/>
              <a:t>in prep</a:t>
            </a:r>
            <a:endParaRPr lang="en-US" dirty="0"/>
          </a:p>
        </p:txBody>
      </p:sp>
      <p:pic>
        <p:nvPicPr>
          <p:cNvPr id="14" name="Picture 13"/>
          <p:cNvPicPr>
            <a:picLocks noChangeAspect="1"/>
          </p:cNvPicPr>
          <p:nvPr/>
        </p:nvPicPr>
        <p:blipFill>
          <a:blip r:embed="rId3"/>
          <a:stretch>
            <a:fillRect/>
          </a:stretch>
        </p:blipFill>
        <p:spPr>
          <a:xfrm>
            <a:off x="5116512" y="3627437"/>
            <a:ext cx="1948232" cy="2057400"/>
          </a:xfrm>
          <a:prstGeom prst="rect">
            <a:avLst/>
          </a:prstGeom>
        </p:spPr>
      </p:pic>
      <p:pic>
        <p:nvPicPr>
          <p:cNvPr id="15" name="Picture 14"/>
          <p:cNvPicPr>
            <a:picLocks noChangeAspect="1"/>
          </p:cNvPicPr>
          <p:nvPr/>
        </p:nvPicPr>
        <p:blipFill>
          <a:blip r:embed="rId4"/>
          <a:stretch>
            <a:fillRect/>
          </a:stretch>
        </p:blipFill>
        <p:spPr>
          <a:xfrm>
            <a:off x="7554912" y="3627437"/>
            <a:ext cx="1905000" cy="2089626"/>
          </a:xfrm>
          <a:prstGeom prst="rect">
            <a:avLst/>
          </a:prstGeom>
        </p:spPr>
      </p:pic>
    </p:spTree>
    <p:extLst>
      <p:ext uri="{BB962C8B-B14F-4D97-AF65-F5344CB8AC3E}">
        <p14:creationId xmlns:p14="http://schemas.microsoft.com/office/powerpoint/2010/main" val="2029238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Confirmed Lenses from Y1</a:t>
            </a:r>
            <a:endParaRPr lang="en-US" dirty="0"/>
          </a:p>
        </p:txBody>
      </p:sp>
      <p:pic>
        <p:nvPicPr>
          <p:cNvPr id="7" name="Content Placeholder 6" descr="DESJ0120-5143.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156" r="584"/>
          <a:stretch/>
        </p:blipFill>
        <p:spPr>
          <a:xfrm>
            <a:off x="1839912" y="1874837"/>
            <a:ext cx="2205445" cy="2244512"/>
          </a:xfrm>
        </p:spPr>
      </p:pic>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24</a:t>
            </a:fld>
            <a:endParaRPr lang="en-US"/>
          </a:p>
        </p:txBody>
      </p:sp>
      <p:pic>
        <p:nvPicPr>
          <p:cNvPr id="8" name="Picture 7" descr="DESJ0104-534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712" y="1874837"/>
            <a:ext cx="2209800" cy="2209800"/>
          </a:xfrm>
          <a:prstGeom prst="rect">
            <a:avLst/>
          </a:prstGeom>
        </p:spPr>
      </p:pic>
      <p:pic>
        <p:nvPicPr>
          <p:cNvPr id="11" name="Picture 10" descr="DESJ2113-01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9512" y="1874837"/>
            <a:ext cx="2209800" cy="2209800"/>
          </a:xfrm>
          <a:prstGeom prst="rect">
            <a:avLst/>
          </a:prstGeom>
        </p:spPr>
      </p:pic>
      <p:pic>
        <p:nvPicPr>
          <p:cNvPr id="13" name="Picture 12"/>
          <p:cNvPicPr>
            <a:picLocks noChangeAspect="1"/>
          </p:cNvPicPr>
          <p:nvPr/>
        </p:nvPicPr>
        <p:blipFill>
          <a:blip r:embed="rId5"/>
          <a:stretch>
            <a:fillRect/>
          </a:stretch>
        </p:blipFill>
        <p:spPr>
          <a:xfrm>
            <a:off x="6259512" y="4084637"/>
            <a:ext cx="2209799" cy="2209799"/>
          </a:xfrm>
          <a:prstGeom prst="rect">
            <a:avLst/>
          </a:prstGeom>
        </p:spPr>
      </p:pic>
      <p:pic>
        <p:nvPicPr>
          <p:cNvPr id="14" name="Picture 13"/>
          <p:cNvPicPr>
            <a:picLocks noChangeAspect="1"/>
          </p:cNvPicPr>
          <p:nvPr/>
        </p:nvPicPr>
        <p:blipFill>
          <a:blip r:embed="rId6"/>
          <a:stretch>
            <a:fillRect/>
          </a:stretch>
        </p:blipFill>
        <p:spPr>
          <a:xfrm>
            <a:off x="1839912" y="4084637"/>
            <a:ext cx="2209800" cy="2209800"/>
          </a:xfrm>
          <a:prstGeom prst="rect">
            <a:avLst/>
          </a:prstGeom>
        </p:spPr>
      </p:pic>
      <p:pic>
        <p:nvPicPr>
          <p:cNvPr id="15" name="Picture 14"/>
          <p:cNvPicPr>
            <a:picLocks noChangeAspect="1"/>
          </p:cNvPicPr>
          <p:nvPr/>
        </p:nvPicPr>
        <p:blipFill>
          <a:blip r:embed="rId7"/>
          <a:stretch>
            <a:fillRect/>
          </a:stretch>
        </p:blipFill>
        <p:spPr>
          <a:xfrm>
            <a:off x="4049712" y="4084637"/>
            <a:ext cx="2209800" cy="2209800"/>
          </a:xfrm>
          <a:prstGeom prst="rect">
            <a:avLst/>
          </a:prstGeom>
        </p:spPr>
      </p:pic>
      <p:sp>
        <p:nvSpPr>
          <p:cNvPr id="16" name="TextBox 15"/>
          <p:cNvSpPr txBox="1"/>
          <p:nvPr/>
        </p:nvSpPr>
        <p:spPr>
          <a:xfrm>
            <a:off x="4354512" y="1493837"/>
            <a:ext cx="1202673" cy="369332"/>
          </a:xfrm>
          <a:prstGeom prst="rect">
            <a:avLst/>
          </a:prstGeom>
          <a:noFill/>
        </p:spPr>
        <p:txBody>
          <a:bodyPr wrap="none" rtlCol="0">
            <a:spAutoFit/>
          </a:bodyPr>
          <a:lstStyle/>
          <a:p>
            <a:r>
              <a:rPr lang="en-US" dirty="0" smtClean="0"/>
              <a:t>Z=1.232</a:t>
            </a:r>
            <a:endParaRPr lang="en-US" dirty="0"/>
          </a:p>
        </p:txBody>
      </p:sp>
      <p:sp>
        <p:nvSpPr>
          <p:cNvPr id="17" name="TextBox 16"/>
          <p:cNvSpPr txBox="1"/>
          <p:nvPr/>
        </p:nvSpPr>
        <p:spPr>
          <a:xfrm>
            <a:off x="2297112" y="1493837"/>
            <a:ext cx="1349423" cy="369332"/>
          </a:xfrm>
          <a:prstGeom prst="rect">
            <a:avLst/>
          </a:prstGeom>
          <a:noFill/>
        </p:spPr>
        <p:txBody>
          <a:bodyPr wrap="none" rtlCol="0">
            <a:spAutoFit/>
          </a:bodyPr>
          <a:lstStyle/>
          <a:p>
            <a:r>
              <a:rPr lang="en-US" dirty="0" smtClean="0"/>
              <a:t>Z=1.2957</a:t>
            </a:r>
            <a:endParaRPr lang="en-US" dirty="0"/>
          </a:p>
        </p:txBody>
      </p:sp>
      <p:sp>
        <p:nvSpPr>
          <p:cNvPr id="19" name="TextBox 18"/>
          <p:cNvSpPr txBox="1"/>
          <p:nvPr/>
        </p:nvSpPr>
        <p:spPr>
          <a:xfrm>
            <a:off x="6640512" y="1493837"/>
            <a:ext cx="1349423" cy="369332"/>
          </a:xfrm>
          <a:prstGeom prst="rect">
            <a:avLst/>
          </a:prstGeom>
          <a:noFill/>
        </p:spPr>
        <p:txBody>
          <a:bodyPr wrap="none" rtlCol="0">
            <a:spAutoFit/>
          </a:bodyPr>
          <a:lstStyle/>
          <a:p>
            <a:r>
              <a:rPr lang="en-US" dirty="0" smtClean="0"/>
              <a:t>Z=0.7943</a:t>
            </a:r>
            <a:endParaRPr lang="en-US" dirty="0"/>
          </a:p>
        </p:txBody>
      </p:sp>
      <p:sp>
        <p:nvSpPr>
          <p:cNvPr id="20" name="TextBox 19"/>
          <p:cNvSpPr txBox="1"/>
          <p:nvPr/>
        </p:nvSpPr>
        <p:spPr>
          <a:xfrm>
            <a:off x="6792912" y="6446837"/>
            <a:ext cx="1202673" cy="369332"/>
          </a:xfrm>
          <a:prstGeom prst="rect">
            <a:avLst/>
          </a:prstGeom>
          <a:noFill/>
        </p:spPr>
        <p:txBody>
          <a:bodyPr wrap="none" rtlCol="0">
            <a:spAutoFit/>
          </a:bodyPr>
          <a:lstStyle/>
          <a:p>
            <a:r>
              <a:rPr lang="en-US" dirty="0" smtClean="0"/>
              <a:t>Z=2.559</a:t>
            </a:r>
            <a:endParaRPr lang="en-US" dirty="0"/>
          </a:p>
        </p:txBody>
      </p:sp>
      <p:sp>
        <p:nvSpPr>
          <p:cNvPr id="21" name="TextBox 20"/>
          <p:cNvSpPr txBox="1"/>
          <p:nvPr/>
        </p:nvSpPr>
        <p:spPr>
          <a:xfrm>
            <a:off x="4506912" y="6446837"/>
            <a:ext cx="1202673" cy="369332"/>
          </a:xfrm>
          <a:prstGeom prst="rect">
            <a:avLst/>
          </a:prstGeom>
          <a:noFill/>
        </p:spPr>
        <p:txBody>
          <a:bodyPr wrap="none" rtlCol="0">
            <a:spAutoFit/>
          </a:bodyPr>
          <a:lstStyle/>
          <a:p>
            <a:r>
              <a:rPr lang="en-US" dirty="0" smtClean="0"/>
              <a:t>Z=1.748</a:t>
            </a:r>
            <a:endParaRPr lang="en-US" dirty="0"/>
          </a:p>
        </p:txBody>
      </p:sp>
      <p:sp>
        <p:nvSpPr>
          <p:cNvPr id="22" name="TextBox 21"/>
          <p:cNvSpPr txBox="1"/>
          <p:nvPr/>
        </p:nvSpPr>
        <p:spPr>
          <a:xfrm>
            <a:off x="2220912" y="6370637"/>
            <a:ext cx="1349423" cy="369332"/>
          </a:xfrm>
          <a:prstGeom prst="rect">
            <a:avLst/>
          </a:prstGeom>
          <a:noFill/>
        </p:spPr>
        <p:txBody>
          <a:bodyPr wrap="none" rtlCol="0">
            <a:spAutoFit/>
          </a:bodyPr>
          <a:lstStyle/>
          <a:p>
            <a:r>
              <a:rPr lang="en-US" dirty="0" smtClean="0"/>
              <a:t>Z=0.9166</a:t>
            </a:r>
            <a:endParaRPr lang="en-US" dirty="0"/>
          </a:p>
        </p:txBody>
      </p:sp>
    </p:spTree>
    <p:extLst>
      <p:ext uri="{BB962C8B-B14F-4D97-AF65-F5344CB8AC3E}">
        <p14:creationId xmlns:p14="http://schemas.microsoft.com/office/powerpoint/2010/main" val="1631263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Lens Modeling</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Various methods exist for modeling lenses</a:t>
            </a:r>
          </a:p>
          <a:p>
            <a:r>
              <a:rPr lang="en-US" dirty="0" smtClean="0"/>
              <a:t>Some just use the </a:t>
            </a:r>
            <a:r>
              <a:rPr lang="en-US" dirty="0" err="1" smtClean="0"/>
              <a:t>x,y</a:t>
            </a:r>
            <a:r>
              <a:rPr lang="en-US" dirty="0" smtClean="0"/>
              <a:t> positions of the components and a model for the mass distribution (</a:t>
            </a:r>
            <a:r>
              <a:rPr lang="en-US" dirty="0" err="1" smtClean="0"/>
              <a:t>lensmodel</a:t>
            </a:r>
            <a:r>
              <a:rPr lang="en-US" dirty="0" smtClean="0"/>
              <a:t> – Keeton </a:t>
            </a:r>
            <a:r>
              <a:rPr lang="en-US" dirty="0" err="1"/>
              <a:t>astro-ph</a:t>
            </a:r>
            <a:r>
              <a:rPr lang="en-US" dirty="0"/>
              <a:t>/0102340 http://</a:t>
            </a:r>
            <a:r>
              <a:rPr lang="en-US" dirty="0" err="1"/>
              <a:t>www.physics.rutgers.edu</a:t>
            </a:r>
            <a:r>
              <a:rPr lang="en-US" dirty="0"/>
              <a:t>/~</a:t>
            </a:r>
            <a:r>
              <a:rPr lang="en-US" dirty="0" err="1"/>
              <a:t>keeton</a:t>
            </a:r>
            <a:r>
              <a:rPr lang="en-US" dirty="0"/>
              <a:t>/</a:t>
            </a:r>
            <a:r>
              <a:rPr lang="en-US" dirty="0" err="1"/>
              <a:t>gravlens</a:t>
            </a:r>
            <a:r>
              <a:rPr lang="en-US" dirty="0"/>
              <a:t>/2012WS/; </a:t>
            </a:r>
            <a:r>
              <a:rPr lang="en-US" dirty="0" err="1" smtClean="0"/>
              <a:t>LensTool</a:t>
            </a:r>
            <a:r>
              <a:rPr lang="en-US" dirty="0" smtClean="0"/>
              <a:t> </a:t>
            </a:r>
            <a:r>
              <a:rPr lang="en-US" dirty="0"/>
              <a:t>- </a:t>
            </a:r>
            <a:r>
              <a:rPr lang="en-US" dirty="0">
                <a:hlinkClick r:id="rId2"/>
              </a:rPr>
              <a:t>https://projets.lam.fr/projects/</a:t>
            </a:r>
            <a:r>
              <a:rPr lang="en-US" dirty="0" smtClean="0">
                <a:hlinkClick r:id="rId2"/>
              </a:rPr>
              <a:t>lenstool</a:t>
            </a:r>
            <a:r>
              <a:rPr lang="en-US" dirty="0" smtClean="0"/>
              <a:t>). They work best for cases where the source is not very extended but one can often have a issue with the number of fit parameters exceeding the number of input </a:t>
            </a:r>
            <a:r>
              <a:rPr lang="en-US" dirty="0" err="1" smtClean="0"/>
              <a:t>paramaters</a:t>
            </a:r>
            <a:r>
              <a:rPr lang="en-US" dirty="0" smtClean="0"/>
              <a:t> if the model tries to be too complex).</a:t>
            </a:r>
          </a:p>
          <a:p>
            <a:r>
              <a:rPr lang="en-US" dirty="0" smtClean="0"/>
              <a:t>Others use the full image and a mass model to create an model image which is convolved with the point-spread function (PSF) and compared to the data. They also predict the shape of the source. They usually do a better job because there are many more input parameters, namely all the image pixels, and the model must reproduce the actual image topology and not just an </a:t>
            </a:r>
            <a:r>
              <a:rPr lang="en-US" dirty="0" err="1" smtClean="0"/>
              <a:t>x,y</a:t>
            </a:r>
            <a:r>
              <a:rPr lang="en-US" dirty="0" smtClean="0"/>
              <a:t> position </a:t>
            </a:r>
            <a:r>
              <a:rPr lang="en-US" dirty="0"/>
              <a:t>(Lensed - </a:t>
            </a:r>
            <a:r>
              <a:rPr lang="en-US" dirty="0">
                <a:hlinkClick r:id="rId3"/>
              </a:rPr>
              <a:t>http://glenco.github.io/lensed</a:t>
            </a:r>
            <a:r>
              <a:rPr lang="en-US" dirty="0" smtClean="0">
                <a:hlinkClick r:id="rId3"/>
              </a:rPr>
              <a:t>/</a:t>
            </a:r>
            <a:r>
              <a:rPr lang="en-US" dirty="0" smtClean="0"/>
              <a:t>; internal code developed by DES collaborator Tom </a:t>
            </a:r>
            <a:r>
              <a:rPr lang="en-US" dirty="0" err="1" smtClean="0"/>
              <a:t>Collett</a:t>
            </a:r>
            <a:r>
              <a:rPr lang="en-US" dirty="0" smtClean="0"/>
              <a:t>). They usually incorporate the ability to fit a model for the light from the lens galaxy and other galaxies in the vicinity.</a:t>
            </a:r>
          </a:p>
          <a:p>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25</a:t>
            </a:fld>
            <a:endParaRPr lang="en-US"/>
          </a:p>
        </p:txBody>
      </p:sp>
    </p:spTree>
    <p:extLst>
      <p:ext uri="{BB962C8B-B14F-4D97-AF65-F5344CB8AC3E}">
        <p14:creationId xmlns:p14="http://schemas.microsoft.com/office/powerpoint/2010/main" val="3006430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2" name="Rectangle 2"/>
          <p:cNvSpPr>
            <a:spLocks noGrp="1" noChangeArrowheads="1"/>
          </p:cNvSpPr>
          <p:nvPr>
            <p:ph type="title"/>
          </p:nvPr>
        </p:nvSpPr>
        <p:spPr/>
        <p:txBody>
          <a:bodyPr>
            <a:normAutofit/>
          </a:bodyPr>
          <a:lstStyle/>
          <a:p>
            <a:pPr eaLnBrk="1" hangingPunct="1">
              <a:defRPr/>
            </a:pPr>
            <a:r>
              <a:rPr lang="en-US" dirty="0" smtClean="0">
                <a:ea typeface="+mj-ea"/>
                <a:cs typeface="+mj-cs"/>
              </a:rPr>
              <a:t>Example of modeling with </a:t>
            </a:r>
            <a:r>
              <a:rPr lang="en-US" dirty="0" err="1" smtClean="0">
                <a:ea typeface="+mj-ea"/>
                <a:cs typeface="+mj-cs"/>
              </a:rPr>
              <a:t>x,y</a:t>
            </a:r>
            <a:r>
              <a:rPr lang="en-US" dirty="0" smtClean="0">
                <a:ea typeface="+mj-ea"/>
                <a:cs typeface="+mj-cs"/>
              </a:rPr>
              <a:t> positions</a:t>
            </a:r>
            <a:endParaRPr lang="en-US" dirty="0">
              <a:ea typeface="+mj-ea"/>
              <a:cs typeface="+mj-cs"/>
            </a:endParaRPr>
          </a:p>
        </p:txBody>
      </p:sp>
      <p:sp>
        <p:nvSpPr>
          <p:cNvPr id="13" name="Date Placeholder 3"/>
          <p:cNvSpPr>
            <a:spLocks noGrp="1"/>
          </p:cNvSpPr>
          <p:nvPr>
            <p:ph type="dt" sz="half" idx="10"/>
          </p:nvPr>
        </p:nvSpPr>
        <p:spPr/>
        <p:txBody>
          <a:bodyPr/>
          <a:lstStyle/>
          <a:p>
            <a:pPr defTabSz="1008063">
              <a:defRPr/>
            </a:pPr>
            <a:r>
              <a:rPr lang="en-US" smtClean="0"/>
              <a:t>October 7 2016</a:t>
            </a:r>
            <a:endParaRPr lang="en-US"/>
          </a:p>
        </p:txBody>
      </p:sp>
      <p:sp>
        <p:nvSpPr>
          <p:cNvPr id="14" name="Footer Placeholder 4"/>
          <p:cNvSpPr>
            <a:spLocks noGrp="1"/>
          </p:cNvSpPr>
          <p:nvPr>
            <p:ph type="ftr" sz="quarter" idx="11"/>
          </p:nvPr>
        </p:nvSpPr>
        <p:spPr/>
        <p:txBody>
          <a:bodyPr/>
          <a:lstStyle/>
          <a:p>
            <a:pPr defTabSz="1008063">
              <a:defRPr/>
            </a:pPr>
            <a:r>
              <a:rPr lang="en-US" smtClean="0"/>
              <a:t>KICP Lecture</a:t>
            </a:r>
            <a:endParaRPr lang="en-US"/>
          </a:p>
        </p:txBody>
      </p:sp>
      <p:sp>
        <p:nvSpPr>
          <p:cNvPr id="15" name="Slide Number Placeholder 5"/>
          <p:cNvSpPr>
            <a:spLocks noGrp="1"/>
          </p:cNvSpPr>
          <p:nvPr>
            <p:ph type="sldNum" sz="quarter" idx="12"/>
          </p:nvPr>
        </p:nvSpPr>
        <p:spPr/>
        <p:txBody>
          <a:bodyPr/>
          <a:lstStyle/>
          <a:p>
            <a:pPr defTabSz="1008063">
              <a:defRPr/>
            </a:pPr>
            <a:fld id="{52EC858C-80E2-7540-812F-D5545CFBA1C8}" type="slidenum">
              <a:rPr lang="en-US" smtClean="0"/>
              <a:pPr defTabSz="1008063">
                <a:defRPr/>
              </a:pPr>
              <a:t>26</a:t>
            </a:fld>
            <a:endParaRPr lang="en-US"/>
          </a:p>
        </p:txBody>
      </p:sp>
      <p:pic>
        <p:nvPicPr>
          <p:cNvPr id="48134" name="Picture 6" descr="sie-8oclock-source"/>
          <p:cNvPicPr>
            <a:picLocks noChangeAspect="1" noChangeArrowheads="1"/>
          </p:cNvPicPr>
          <p:nvPr/>
        </p:nvPicPr>
        <p:blipFill>
          <a:blip r:embed="rId2"/>
          <a:srcRect/>
          <a:stretch>
            <a:fillRect/>
          </a:stretch>
        </p:blipFill>
        <p:spPr bwMode="auto">
          <a:xfrm>
            <a:off x="6143625" y="34051875"/>
            <a:ext cx="4232275" cy="4062413"/>
          </a:xfrm>
          <a:prstGeom prst="rect">
            <a:avLst/>
          </a:prstGeom>
          <a:noFill/>
          <a:ln w="9525">
            <a:noFill/>
            <a:miter lim="800000"/>
            <a:headEnd/>
            <a:tailEnd/>
          </a:ln>
        </p:spPr>
      </p:pic>
      <p:pic>
        <p:nvPicPr>
          <p:cNvPr id="48135" name="Picture 7" descr="sie-8oclock-source"/>
          <p:cNvPicPr>
            <a:picLocks noChangeAspect="1" noChangeArrowheads="1"/>
          </p:cNvPicPr>
          <p:nvPr/>
        </p:nvPicPr>
        <p:blipFill>
          <a:blip r:embed="rId2"/>
          <a:srcRect/>
          <a:stretch>
            <a:fillRect/>
          </a:stretch>
        </p:blipFill>
        <p:spPr bwMode="auto">
          <a:xfrm>
            <a:off x="6296025" y="34204275"/>
            <a:ext cx="4232275" cy="4062413"/>
          </a:xfrm>
          <a:prstGeom prst="rect">
            <a:avLst/>
          </a:prstGeom>
          <a:noFill/>
          <a:ln w="9525">
            <a:noFill/>
            <a:miter lim="800000"/>
            <a:headEnd/>
            <a:tailEnd/>
          </a:ln>
        </p:spPr>
      </p:pic>
      <p:pic>
        <p:nvPicPr>
          <p:cNvPr id="48136" name="Picture 8" descr="sie-8oclock-source"/>
          <p:cNvPicPr>
            <a:picLocks noChangeAspect="1" noChangeArrowheads="1"/>
          </p:cNvPicPr>
          <p:nvPr/>
        </p:nvPicPr>
        <p:blipFill>
          <a:blip r:embed="rId2"/>
          <a:srcRect/>
          <a:stretch>
            <a:fillRect/>
          </a:stretch>
        </p:blipFill>
        <p:spPr bwMode="auto">
          <a:xfrm>
            <a:off x="6448425" y="34356675"/>
            <a:ext cx="4232275" cy="4062413"/>
          </a:xfrm>
          <a:prstGeom prst="rect">
            <a:avLst/>
          </a:prstGeom>
          <a:noFill/>
          <a:ln w="9525">
            <a:noFill/>
            <a:miter lim="800000"/>
            <a:headEnd/>
            <a:tailEnd/>
          </a:ln>
        </p:spPr>
      </p:pic>
      <p:pic>
        <p:nvPicPr>
          <p:cNvPr id="48137" name="Picture 9" descr="sie-8oclock-source"/>
          <p:cNvPicPr>
            <a:picLocks noChangeAspect="1" noChangeArrowheads="1"/>
          </p:cNvPicPr>
          <p:nvPr/>
        </p:nvPicPr>
        <p:blipFill>
          <a:blip r:embed="rId2"/>
          <a:srcRect/>
          <a:stretch>
            <a:fillRect/>
          </a:stretch>
        </p:blipFill>
        <p:spPr bwMode="auto">
          <a:xfrm>
            <a:off x="6600825" y="34509075"/>
            <a:ext cx="4232275" cy="4062413"/>
          </a:xfrm>
          <a:prstGeom prst="rect">
            <a:avLst/>
          </a:prstGeom>
          <a:noFill/>
          <a:ln w="9525">
            <a:noFill/>
            <a:miter lim="800000"/>
            <a:headEnd/>
            <a:tailEnd/>
          </a:ln>
        </p:spPr>
      </p:pic>
      <p:pic>
        <p:nvPicPr>
          <p:cNvPr id="48138" name="Picture 10" descr="sie-8oclock-source"/>
          <p:cNvPicPr>
            <a:picLocks noChangeAspect="1" noChangeArrowheads="1"/>
          </p:cNvPicPr>
          <p:nvPr/>
        </p:nvPicPr>
        <p:blipFill>
          <a:blip r:embed="rId2"/>
          <a:srcRect/>
          <a:stretch>
            <a:fillRect/>
          </a:stretch>
        </p:blipFill>
        <p:spPr bwMode="auto">
          <a:xfrm>
            <a:off x="773112" y="4008437"/>
            <a:ext cx="2743200" cy="2632075"/>
          </a:xfrm>
          <a:prstGeom prst="rect">
            <a:avLst/>
          </a:prstGeom>
          <a:noFill/>
          <a:ln w="9525">
            <a:noFill/>
            <a:miter lim="800000"/>
            <a:headEnd/>
            <a:tailEnd/>
          </a:ln>
        </p:spPr>
      </p:pic>
      <p:pic>
        <p:nvPicPr>
          <p:cNvPr id="48139" name="Picture 17" descr="sie-8oclock-image"/>
          <p:cNvPicPr>
            <a:picLocks noChangeAspect="1" noChangeArrowheads="1"/>
          </p:cNvPicPr>
          <p:nvPr/>
        </p:nvPicPr>
        <p:blipFill>
          <a:blip r:embed="rId3"/>
          <a:srcRect/>
          <a:stretch>
            <a:fillRect/>
          </a:stretch>
        </p:blipFill>
        <p:spPr bwMode="auto">
          <a:xfrm>
            <a:off x="773112" y="1493837"/>
            <a:ext cx="2667000" cy="2560637"/>
          </a:xfrm>
          <a:prstGeom prst="rect">
            <a:avLst/>
          </a:prstGeom>
          <a:noFill/>
          <a:ln w="9525">
            <a:noFill/>
            <a:miter lim="800000"/>
            <a:headEnd/>
            <a:tailEnd/>
          </a:ln>
        </p:spPr>
      </p:pic>
      <p:sp>
        <p:nvSpPr>
          <p:cNvPr id="48140" name="Text Box 21"/>
          <p:cNvSpPr txBox="1">
            <a:spLocks noChangeArrowheads="1"/>
          </p:cNvSpPr>
          <p:nvPr/>
        </p:nvSpPr>
        <p:spPr bwMode="auto">
          <a:xfrm>
            <a:off x="3973512" y="4008437"/>
            <a:ext cx="4981239" cy="2862323"/>
          </a:xfrm>
          <a:prstGeom prst="rect">
            <a:avLst/>
          </a:prstGeom>
          <a:noFill/>
          <a:ln w="9525">
            <a:noFill/>
            <a:miter lim="800000"/>
            <a:headEnd/>
            <a:tailEnd/>
          </a:ln>
        </p:spPr>
        <p:txBody>
          <a:bodyPr wrap="square">
            <a:prstTxWarp prst="textNoShape">
              <a:avLst/>
            </a:prstTxWarp>
            <a:spAutoFit/>
          </a:bodyPr>
          <a:lstStyle/>
          <a:p>
            <a:r>
              <a:rPr lang="en-US" dirty="0" smtClean="0">
                <a:solidFill>
                  <a:srgbClr val="FFFFFF"/>
                </a:solidFill>
              </a:rPr>
              <a:t>Fit a Singular Isothermal Ellipse</a:t>
            </a:r>
          </a:p>
          <a:p>
            <a:r>
              <a:rPr lang="el-GR" dirty="0" smtClean="0">
                <a:solidFill>
                  <a:srgbClr val="FFFFFF"/>
                </a:solidFill>
              </a:rPr>
              <a:t>θ</a:t>
            </a:r>
            <a:r>
              <a:rPr lang="en-US" baseline="-25000" dirty="0" smtClean="0">
                <a:solidFill>
                  <a:srgbClr val="FFFFFF"/>
                </a:solidFill>
              </a:rPr>
              <a:t>EIN</a:t>
            </a:r>
            <a:r>
              <a:rPr lang="en-US" dirty="0" smtClean="0">
                <a:solidFill>
                  <a:srgbClr val="FFFFFF"/>
                </a:solidFill>
              </a:rPr>
              <a:t> </a:t>
            </a:r>
            <a:r>
              <a:rPr lang="en-US" dirty="0">
                <a:solidFill>
                  <a:srgbClr val="FFFFFF"/>
                </a:solidFill>
              </a:rPr>
              <a:t>= 3.35</a:t>
            </a:r>
            <a:r>
              <a:rPr lang="en-US" dirty="0" smtClean="0">
                <a:solidFill>
                  <a:srgbClr val="FFFFFF"/>
                </a:solidFill>
              </a:rPr>
              <a:t>”</a:t>
            </a:r>
          </a:p>
          <a:p>
            <a:r>
              <a:rPr lang="el-GR" dirty="0" smtClean="0">
                <a:solidFill>
                  <a:srgbClr val="FFFFFF"/>
                </a:solidFill>
              </a:rPr>
              <a:t>ε</a:t>
            </a:r>
            <a:r>
              <a:rPr lang="en-US" dirty="0" smtClean="0">
                <a:solidFill>
                  <a:srgbClr val="FFFFFF"/>
                </a:solidFill>
              </a:rPr>
              <a:t> </a:t>
            </a:r>
            <a:r>
              <a:rPr lang="en-US" dirty="0">
                <a:solidFill>
                  <a:srgbClr val="FFFFFF"/>
                </a:solidFill>
              </a:rPr>
              <a:t>= </a:t>
            </a:r>
            <a:r>
              <a:rPr lang="en-US" dirty="0" smtClean="0">
                <a:solidFill>
                  <a:srgbClr val="FFFFFF"/>
                </a:solidFill>
              </a:rPr>
              <a:t>0.53</a:t>
            </a:r>
          </a:p>
          <a:p>
            <a:r>
              <a:rPr lang="en-US" dirty="0" smtClean="0">
                <a:solidFill>
                  <a:srgbClr val="FFFFFF"/>
                </a:solidFill>
              </a:rPr>
              <a:t>PA </a:t>
            </a:r>
            <a:r>
              <a:rPr lang="en-US" dirty="0">
                <a:solidFill>
                  <a:srgbClr val="FFFFFF"/>
                </a:solidFill>
              </a:rPr>
              <a:t>= 12.8 deg</a:t>
            </a:r>
          </a:p>
          <a:p>
            <a:r>
              <a:rPr lang="el-GR" dirty="0">
                <a:solidFill>
                  <a:srgbClr val="FFFFFF"/>
                </a:solidFill>
              </a:rPr>
              <a:t>χ</a:t>
            </a:r>
            <a:r>
              <a:rPr lang="en-US" baseline="30000" dirty="0">
                <a:solidFill>
                  <a:srgbClr val="FFFFFF"/>
                </a:solidFill>
              </a:rPr>
              <a:t>2</a:t>
            </a:r>
            <a:r>
              <a:rPr lang="en-US" dirty="0">
                <a:solidFill>
                  <a:srgbClr val="FFFFFF"/>
                </a:solidFill>
              </a:rPr>
              <a:t>/dof = 1.04</a:t>
            </a:r>
          </a:p>
          <a:p>
            <a:r>
              <a:rPr lang="el-GR" dirty="0">
                <a:solidFill>
                  <a:srgbClr val="FFFFFF"/>
                </a:solidFill>
              </a:rPr>
              <a:t>σ</a:t>
            </a:r>
            <a:r>
              <a:rPr lang="en-US" dirty="0">
                <a:solidFill>
                  <a:srgbClr val="FFFFFF"/>
                </a:solidFill>
              </a:rPr>
              <a:t> = 392 km s</a:t>
            </a:r>
            <a:r>
              <a:rPr lang="en-US" baseline="30000" dirty="0">
                <a:solidFill>
                  <a:srgbClr val="FFFFFF"/>
                </a:solidFill>
              </a:rPr>
              <a:t>-1</a:t>
            </a:r>
          </a:p>
          <a:p>
            <a:r>
              <a:rPr lang="en-US" dirty="0">
                <a:solidFill>
                  <a:srgbClr val="FFFFFF"/>
                </a:solidFill>
              </a:rPr>
              <a:t>R</a:t>
            </a:r>
            <a:r>
              <a:rPr lang="en-US" baseline="-25000" dirty="0">
                <a:solidFill>
                  <a:srgbClr val="FFFFFF"/>
                </a:solidFill>
              </a:rPr>
              <a:t>EIN</a:t>
            </a:r>
            <a:r>
              <a:rPr lang="en-US" dirty="0">
                <a:solidFill>
                  <a:srgbClr val="FFFFFF"/>
                </a:solidFill>
              </a:rPr>
              <a:t> = 12.2 h</a:t>
            </a:r>
            <a:r>
              <a:rPr lang="en-US" baseline="30000" dirty="0">
                <a:solidFill>
                  <a:srgbClr val="FFFFFF"/>
                </a:solidFill>
              </a:rPr>
              <a:t>-1</a:t>
            </a:r>
            <a:r>
              <a:rPr lang="en-US" dirty="0">
                <a:solidFill>
                  <a:srgbClr val="FFFFFF"/>
                </a:solidFill>
              </a:rPr>
              <a:t> </a:t>
            </a:r>
            <a:r>
              <a:rPr lang="en-US" dirty="0" err="1">
                <a:solidFill>
                  <a:srgbClr val="FFFFFF"/>
                </a:solidFill>
              </a:rPr>
              <a:t>kpc</a:t>
            </a:r>
            <a:endParaRPr lang="en-US" dirty="0">
              <a:solidFill>
                <a:srgbClr val="FFFFFF"/>
              </a:solidFill>
            </a:endParaRPr>
          </a:p>
          <a:p>
            <a:r>
              <a:rPr lang="en-US" dirty="0">
                <a:solidFill>
                  <a:srgbClr val="FFFFFF"/>
                </a:solidFill>
              </a:rPr>
              <a:t>M</a:t>
            </a:r>
            <a:r>
              <a:rPr lang="en-US" baseline="-25000" dirty="0">
                <a:solidFill>
                  <a:srgbClr val="FFFFFF"/>
                </a:solidFill>
              </a:rPr>
              <a:t>EIN</a:t>
            </a:r>
            <a:r>
              <a:rPr lang="en-US" dirty="0">
                <a:solidFill>
                  <a:srgbClr val="FFFFFF"/>
                </a:solidFill>
              </a:rPr>
              <a:t> = 1.4 </a:t>
            </a:r>
            <a:r>
              <a:rPr lang="en-US" dirty="0" err="1">
                <a:solidFill>
                  <a:srgbClr val="FFFFFF"/>
                </a:solidFill>
              </a:rPr>
              <a:t>x</a:t>
            </a:r>
            <a:r>
              <a:rPr lang="en-US" dirty="0">
                <a:solidFill>
                  <a:srgbClr val="FFFFFF"/>
                </a:solidFill>
              </a:rPr>
              <a:t> 10</a:t>
            </a:r>
            <a:r>
              <a:rPr lang="en-US" baseline="30000" dirty="0">
                <a:solidFill>
                  <a:srgbClr val="FFFFFF"/>
                </a:solidFill>
              </a:rPr>
              <a:t>12</a:t>
            </a:r>
            <a:r>
              <a:rPr lang="en-US" dirty="0">
                <a:solidFill>
                  <a:srgbClr val="FFFFFF"/>
                </a:solidFill>
              </a:rPr>
              <a:t> h</a:t>
            </a:r>
            <a:r>
              <a:rPr lang="en-US" baseline="30000" dirty="0">
                <a:solidFill>
                  <a:srgbClr val="FFFFFF"/>
                </a:solidFill>
              </a:rPr>
              <a:t>-1</a:t>
            </a:r>
            <a:r>
              <a:rPr lang="en-US" dirty="0">
                <a:solidFill>
                  <a:srgbClr val="FFFFFF"/>
                </a:solidFill>
              </a:rPr>
              <a:t> M</a:t>
            </a:r>
            <a:r>
              <a:rPr lang="en-US" baseline="-25000" dirty="0">
                <a:solidFill>
                  <a:srgbClr val="FFFFFF"/>
                </a:solidFill>
                <a:latin typeface="Wingdings 2" charset="2"/>
              </a:rPr>
              <a:t></a:t>
            </a:r>
            <a:r>
              <a:rPr lang="en-US" dirty="0">
                <a:solidFill>
                  <a:srgbClr val="FFFFFF"/>
                </a:solidFill>
              </a:rPr>
              <a:t> </a:t>
            </a:r>
          </a:p>
          <a:p>
            <a:r>
              <a:rPr lang="en-US" dirty="0">
                <a:solidFill>
                  <a:srgbClr val="FFFFFF"/>
                </a:solidFill>
              </a:rPr>
              <a:t>M/L (rest frame </a:t>
            </a:r>
            <a:r>
              <a:rPr lang="en-US" dirty="0" err="1">
                <a:solidFill>
                  <a:srgbClr val="FFFFFF"/>
                </a:solidFill>
              </a:rPr>
              <a:t>g</a:t>
            </a:r>
            <a:r>
              <a:rPr lang="en-US" dirty="0">
                <a:solidFill>
                  <a:srgbClr val="FFFFFF"/>
                </a:solidFill>
              </a:rPr>
              <a:t>-band) = 13.8 </a:t>
            </a:r>
            <a:r>
              <a:rPr lang="en-US" dirty="0" err="1">
                <a:solidFill>
                  <a:srgbClr val="FFFFFF"/>
                </a:solidFill>
              </a:rPr>
              <a:t>h</a:t>
            </a:r>
            <a:r>
              <a:rPr lang="en-US" dirty="0">
                <a:solidFill>
                  <a:srgbClr val="FFFFFF"/>
                </a:solidFill>
              </a:rPr>
              <a:t> M</a:t>
            </a:r>
            <a:r>
              <a:rPr lang="en-US" baseline="-25000" dirty="0">
                <a:solidFill>
                  <a:srgbClr val="FFFFFF"/>
                </a:solidFill>
                <a:latin typeface="Wingdings 2" charset="2"/>
              </a:rPr>
              <a:t></a:t>
            </a:r>
            <a:r>
              <a:rPr lang="en-US" dirty="0">
                <a:solidFill>
                  <a:srgbClr val="FFFFFF"/>
                </a:solidFill>
              </a:rPr>
              <a:t> /L</a:t>
            </a:r>
            <a:r>
              <a:rPr lang="en-US" baseline="-25000" dirty="0">
                <a:solidFill>
                  <a:srgbClr val="FFFFFF"/>
                </a:solidFill>
                <a:latin typeface="Wingdings 2" charset="2"/>
              </a:rPr>
              <a:t></a:t>
            </a:r>
          </a:p>
          <a:p>
            <a:r>
              <a:rPr lang="en-US" dirty="0">
                <a:solidFill>
                  <a:srgbClr val="FFFFFF"/>
                </a:solidFill>
                <a:latin typeface="Arial" charset="0"/>
              </a:rPr>
              <a:t>Total Magnification = 12.8</a:t>
            </a:r>
          </a:p>
        </p:txBody>
      </p:sp>
      <p:pic>
        <p:nvPicPr>
          <p:cNvPr id="16" name="Picture 1051" descr="8oclockarc_1arcmin"/>
          <p:cNvPicPr>
            <a:picLocks noChangeAspect="1" noChangeArrowheads="1"/>
          </p:cNvPicPr>
          <p:nvPr/>
        </p:nvPicPr>
        <p:blipFill>
          <a:blip r:embed="rId4"/>
          <a:srcRect/>
          <a:stretch>
            <a:fillRect/>
          </a:stretch>
        </p:blipFill>
        <p:spPr bwMode="auto">
          <a:xfrm>
            <a:off x="4354512" y="1493837"/>
            <a:ext cx="2438400" cy="2453960"/>
          </a:xfrm>
          <a:prstGeom prst="rect">
            <a:avLst/>
          </a:prstGeom>
          <a:noFill/>
        </p:spPr>
      </p:pic>
      <p:sp>
        <p:nvSpPr>
          <p:cNvPr id="17" name="Text Box 1061"/>
          <p:cNvSpPr txBox="1">
            <a:spLocks noChangeArrowheads="1"/>
          </p:cNvSpPr>
          <p:nvPr/>
        </p:nvSpPr>
        <p:spPr bwMode="auto">
          <a:xfrm>
            <a:off x="6945312" y="1722437"/>
            <a:ext cx="2847692" cy="1200329"/>
          </a:xfrm>
          <a:prstGeom prst="rect">
            <a:avLst/>
          </a:prstGeom>
          <a:noFill/>
          <a:ln w="9525">
            <a:noFill/>
            <a:miter lim="800000"/>
            <a:headEnd/>
            <a:tailEnd/>
          </a:ln>
          <a:effectLst/>
        </p:spPr>
        <p:txBody>
          <a:bodyPr wrap="none">
            <a:prstTxWarp prst="textNoShape">
              <a:avLst/>
            </a:prstTxWarp>
            <a:spAutoFit/>
          </a:bodyPr>
          <a:lstStyle/>
          <a:p>
            <a:r>
              <a:rPr lang="en-US" dirty="0"/>
              <a:t>J002240.91+143110.4</a:t>
            </a:r>
            <a:endParaRPr lang="en-US" b="1" dirty="0" smtClean="0">
              <a:solidFill>
                <a:srgbClr val="FFFFFF"/>
              </a:solidFill>
              <a:latin typeface="Arial" charset="0"/>
            </a:endParaRPr>
          </a:p>
          <a:p>
            <a:r>
              <a:rPr lang="en-US" b="1" dirty="0" smtClean="0">
                <a:solidFill>
                  <a:srgbClr val="FFFFFF"/>
                </a:solidFill>
                <a:latin typeface="Arial" charset="0"/>
              </a:rPr>
              <a:t>“8 </a:t>
            </a:r>
            <a:r>
              <a:rPr lang="en-US" b="1" dirty="0">
                <a:solidFill>
                  <a:srgbClr val="FFFFFF"/>
                </a:solidFill>
                <a:latin typeface="Arial" charset="0"/>
              </a:rPr>
              <a:t>o’clock </a:t>
            </a:r>
            <a:r>
              <a:rPr lang="en-US" b="1" dirty="0" smtClean="0">
                <a:solidFill>
                  <a:srgbClr val="FFFFFF"/>
                </a:solidFill>
                <a:latin typeface="Arial" charset="0"/>
              </a:rPr>
              <a:t>arc”</a:t>
            </a:r>
            <a:endParaRPr lang="en-US" b="1" dirty="0">
              <a:solidFill>
                <a:srgbClr val="FFFFFF"/>
              </a:solidFill>
              <a:latin typeface="Arial" charset="0"/>
            </a:endParaRPr>
          </a:p>
          <a:p>
            <a:r>
              <a:rPr lang="en-US" b="1" dirty="0" err="1">
                <a:solidFill>
                  <a:srgbClr val="FFFFFF"/>
                </a:solidFill>
                <a:latin typeface="Arial" charset="0"/>
              </a:rPr>
              <a:t>z</a:t>
            </a:r>
            <a:r>
              <a:rPr lang="en-US" b="1" baseline="-25000" dirty="0" err="1">
                <a:solidFill>
                  <a:srgbClr val="FFFFFF"/>
                </a:solidFill>
                <a:latin typeface="Arial" charset="0"/>
              </a:rPr>
              <a:t>l</a:t>
            </a:r>
            <a:r>
              <a:rPr lang="en-US" b="1" baseline="-25000" dirty="0">
                <a:solidFill>
                  <a:srgbClr val="FFFFFF"/>
                </a:solidFill>
                <a:latin typeface="Arial" charset="0"/>
              </a:rPr>
              <a:t> </a:t>
            </a:r>
            <a:r>
              <a:rPr lang="en-US" b="1" dirty="0">
                <a:solidFill>
                  <a:srgbClr val="FFFFFF"/>
                </a:solidFill>
                <a:latin typeface="Arial" charset="0"/>
              </a:rPr>
              <a:t>= 0.38</a:t>
            </a:r>
          </a:p>
          <a:p>
            <a:r>
              <a:rPr lang="en-US" b="1" dirty="0" err="1">
                <a:solidFill>
                  <a:srgbClr val="FFFFFF"/>
                </a:solidFill>
                <a:latin typeface="Arial" charset="0"/>
              </a:rPr>
              <a:t>z</a:t>
            </a:r>
            <a:r>
              <a:rPr lang="en-US" b="1" baseline="-25000" dirty="0" err="1">
                <a:solidFill>
                  <a:srgbClr val="FFFFFF"/>
                </a:solidFill>
                <a:latin typeface="Arial" charset="0"/>
              </a:rPr>
              <a:t>s</a:t>
            </a:r>
            <a:r>
              <a:rPr lang="en-US" b="1" dirty="0">
                <a:solidFill>
                  <a:srgbClr val="FFFFFF"/>
                </a:solidFill>
                <a:latin typeface="Arial" charset="0"/>
              </a:rPr>
              <a:t> = 2.73</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useful references</a:t>
            </a:r>
            <a:endParaRPr lang="en-US" dirty="0"/>
          </a:p>
        </p:txBody>
      </p:sp>
      <p:sp>
        <p:nvSpPr>
          <p:cNvPr id="3" name="Content Placeholder 2"/>
          <p:cNvSpPr>
            <a:spLocks noGrp="1"/>
          </p:cNvSpPr>
          <p:nvPr>
            <p:ph idx="1"/>
          </p:nvPr>
        </p:nvSpPr>
        <p:spPr/>
        <p:txBody>
          <a:bodyPr anchor="t">
            <a:normAutofit fontScale="92500" lnSpcReduction="10000"/>
          </a:bodyPr>
          <a:lstStyle/>
          <a:p>
            <a:r>
              <a:rPr lang="is-IS" sz="2000" dirty="0" smtClean="0"/>
              <a:t>Treu –Strong Lensing by Galaxies  Annu</a:t>
            </a:r>
            <a:r>
              <a:rPr lang="is-IS" sz="2000" dirty="0"/>
              <a:t>. Rev. Astron. Astrophys. 2010. 48:87–125 </a:t>
            </a:r>
            <a:r>
              <a:rPr lang="en-US" sz="2000" dirty="0"/>
              <a:t>https://</a:t>
            </a:r>
            <a:r>
              <a:rPr lang="en-US" sz="2000" dirty="0" err="1"/>
              <a:t>arxiv.org</a:t>
            </a:r>
            <a:r>
              <a:rPr lang="en-US" sz="2000" dirty="0"/>
              <a:t>/abs/1003.5567</a:t>
            </a:r>
            <a:endParaRPr lang="is-IS" sz="2000" dirty="0"/>
          </a:p>
          <a:p>
            <a:r>
              <a:rPr lang="en-US" sz="2000" b="1" dirty="0" err="1" smtClean="0"/>
              <a:t>Kochanek</a:t>
            </a:r>
            <a:r>
              <a:rPr lang="en-US" sz="2000" b="1" dirty="0" smtClean="0"/>
              <a:t> - The </a:t>
            </a:r>
            <a:r>
              <a:rPr lang="en-US" sz="2000" b="1" dirty="0" err="1"/>
              <a:t>Saas</a:t>
            </a:r>
            <a:r>
              <a:rPr lang="en-US" sz="2000" b="1" dirty="0"/>
              <a:t> Fee Lectures on Strong Gravitational </a:t>
            </a:r>
            <a:r>
              <a:rPr lang="en-US" sz="2000" b="1" dirty="0" smtClean="0"/>
              <a:t>Lensing </a:t>
            </a:r>
            <a:r>
              <a:rPr lang="en-US" sz="2000" dirty="0" smtClean="0">
                <a:latin typeface="+mj-lt"/>
                <a:cs typeface="Avenir Next Condensed Demi Bold"/>
                <a:hlinkClick r:id="rId2"/>
              </a:rPr>
              <a:t>https</a:t>
            </a:r>
            <a:r>
              <a:rPr lang="en-US" sz="2000" dirty="0">
                <a:latin typeface="+mj-lt"/>
                <a:cs typeface="Avenir Next Condensed Demi Bold"/>
                <a:hlinkClick r:id="rId2"/>
              </a:rPr>
              <a:t>://arxiv.org/abs/astro-ph/</a:t>
            </a:r>
            <a:r>
              <a:rPr lang="en-US" sz="2000" dirty="0" smtClean="0">
                <a:latin typeface="+mj-lt"/>
                <a:cs typeface="Avenir Next Condensed Demi Bold"/>
                <a:hlinkClick r:id="rId2"/>
              </a:rPr>
              <a:t>0407232</a:t>
            </a:r>
            <a:endParaRPr lang="en-US" sz="2000" dirty="0" smtClean="0">
              <a:latin typeface="+mj-lt"/>
              <a:cs typeface="Avenir Next Condensed Demi Bold"/>
            </a:endParaRPr>
          </a:p>
          <a:p>
            <a:r>
              <a:rPr lang="en-US" sz="2000" dirty="0" smtClean="0">
                <a:latin typeface="+mj-lt"/>
                <a:cs typeface="Avenir Next Condensed Demi Bold"/>
              </a:rPr>
              <a:t>Narayan &amp; </a:t>
            </a:r>
            <a:r>
              <a:rPr lang="en-US" sz="2000" dirty="0" err="1" smtClean="0">
                <a:latin typeface="+mj-lt"/>
                <a:cs typeface="Avenir Next Condensed Demi Bold"/>
              </a:rPr>
              <a:t>Bartelmann</a:t>
            </a:r>
            <a:r>
              <a:rPr lang="en-US" sz="2000" dirty="0" smtClean="0">
                <a:latin typeface="+mj-lt"/>
                <a:cs typeface="Avenir Next Condensed Demi Bold"/>
              </a:rPr>
              <a:t> – Lectures on </a:t>
            </a:r>
            <a:r>
              <a:rPr lang="en-US" sz="2000" dirty="0">
                <a:latin typeface="+mj-lt"/>
                <a:cs typeface="Avenir Next Condensed Demi Bold"/>
              </a:rPr>
              <a:t>Gravitational lensing </a:t>
            </a:r>
            <a:r>
              <a:rPr lang="en-US" sz="2000" dirty="0">
                <a:latin typeface="+mj-lt"/>
                <a:cs typeface="Avenir Next Condensed Demi Bold"/>
                <a:hlinkClick r:id="rId3"/>
              </a:rPr>
              <a:t>https://arxiv.org/abs/astro-ph/</a:t>
            </a:r>
            <a:r>
              <a:rPr lang="en-US" sz="2000" dirty="0" smtClean="0">
                <a:latin typeface="+mj-lt"/>
                <a:cs typeface="Avenir Next Condensed Demi Bold"/>
                <a:hlinkClick r:id="rId3"/>
              </a:rPr>
              <a:t>9606001</a:t>
            </a:r>
            <a:endParaRPr lang="en-US" sz="2000" dirty="0" smtClean="0">
              <a:latin typeface="+mj-lt"/>
              <a:cs typeface="Avenir Next Condensed Demi Bold"/>
            </a:endParaRPr>
          </a:p>
          <a:p>
            <a:r>
              <a:rPr lang="en-US" sz="2000" dirty="0" err="1" smtClean="0">
                <a:latin typeface="+mj-lt"/>
                <a:cs typeface="Avenir Next Condensed Demi Bold"/>
              </a:rPr>
              <a:t>Mollerach</a:t>
            </a:r>
            <a:r>
              <a:rPr lang="en-US" sz="2000" dirty="0" smtClean="0">
                <a:latin typeface="+mj-lt"/>
                <a:cs typeface="Avenir Next Condensed Demi Bold"/>
              </a:rPr>
              <a:t> &amp; </a:t>
            </a:r>
            <a:r>
              <a:rPr lang="en-US" sz="2000" dirty="0" err="1" smtClean="0">
                <a:latin typeface="+mj-lt"/>
                <a:cs typeface="Avenir Next Condensed Demi Bold"/>
              </a:rPr>
              <a:t>Roulet</a:t>
            </a:r>
            <a:r>
              <a:rPr lang="en-US" sz="2000" dirty="0" smtClean="0">
                <a:latin typeface="+mj-lt"/>
                <a:cs typeface="Avenir Next Condensed Demi Bold"/>
              </a:rPr>
              <a:t> – Gravitational lensing and </a:t>
            </a:r>
            <a:r>
              <a:rPr lang="en-US" sz="2000" dirty="0" err="1" smtClean="0">
                <a:latin typeface="+mj-lt"/>
                <a:cs typeface="Avenir Next Condensed Demi Bold"/>
              </a:rPr>
              <a:t>Microlensing</a:t>
            </a:r>
            <a:r>
              <a:rPr lang="en-US" sz="2000" dirty="0" smtClean="0">
                <a:latin typeface="+mj-lt"/>
                <a:cs typeface="Avenir Next Condensed Demi Bold"/>
              </a:rPr>
              <a:t> World Scientific ISBN 981-02-4852-0</a:t>
            </a:r>
          </a:p>
          <a:p>
            <a:r>
              <a:rPr lang="en-US" sz="2000" dirty="0" smtClean="0">
                <a:latin typeface="+mj-lt"/>
                <a:cs typeface="Avenir Next Condensed Demi Bold"/>
              </a:rPr>
              <a:t>Schneider, Ehlers &amp; Falco – Gravitational Lenses Springer-</a:t>
            </a:r>
            <a:r>
              <a:rPr lang="en-US" sz="2000" dirty="0" err="1" smtClean="0">
                <a:latin typeface="+mj-lt"/>
                <a:cs typeface="Avenir Next Condensed Demi Bold"/>
              </a:rPr>
              <a:t>Verlag</a:t>
            </a:r>
            <a:r>
              <a:rPr lang="en-US" sz="2000" dirty="0" smtClean="0">
                <a:latin typeface="+mj-lt"/>
                <a:cs typeface="Avenir Next Condensed Demi Bold"/>
              </a:rPr>
              <a:t> ISBN 0-387-97070-3 (a bit heavy going)</a:t>
            </a:r>
          </a:p>
          <a:p>
            <a:r>
              <a:rPr lang="en-US" sz="2000" dirty="0" err="1" smtClean="0">
                <a:latin typeface="+mj-lt"/>
                <a:cs typeface="Avenir Next Condensed Demi Bold"/>
              </a:rPr>
              <a:t>Treu</a:t>
            </a:r>
            <a:r>
              <a:rPr lang="en-US" sz="2000" dirty="0" smtClean="0">
                <a:latin typeface="+mj-lt"/>
                <a:cs typeface="Avenir Next Condensed Demi Bold"/>
              </a:rPr>
              <a:t> &amp; Marshall – Time Delay Cosmography https</a:t>
            </a:r>
            <a:r>
              <a:rPr lang="en-US" sz="2000" dirty="0">
                <a:latin typeface="+mj-lt"/>
                <a:cs typeface="Avenir Next Condensed Demi Bold"/>
              </a:rPr>
              <a:t>://</a:t>
            </a:r>
            <a:r>
              <a:rPr lang="en-US" sz="2000" dirty="0" err="1">
                <a:latin typeface="+mj-lt"/>
                <a:cs typeface="Avenir Next Condensed Demi Bold"/>
              </a:rPr>
              <a:t>arxiv.org</a:t>
            </a:r>
            <a:r>
              <a:rPr lang="en-US" sz="2000" dirty="0">
                <a:latin typeface="+mj-lt"/>
                <a:cs typeface="Avenir Next Condensed Demi Bold"/>
              </a:rPr>
              <a:t>/abs/1605.05333</a:t>
            </a:r>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27</a:t>
            </a:fld>
            <a:endParaRPr lang="en-US"/>
          </a:p>
        </p:txBody>
      </p:sp>
    </p:spTree>
    <p:extLst>
      <p:ext uri="{BB962C8B-B14F-4D97-AF65-F5344CB8AC3E}">
        <p14:creationId xmlns:p14="http://schemas.microsoft.com/office/powerpoint/2010/main" val="3864912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is gravitational lensing useful?</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We can study the mass distribution of foreground matter without making dynamical assumptions about the state of that matter, e.g., velocity dispersion measurements of clusters assume that the cluster has </a:t>
            </a:r>
            <a:r>
              <a:rPr lang="en-US" dirty="0" err="1" smtClean="0"/>
              <a:t>virialized</a:t>
            </a:r>
            <a:endParaRPr lang="en-US" dirty="0" smtClean="0"/>
          </a:p>
          <a:p>
            <a:r>
              <a:rPr lang="en-US" dirty="0" smtClean="0"/>
              <a:t>Lensing doesn’t care whether the mass is luminous or dark as long as it interacts gravitationally</a:t>
            </a:r>
          </a:p>
          <a:p>
            <a:pPr lvl="1"/>
            <a:r>
              <a:rPr lang="en-US" dirty="0" smtClean="0"/>
              <a:t>We can learn about the dark matter content of the universe</a:t>
            </a:r>
          </a:p>
          <a:p>
            <a:r>
              <a:rPr lang="en-US" dirty="0" smtClean="0"/>
              <a:t>The magnification of the sources in strong lensing allows us to study sources with smaller telescopes than would normally be possible</a:t>
            </a:r>
          </a:p>
          <a:p>
            <a:r>
              <a:rPr lang="en-US" dirty="0" smtClean="0"/>
              <a:t>Combining strong and weak lensing in clusters allows us to constrain both mass distribution in the cluster core as well as the halo </a:t>
            </a:r>
          </a:p>
          <a:p>
            <a:r>
              <a:rPr lang="en-US" dirty="0" smtClean="0"/>
              <a:t>Lensed quasars allow us to measure the Hubble parameter, H</a:t>
            </a:r>
            <a:r>
              <a:rPr lang="en-US" baseline="-25000" dirty="0" smtClean="0"/>
              <a:t>0</a:t>
            </a:r>
          </a:p>
          <a:p>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3</a:t>
            </a:fld>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Abell</a:t>
            </a:r>
            <a:r>
              <a:rPr lang="en-US" dirty="0" smtClean="0"/>
              <a:t> 1689 – HST image</a:t>
            </a:r>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4</a:t>
            </a:fld>
            <a:endParaRPr lang="en-US"/>
          </a:p>
        </p:txBody>
      </p:sp>
      <p:pic>
        <p:nvPicPr>
          <p:cNvPr id="7" name="Picture 6" descr="abell1689_hstacs_c1.jpg"/>
          <p:cNvPicPr>
            <a:picLocks noChangeAspect="1"/>
          </p:cNvPicPr>
          <p:nvPr/>
        </p:nvPicPr>
        <p:blipFill>
          <a:blip r:embed="rId2"/>
          <a:stretch>
            <a:fillRect/>
          </a:stretch>
        </p:blipFill>
        <p:spPr>
          <a:xfrm>
            <a:off x="468312" y="1417637"/>
            <a:ext cx="5486400" cy="5040753"/>
          </a:xfrm>
          <a:prstGeom prst="rect">
            <a:avLst/>
          </a:prstGeom>
        </p:spPr>
      </p:pic>
      <p:sp>
        <p:nvSpPr>
          <p:cNvPr id="8" name="TextBox 7"/>
          <p:cNvSpPr txBox="1"/>
          <p:nvPr/>
        </p:nvSpPr>
        <p:spPr>
          <a:xfrm>
            <a:off x="6030912" y="1722437"/>
            <a:ext cx="3762644" cy="1200329"/>
          </a:xfrm>
          <a:prstGeom prst="rect">
            <a:avLst/>
          </a:prstGeom>
          <a:noFill/>
        </p:spPr>
        <p:txBody>
          <a:bodyPr wrap="none" rtlCol="0">
            <a:spAutoFit/>
          </a:bodyPr>
          <a:lstStyle/>
          <a:p>
            <a:r>
              <a:rPr lang="en-US" dirty="0" smtClean="0">
                <a:solidFill>
                  <a:srgbClr val="FFFFFF"/>
                </a:solidFill>
              </a:rPr>
              <a:t>Cluster </a:t>
            </a:r>
            <a:r>
              <a:rPr lang="en-US" dirty="0" err="1" smtClean="0">
                <a:solidFill>
                  <a:srgbClr val="FFFFFF"/>
                </a:solidFill>
              </a:rPr>
              <a:t>redshift</a:t>
            </a:r>
            <a:r>
              <a:rPr lang="en-US" dirty="0" smtClean="0">
                <a:solidFill>
                  <a:srgbClr val="FFFFFF"/>
                </a:solidFill>
              </a:rPr>
              <a:t> </a:t>
            </a:r>
            <a:r>
              <a:rPr lang="en-US" dirty="0" err="1" smtClean="0">
                <a:solidFill>
                  <a:srgbClr val="FFFFFF"/>
                </a:solidFill>
              </a:rPr>
              <a:t>z</a:t>
            </a:r>
            <a:r>
              <a:rPr lang="en-US" dirty="0" smtClean="0">
                <a:solidFill>
                  <a:srgbClr val="FFFFFF"/>
                </a:solidFill>
              </a:rPr>
              <a:t> = 0.18</a:t>
            </a:r>
          </a:p>
          <a:p>
            <a:r>
              <a:rPr lang="en-US" dirty="0" smtClean="0">
                <a:solidFill>
                  <a:srgbClr val="FFFFFF"/>
                </a:solidFill>
              </a:rPr>
              <a:t>θ</a:t>
            </a:r>
            <a:r>
              <a:rPr lang="en-US" baseline="-25000" dirty="0" smtClean="0">
                <a:solidFill>
                  <a:srgbClr val="FFFFFF"/>
                </a:solidFill>
              </a:rPr>
              <a:t>E </a:t>
            </a:r>
            <a:r>
              <a:rPr lang="en-US" dirty="0" smtClean="0">
                <a:solidFill>
                  <a:srgbClr val="FFFFFF"/>
                </a:solidFill>
              </a:rPr>
              <a:t>= 45”</a:t>
            </a:r>
          </a:p>
          <a:p>
            <a:r>
              <a:rPr lang="en-US" dirty="0" smtClean="0">
                <a:solidFill>
                  <a:srgbClr val="FFFFFF"/>
                </a:solidFill>
              </a:rPr>
              <a:t>34 multiply imaged systems</a:t>
            </a:r>
          </a:p>
          <a:p>
            <a:r>
              <a:rPr lang="en-US" dirty="0" smtClean="0">
                <a:solidFill>
                  <a:srgbClr val="FFFFFF"/>
                </a:solidFill>
              </a:rPr>
              <a:t>M</a:t>
            </a:r>
            <a:r>
              <a:rPr lang="en-US" baseline="-25000" dirty="0" smtClean="0">
                <a:solidFill>
                  <a:srgbClr val="FFFFFF"/>
                </a:solidFill>
              </a:rPr>
              <a:t>200</a:t>
            </a:r>
            <a:r>
              <a:rPr lang="en-US" dirty="0" smtClean="0">
                <a:solidFill>
                  <a:srgbClr val="FFFFFF"/>
                </a:solidFill>
              </a:rPr>
              <a:t> = 1.32±0.2 × 10</a:t>
            </a:r>
            <a:r>
              <a:rPr lang="en-US" baseline="30000" dirty="0" smtClean="0">
                <a:solidFill>
                  <a:srgbClr val="FFFFFF"/>
                </a:solidFill>
              </a:rPr>
              <a:t>15</a:t>
            </a:r>
            <a:r>
              <a:rPr lang="en-US" dirty="0" smtClean="0">
                <a:solidFill>
                  <a:srgbClr val="FFFFFF"/>
                </a:solidFill>
              </a:rPr>
              <a:t> h</a:t>
            </a:r>
            <a:r>
              <a:rPr lang="en-US" baseline="30000" dirty="0" smtClean="0">
                <a:solidFill>
                  <a:srgbClr val="FFFFFF"/>
                </a:solidFill>
              </a:rPr>
              <a:t>-1</a:t>
            </a:r>
            <a:r>
              <a:rPr lang="en-US" dirty="0" smtClean="0">
                <a:solidFill>
                  <a:srgbClr val="FFFFFF"/>
                </a:solidFill>
              </a:rPr>
              <a:t> M</a:t>
            </a:r>
            <a:r>
              <a:rPr lang="en-US" baseline="-25000" dirty="0" smtClean="0">
                <a:solidFill>
                  <a:srgbClr val="FFFFFF"/>
                </a:solidFill>
                <a:latin typeface="Wingdings"/>
                <a:ea typeface="Wingdings"/>
                <a:cs typeface="Wingdings"/>
              </a:rPr>
              <a:t></a:t>
            </a:r>
            <a:endParaRPr lang="en-US" baseline="-250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lensing-geometry.png"/>
          <p:cNvPicPr>
            <a:picLocks noChangeAspect="1"/>
          </p:cNvPicPr>
          <p:nvPr/>
        </p:nvPicPr>
        <p:blipFill>
          <a:blip r:embed="rId3"/>
          <a:stretch>
            <a:fillRect/>
          </a:stretch>
        </p:blipFill>
        <p:spPr>
          <a:xfrm>
            <a:off x="163512" y="1417637"/>
            <a:ext cx="9688512" cy="4588404"/>
          </a:xfrm>
          <a:prstGeom prst="rect">
            <a:avLst/>
          </a:prstGeom>
          <a:solidFill>
            <a:schemeClr val="tx1"/>
          </a:solidFill>
        </p:spPr>
      </p:pic>
      <p:sp>
        <p:nvSpPr>
          <p:cNvPr id="2" name="Title 1"/>
          <p:cNvSpPr>
            <a:spLocks noGrp="1"/>
          </p:cNvSpPr>
          <p:nvPr>
            <p:ph type="title"/>
          </p:nvPr>
        </p:nvSpPr>
        <p:spPr/>
        <p:txBody>
          <a:bodyPr/>
          <a:lstStyle/>
          <a:p>
            <a:pPr>
              <a:defRPr/>
            </a:pPr>
            <a:r>
              <a:rPr lang="en-US" dirty="0" smtClean="0"/>
              <a:t>Point-like lens</a:t>
            </a:r>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56F47AFF-529B-114C-87EE-45E0EAB18A56}" type="slidenum">
              <a:rPr lang="en-US" smtClean="0"/>
              <a:pPr>
                <a:defRPr/>
              </a:pPr>
              <a:t>5</a:t>
            </a:fld>
            <a:endParaRPr lang="en-US"/>
          </a:p>
        </p:txBody>
      </p:sp>
      <p:sp>
        <p:nvSpPr>
          <p:cNvPr id="20488" name="Text Box 160"/>
          <p:cNvSpPr txBox="1">
            <a:spLocks noChangeArrowheads="1"/>
          </p:cNvSpPr>
          <p:nvPr/>
        </p:nvSpPr>
        <p:spPr bwMode="auto">
          <a:xfrm>
            <a:off x="315912" y="1493837"/>
            <a:ext cx="4495800" cy="2062103"/>
          </a:xfrm>
          <a:prstGeom prst="rect">
            <a:avLst/>
          </a:prstGeom>
          <a:noFill/>
          <a:ln w="9525">
            <a:noFill/>
            <a:miter lim="800000"/>
            <a:headEnd/>
            <a:tailEnd/>
          </a:ln>
        </p:spPr>
        <p:txBody>
          <a:bodyPr>
            <a:prstTxWarp prst="textNoShape">
              <a:avLst/>
            </a:prstTxWarp>
            <a:spAutoFit/>
          </a:bodyPr>
          <a:lstStyle/>
          <a:p>
            <a:pPr marL="342900" indent="-342900" defTabSz="4389438"/>
            <a:r>
              <a:rPr lang="en-US" sz="1600" b="1" dirty="0">
                <a:solidFill>
                  <a:schemeClr val="bg1"/>
                </a:solidFill>
              </a:rPr>
              <a:t>D = angular diameter </a:t>
            </a:r>
            <a:r>
              <a:rPr lang="en-US" sz="1600" b="1" dirty="0" smtClean="0">
                <a:solidFill>
                  <a:schemeClr val="bg1"/>
                </a:solidFill>
              </a:rPr>
              <a:t>distance (ratio of an object’s physical transverse size to its angular size</a:t>
            </a:r>
          </a:p>
          <a:p>
            <a:pPr marL="342900" indent="-342900" defTabSz="4389438"/>
            <a:r>
              <a:rPr lang="el-GR" sz="1600" b="1" dirty="0">
                <a:solidFill>
                  <a:schemeClr val="bg1"/>
                </a:solidFill>
                <a:ea typeface="Arial" charset="0"/>
                <a:cs typeface="Arial" charset="0"/>
              </a:rPr>
              <a:t>θ</a:t>
            </a:r>
            <a:r>
              <a:rPr lang="en-US" sz="1600" b="1" dirty="0">
                <a:solidFill>
                  <a:schemeClr val="bg1"/>
                </a:solidFill>
                <a:ea typeface="Arial" charset="0"/>
                <a:cs typeface="Arial" charset="0"/>
              </a:rPr>
              <a:t> = angle of</a:t>
            </a:r>
            <a:r>
              <a:rPr lang="en-US" sz="1600" b="1" dirty="0" smtClean="0">
                <a:solidFill>
                  <a:schemeClr val="bg1"/>
                </a:solidFill>
                <a:ea typeface="Arial" charset="0"/>
                <a:cs typeface="Arial" charset="0"/>
              </a:rPr>
              <a:t> observed position of image</a:t>
            </a:r>
          </a:p>
          <a:p>
            <a:pPr marL="342900" indent="-342900" defTabSz="4389438"/>
            <a:r>
              <a:rPr lang="en-US" sz="1600" b="1" dirty="0" smtClean="0">
                <a:solidFill>
                  <a:schemeClr val="bg1"/>
                </a:solidFill>
                <a:ea typeface="Arial" charset="0"/>
                <a:cs typeface="Arial" charset="0"/>
              </a:rPr>
              <a:t>O = observer</a:t>
            </a:r>
          </a:p>
          <a:p>
            <a:pPr marL="342900" indent="-342900" defTabSz="4389438"/>
            <a:r>
              <a:rPr lang="el-GR" sz="1600" b="1" dirty="0" smtClean="0">
                <a:solidFill>
                  <a:schemeClr val="bg1"/>
                </a:solidFill>
                <a:ea typeface="Arial" charset="0"/>
                <a:cs typeface="Arial" charset="0"/>
              </a:rPr>
              <a:t>β</a:t>
            </a:r>
            <a:r>
              <a:rPr lang="en-US" sz="1600" b="1" dirty="0" smtClean="0">
                <a:solidFill>
                  <a:schemeClr val="bg1"/>
                </a:solidFill>
                <a:ea typeface="Arial" charset="0"/>
                <a:cs typeface="Arial" charset="0"/>
              </a:rPr>
              <a:t> = actual angle of source </a:t>
            </a:r>
            <a:r>
              <a:rPr lang="en-US" sz="1600" b="1" dirty="0" err="1" smtClean="0">
                <a:solidFill>
                  <a:schemeClr val="bg1"/>
                </a:solidFill>
                <a:ea typeface="Arial" charset="0"/>
                <a:cs typeface="Arial" charset="0"/>
              </a:rPr>
              <a:t>wrt</a:t>
            </a:r>
            <a:r>
              <a:rPr lang="en-US" sz="1600" b="1" dirty="0" smtClean="0">
                <a:solidFill>
                  <a:schemeClr val="bg1"/>
                </a:solidFill>
                <a:ea typeface="Arial" charset="0"/>
                <a:cs typeface="Arial" charset="0"/>
              </a:rPr>
              <a:t> axis( unobservable)</a:t>
            </a:r>
            <a:endParaRPr lang="el-GR" sz="1600" b="1" dirty="0">
              <a:solidFill>
                <a:schemeClr val="bg1"/>
              </a:solidFill>
              <a:ea typeface="Arial" charset="0"/>
              <a:cs typeface="Arial" charset="0"/>
            </a:endParaRPr>
          </a:p>
        </p:txBody>
      </p:sp>
      <p:graphicFrame>
        <p:nvGraphicFramePr>
          <p:cNvPr id="20482" name="Object 2"/>
          <p:cNvGraphicFramePr>
            <a:graphicFrameLocks noChangeAspect="1"/>
          </p:cNvGraphicFramePr>
          <p:nvPr/>
        </p:nvGraphicFramePr>
        <p:xfrm>
          <a:off x="8316912" y="2179637"/>
          <a:ext cx="381000" cy="450850"/>
        </p:xfrm>
        <a:graphic>
          <a:graphicData uri="http://schemas.openxmlformats.org/presentationml/2006/ole">
            <mc:AlternateContent xmlns:mc="http://schemas.openxmlformats.org/markup-compatibility/2006">
              <mc:Choice xmlns:v="urn:schemas-microsoft-com:vml" Requires="v">
                <p:oleObj spid="_x0000_s20534" name="Equation" r:id="rId4" imgW="152280" imgH="190440" progId="Equation.3">
                  <p:embed/>
                </p:oleObj>
              </mc:Choice>
              <mc:Fallback>
                <p:oleObj name="Equation" r:id="rId4" imgW="152280" imgH="1904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6912" y="2179637"/>
                        <a:ext cx="381000"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392112" y="5989637"/>
            <a:ext cx="9372600" cy="923330"/>
          </a:xfrm>
          <a:prstGeom prst="rect">
            <a:avLst/>
          </a:prstGeom>
          <a:noFill/>
        </p:spPr>
        <p:txBody>
          <a:bodyPr wrap="square" rtlCol="0">
            <a:spAutoFit/>
          </a:bodyPr>
          <a:lstStyle/>
          <a:p>
            <a:r>
              <a:rPr lang="en-US" dirty="0" smtClean="0"/>
              <a:t>Defining distances in this way allows us to write the lensing equation using </a:t>
            </a:r>
            <a:r>
              <a:rPr lang="en-US" dirty="0"/>
              <a:t>E</a:t>
            </a:r>
            <a:r>
              <a:rPr lang="en-US" dirty="0" smtClean="0"/>
              <a:t>uclidean geometry. </a:t>
            </a:r>
          </a:p>
          <a:p>
            <a:r>
              <a:rPr lang="en-US" dirty="0" smtClean="0"/>
              <a:t>Important to note that D</a:t>
            </a:r>
            <a:r>
              <a:rPr lang="en-US" baseline="-25000" dirty="0" smtClean="0"/>
              <a:t>s</a:t>
            </a:r>
            <a:r>
              <a:rPr lang="en-US" dirty="0" smtClean="0"/>
              <a:t> ≠ D</a:t>
            </a:r>
            <a:r>
              <a:rPr lang="en-US" baseline="-25000" dirty="0" smtClean="0"/>
              <a:t>L</a:t>
            </a:r>
            <a:r>
              <a:rPr lang="en-US" dirty="0" smtClean="0"/>
              <a:t>+D</a:t>
            </a:r>
            <a:r>
              <a:rPr lang="en-US" baseline="-25000" dirty="0" smtClean="0"/>
              <a:t>LS</a:t>
            </a:r>
            <a:endParaRPr lang="en-US" baseline="-25000" dirty="0"/>
          </a:p>
        </p:txBody>
      </p:sp>
      <p:sp>
        <p:nvSpPr>
          <p:cNvPr id="3" name="TextBox 2"/>
          <p:cNvSpPr txBox="1"/>
          <p:nvPr/>
        </p:nvSpPr>
        <p:spPr>
          <a:xfrm>
            <a:off x="6259512" y="3551237"/>
            <a:ext cx="300758" cy="369332"/>
          </a:xfrm>
          <a:prstGeom prst="rect">
            <a:avLst/>
          </a:prstGeom>
          <a:noFill/>
        </p:spPr>
        <p:txBody>
          <a:bodyPr wrap="none" rtlCol="0">
            <a:spAutoFit/>
          </a:bodyPr>
          <a:lstStyle/>
          <a:p>
            <a:r>
              <a:rPr lang="en-US" dirty="0" err="1" smtClean="0">
                <a:solidFill>
                  <a:schemeClr val="bg1"/>
                </a:solidFill>
              </a:rPr>
              <a:t>ξ</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 lens approximation</a:t>
            </a:r>
            <a:endParaRPr lang="en-US" dirty="0"/>
          </a:p>
        </p:txBody>
      </p:sp>
      <p:pic>
        <p:nvPicPr>
          <p:cNvPr id="7" name="Content Placeholder 6"/>
          <p:cNvPicPr>
            <a:picLocks noGrp="1" noChangeAspect="1"/>
          </p:cNvPicPr>
          <p:nvPr>
            <p:ph idx="1"/>
          </p:nvPr>
        </p:nvPicPr>
        <p:blipFill rotWithShape="1">
          <a:blip r:embed="rId3"/>
          <a:srcRect l="-946" r="-360"/>
          <a:stretch/>
        </p:blipFill>
        <p:spPr>
          <a:xfrm>
            <a:off x="6335712" y="3170237"/>
            <a:ext cx="3131423" cy="4073312"/>
          </a:xfrm>
          <a:solidFill>
            <a:schemeClr val="tx1"/>
          </a:solidFill>
        </p:spPr>
      </p:pic>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6</a:t>
            </a:fld>
            <a:endParaRPr lang="en-US"/>
          </a:p>
        </p:txBody>
      </p:sp>
      <p:sp>
        <p:nvSpPr>
          <p:cNvPr id="8" name="TextBox 7"/>
          <p:cNvSpPr txBox="1"/>
          <p:nvPr/>
        </p:nvSpPr>
        <p:spPr>
          <a:xfrm>
            <a:off x="773112" y="2484437"/>
            <a:ext cx="184666" cy="369332"/>
          </a:xfrm>
          <a:prstGeom prst="rect">
            <a:avLst/>
          </a:prstGeom>
          <a:noFill/>
        </p:spPr>
        <p:txBody>
          <a:bodyPr wrap="none" rtlCol="0">
            <a:spAutoFit/>
          </a:bodyPr>
          <a:lstStyle/>
          <a:p>
            <a:endParaRPr lang="en-US" dirty="0"/>
          </a:p>
        </p:txBody>
      </p:sp>
      <p:sp>
        <p:nvSpPr>
          <p:cNvPr id="13" name="TextBox 12"/>
          <p:cNvSpPr txBox="1"/>
          <p:nvPr/>
        </p:nvSpPr>
        <p:spPr>
          <a:xfrm>
            <a:off x="849312" y="1798637"/>
            <a:ext cx="5562600" cy="2031325"/>
          </a:xfrm>
          <a:prstGeom prst="rect">
            <a:avLst/>
          </a:prstGeom>
          <a:noFill/>
        </p:spPr>
        <p:txBody>
          <a:bodyPr wrap="square" rtlCol="0">
            <a:spAutoFit/>
          </a:bodyPr>
          <a:lstStyle/>
          <a:p>
            <a:r>
              <a:rPr lang="en-US" dirty="0" smtClean="0"/>
              <a:t>The deflection occurs over a distance z which is small compared to the distances between the D</a:t>
            </a:r>
            <a:r>
              <a:rPr lang="en-US" baseline="-25000" dirty="0" smtClean="0"/>
              <a:t>LS</a:t>
            </a:r>
            <a:r>
              <a:rPr lang="en-US" dirty="0" smtClean="0"/>
              <a:t> and D</a:t>
            </a:r>
            <a:r>
              <a:rPr lang="en-US" baseline="-25000" dirty="0" smtClean="0"/>
              <a:t>L so </a:t>
            </a:r>
            <a:r>
              <a:rPr lang="en-US" dirty="0"/>
              <a:t>t</a:t>
            </a:r>
            <a:r>
              <a:rPr lang="en-US" dirty="0" smtClean="0"/>
              <a:t>he lens can be considered thin compared to</a:t>
            </a:r>
          </a:p>
          <a:p>
            <a:r>
              <a:rPr lang="en-US" dirty="0"/>
              <a:t>t</a:t>
            </a:r>
            <a:r>
              <a:rPr lang="en-US" dirty="0" smtClean="0"/>
              <a:t>he total light path and is represented by the lens plane</a:t>
            </a:r>
          </a:p>
          <a:p>
            <a:r>
              <a:rPr lang="en-US" dirty="0" smtClean="0"/>
              <a:t>It has a surface mass density</a:t>
            </a:r>
          </a:p>
        </p:txBody>
      </p:sp>
      <p:pic>
        <p:nvPicPr>
          <p:cNvPr id="14" name="Picture 13"/>
          <p:cNvPicPr>
            <a:picLocks noChangeAspect="1"/>
          </p:cNvPicPr>
          <p:nvPr/>
        </p:nvPicPr>
        <p:blipFill>
          <a:blip r:embed="rId4"/>
          <a:stretch>
            <a:fillRect/>
          </a:stretch>
        </p:blipFill>
        <p:spPr>
          <a:xfrm rot="5400000">
            <a:off x="7342633" y="639316"/>
            <a:ext cx="1359594" cy="3525837"/>
          </a:xfrm>
          <a:prstGeom prst="rect">
            <a:avLst/>
          </a:prstGeom>
          <a:solidFill>
            <a:srgbClr val="FFFFFF"/>
          </a:solidFill>
        </p:spPr>
      </p:pic>
      <p:graphicFrame>
        <p:nvGraphicFramePr>
          <p:cNvPr id="15" name="Object 14"/>
          <p:cNvGraphicFramePr>
            <a:graphicFrameLocks noChangeAspect="1"/>
          </p:cNvGraphicFramePr>
          <p:nvPr>
            <p:extLst>
              <p:ext uri="{D42A27DB-BD31-4B8C-83A1-F6EECF244321}">
                <p14:modId xmlns:p14="http://schemas.microsoft.com/office/powerpoint/2010/main" val="1162674818"/>
              </p:ext>
            </p:extLst>
          </p:nvPr>
        </p:nvGraphicFramePr>
        <p:xfrm>
          <a:off x="2297112" y="3856037"/>
          <a:ext cx="1689100" cy="469900"/>
        </p:xfrm>
        <a:graphic>
          <a:graphicData uri="http://schemas.openxmlformats.org/presentationml/2006/ole">
            <mc:AlternateContent xmlns:mc="http://schemas.openxmlformats.org/markup-compatibility/2006">
              <mc:Choice xmlns:v="urn:schemas-microsoft-com:vml" Requires="v">
                <p:oleObj spid="_x0000_s89102" name="Equation" r:id="rId5" imgW="1689100" imgH="469900" progId="Equation.3">
                  <p:embed/>
                </p:oleObj>
              </mc:Choice>
              <mc:Fallback>
                <p:oleObj name="Equation" r:id="rId5" imgW="1689100" imgH="469900" progId="Equation.3">
                  <p:embed/>
                  <p:pic>
                    <p:nvPicPr>
                      <p:cNvPr id="0" name=""/>
                      <p:cNvPicPr/>
                      <p:nvPr/>
                    </p:nvPicPr>
                    <p:blipFill>
                      <a:blip r:embed="rId6"/>
                      <a:stretch>
                        <a:fillRect/>
                      </a:stretch>
                    </p:blipFill>
                    <p:spPr>
                      <a:xfrm>
                        <a:off x="2297112" y="3856037"/>
                        <a:ext cx="1689100" cy="469900"/>
                      </a:xfrm>
                      <a:prstGeom prst="rect">
                        <a:avLst/>
                      </a:prstGeom>
                      <a:solidFill>
                        <a:srgbClr val="FFFFFF"/>
                      </a:solidFill>
                    </p:spPr>
                  </p:pic>
                </p:oleObj>
              </mc:Fallback>
            </mc:AlternateContent>
          </a:graphicData>
        </a:graphic>
      </p:graphicFrame>
      <p:sp>
        <p:nvSpPr>
          <p:cNvPr id="16" name="TextBox 15"/>
          <p:cNvSpPr txBox="1"/>
          <p:nvPr/>
        </p:nvSpPr>
        <p:spPr>
          <a:xfrm>
            <a:off x="849312" y="4541837"/>
            <a:ext cx="3657600" cy="923330"/>
          </a:xfrm>
          <a:prstGeom prst="rect">
            <a:avLst/>
          </a:prstGeom>
          <a:noFill/>
        </p:spPr>
        <p:txBody>
          <a:bodyPr wrap="square" rtlCol="0">
            <a:spAutoFit/>
          </a:bodyPr>
          <a:lstStyle/>
          <a:p>
            <a:r>
              <a:rPr lang="en-US" dirty="0" smtClean="0"/>
              <a:t>The deflection angle at </a:t>
            </a:r>
            <a:r>
              <a:rPr lang="en-US" dirty="0" err="1" smtClean="0"/>
              <a:t>ξ</a:t>
            </a:r>
            <a:r>
              <a:rPr lang="en-US" dirty="0" smtClean="0"/>
              <a:t> is the sum of all the deflection angles in the plane</a:t>
            </a:r>
            <a:endParaRPr lang="en-US" dirty="0"/>
          </a:p>
        </p:txBody>
      </p:sp>
      <p:graphicFrame>
        <p:nvGraphicFramePr>
          <p:cNvPr id="17" name="Object 16"/>
          <p:cNvGraphicFramePr>
            <a:graphicFrameLocks noChangeAspect="1"/>
          </p:cNvGraphicFramePr>
          <p:nvPr>
            <p:extLst>
              <p:ext uri="{D42A27DB-BD31-4B8C-83A1-F6EECF244321}">
                <p14:modId xmlns:p14="http://schemas.microsoft.com/office/powerpoint/2010/main" val="3509536663"/>
              </p:ext>
            </p:extLst>
          </p:nvPr>
        </p:nvGraphicFramePr>
        <p:xfrm>
          <a:off x="1382712" y="5608637"/>
          <a:ext cx="2730500" cy="812800"/>
        </p:xfrm>
        <a:graphic>
          <a:graphicData uri="http://schemas.openxmlformats.org/presentationml/2006/ole">
            <mc:AlternateContent xmlns:mc="http://schemas.openxmlformats.org/markup-compatibility/2006">
              <mc:Choice xmlns:v="urn:schemas-microsoft-com:vml" Requires="v">
                <p:oleObj spid="_x0000_s89103" name="Equation" r:id="rId7" imgW="2730500" imgH="812800" progId="Equation.3">
                  <p:embed/>
                </p:oleObj>
              </mc:Choice>
              <mc:Fallback>
                <p:oleObj name="Equation" r:id="rId7" imgW="2730500" imgH="812800" progId="Equation.3">
                  <p:embed/>
                  <p:pic>
                    <p:nvPicPr>
                      <p:cNvPr id="0" name=""/>
                      <p:cNvPicPr/>
                      <p:nvPr/>
                    </p:nvPicPr>
                    <p:blipFill>
                      <a:blip r:embed="rId8"/>
                      <a:stretch>
                        <a:fillRect/>
                      </a:stretch>
                    </p:blipFill>
                    <p:spPr>
                      <a:xfrm>
                        <a:off x="1382712" y="5608637"/>
                        <a:ext cx="2730500" cy="812800"/>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2938184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Lensing Equation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The deflection of the light ray is given by</a:t>
            </a:r>
          </a:p>
          <a:p>
            <a:endParaRPr lang="en-US" dirty="0" smtClean="0"/>
          </a:p>
          <a:p>
            <a:r>
              <a:rPr lang="en-US" dirty="0" smtClean="0"/>
              <a:t>We introduce the reduced angle </a:t>
            </a:r>
          </a:p>
          <a:p>
            <a:endParaRPr lang="en-US" dirty="0" smtClean="0"/>
          </a:p>
          <a:p>
            <a:endParaRPr lang="en-US" dirty="0" smtClean="0"/>
          </a:p>
          <a:p>
            <a:r>
              <a:rPr lang="en-US" dirty="0" smtClean="0"/>
              <a:t>So the lens equation becomes</a:t>
            </a:r>
          </a:p>
          <a:p>
            <a:endParaRPr lang="en-US" dirty="0" smtClean="0"/>
          </a:p>
          <a:p>
            <a:r>
              <a:rPr lang="en-US" dirty="0" smtClean="0"/>
              <a:t>This can be rewritten as</a:t>
            </a:r>
          </a:p>
          <a:p>
            <a:endParaRPr lang="en-US" dirty="0" smtClean="0"/>
          </a:p>
          <a:p>
            <a:endParaRPr lang="en-US" dirty="0" smtClean="0"/>
          </a:p>
          <a:p>
            <a:r>
              <a:rPr lang="en-US" dirty="0" smtClean="0"/>
              <a:t>θ</a:t>
            </a:r>
            <a:r>
              <a:rPr lang="en-US" baseline="-25000" dirty="0" smtClean="0"/>
              <a:t>E </a:t>
            </a:r>
            <a:r>
              <a:rPr lang="en-US" dirty="0" smtClean="0"/>
              <a:t>is referred to as the Einstein angle.</a:t>
            </a:r>
            <a:endParaRPr lang="en-US" baseline="-25000" dirty="0" smtClean="0"/>
          </a:p>
          <a:p>
            <a:pPr>
              <a:buNone/>
            </a:pPr>
            <a:endParaRPr lang="en-US" dirty="0" smtClean="0"/>
          </a:p>
          <a:p>
            <a:pPr>
              <a:buNone/>
            </a:pPr>
            <a:endParaRPr lang="en-US" dirty="0" smtClean="0"/>
          </a:p>
          <a:p>
            <a:pPr>
              <a:buNone/>
            </a:pPr>
            <a:endParaRPr lang="en-US" dirty="0" smtClean="0"/>
          </a:p>
          <a:p>
            <a:pPr>
              <a:buNone/>
            </a:pPr>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7</a:t>
            </a:fld>
            <a:endParaRPr lang="en-US"/>
          </a:p>
        </p:txBody>
      </p:sp>
      <p:graphicFrame>
        <p:nvGraphicFramePr>
          <p:cNvPr id="7" name="Object 6"/>
          <p:cNvGraphicFramePr>
            <a:graphicFrameLocks noChangeAspect="1"/>
          </p:cNvGraphicFramePr>
          <p:nvPr/>
        </p:nvGraphicFramePr>
        <p:xfrm>
          <a:off x="8088312" y="1874837"/>
          <a:ext cx="215900" cy="241300"/>
        </p:xfrm>
        <a:graphic>
          <a:graphicData uri="http://schemas.openxmlformats.org/presentationml/2006/ole">
            <mc:AlternateContent xmlns:mc="http://schemas.openxmlformats.org/markup-compatibility/2006">
              <mc:Choice xmlns:v="urn:schemas-microsoft-com:vml" Requires="v">
                <p:oleObj spid="_x0000_s70906" name="Equation" r:id="rId3" imgW="215900" imgH="241300" progId="Equation.3">
                  <p:embed/>
                </p:oleObj>
              </mc:Choice>
              <mc:Fallback>
                <p:oleObj name="Equation" r:id="rId3" imgW="215900" imgH="2413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8312" y="1874837"/>
                        <a:ext cx="2159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95205794"/>
              </p:ext>
            </p:extLst>
          </p:nvPr>
        </p:nvGraphicFramePr>
        <p:xfrm>
          <a:off x="3592512" y="2255837"/>
          <a:ext cx="2197100" cy="330200"/>
        </p:xfrm>
        <a:graphic>
          <a:graphicData uri="http://schemas.openxmlformats.org/presentationml/2006/ole">
            <mc:AlternateContent xmlns:mc="http://schemas.openxmlformats.org/markup-compatibility/2006">
              <mc:Choice xmlns:v="urn:schemas-microsoft-com:vml" Requires="v">
                <p:oleObj spid="_x0000_s70907" name="Equation" r:id="rId5" imgW="2197100" imgH="330200" progId="Equation.3">
                  <p:embed/>
                </p:oleObj>
              </mc:Choice>
              <mc:Fallback>
                <p:oleObj name="Equation" r:id="rId5" imgW="2197100" imgH="3302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2512" y="2255837"/>
                        <a:ext cx="2197100" cy="330200"/>
                      </a:xfrm>
                      <a:prstGeom prst="rect">
                        <a:avLst/>
                      </a:prstGeom>
                      <a:solidFill>
                        <a:srgbClr val="FFFFFF"/>
                      </a:solid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70220034"/>
              </p:ext>
            </p:extLst>
          </p:nvPr>
        </p:nvGraphicFramePr>
        <p:xfrm>
          <a:off x="1839912" y="3170237"/>
          <a:ext cx="6667500" cy="787400"/>
        </p:xfrm>
        <a:graphic>
          <a:graphicData uri="http://schemas.openxmlformats.org/presentationml/2006/ole">
            <mc:AlternateContent xmlns:mc="http://schemas.openxmlformats.org/markup-compatibility/2006">
              <mc:Choice xmlns:v="urn:schemas-microsoft-com:vml" Requires="v">
                <p:oleObj spid="_x0000_s70908" name="Equation" r:id="rId7" imgW="6667500" imgH="787400" progId="Equation.3">
                  <p:embed/>
                </p:oleObj>
              </mc:Choice>
              <mc:Fallback>
                <p:oleObj name="Equation" r:id="rId7" imgW="6667500" imgH="7874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9912" y="3170237"/>
                        <a:ext cx="6667500" cy="787400"/>
                      </a:xfrm>
                      <a:prstGeom prst="rect">
                        <a:avLst/>
                      </a:prstGeom>
                      <a:solidFill>
                        <a:srgbClr val="FFFFFF"/>
                      </a:solid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669981747"/>
              </p:ext>
            </p:extLst>
          </p:nvPr>
        </p:nvGraphicFramePr>
        <p:xfrm>
          <a:off x="4202112" y="4465637"/>
          <a:ext cx="1104900" cy="304800"/>
        </p:xfrm>
        <a:graphic>
          <a:graphicData uri="http://schemas.openxmlformats.org/presentationml/2006/ole">
            <mc:AlternateContent xmlns:mc="http://schemas.openxmlformats.org/markup-compatibility/2006">
              <mc:Choice xmlns:v="urn:schemas-microsoft-com:vml" Requires="v">
                <p:oleObj spid="_x0000_s70909" name="Equation" r:id="rId9" imgW="1104900" imgH="304800" progId="Equation.3">
                  <p:embed/>
                </p:oleObj>
              </mc:Choice>
              <mc:Fallback>
                <p:oleObj name="Equation" r:id="rId9" imgW="1104900" imgH="30480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2112" y="4465637"/>
                        <a:ext cx="1104900" cy="304800"/>
                      </a:xfrm>
                      <a:prstGeom prst="rect">
                        <a:avLst/>
                      </a:prstGeom>
                      <a:solidFill>
                        <a:srgbClr val="FFFFFF"/>
                      </a:solid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988476679"/>
              </p:ext>
            </p:extLst>
          </p:nvPr>
        </p:nvGraphicFramePr>
        <p:xfrm>
          <a:off x="2601912" y="5303837"/>
          <a:ext cx="5029200" cy="914400"/>
        </p:xfrm>
        <a:graphic>
          <a:graphicData uri="http://schemas.openxmlformats.org/presentationml/2006/ole">
            <mc:AlternateContent xmlns:mc="http://schemas.openxmlformats.org/markup-compatibility/2006">
              <mc:Choice xmlns:v="urn:schemas-microsoft-com:vml" Requires="v">
                <p:oleObj spid="_x0000_s70910" name="Equation" r:id="rId11" imgW="5029200" imgH="914400" progId="Equation.3">
                  <p:embed/>
                </p:oleObj>
              </mc:Choice>
              <mc:Fallback>
                <p:oleObj name="Equation" r:id="rId11" imgW="5029200" imgH="91440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1912" y="5303837"/>
                        <a:ext cx="5029200" cy="914400"/>
                      </a:xfrm>
                      <a:prstGeom prst="rect">
                        <a:avLst/>
                      </a:prstGeom>
                      <a:solidFill>
                        <a:srgbClr val="FFFFFF"/>
                      </a:solidFill>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Einstein Rings</a:t>
            </a:r>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a:xfrm>
            <a:off x="3516312" y="6675437"/>
            <a:ext cx="3190875" cy="503237"/>
          </a:xfrm>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8</a:t>
            </a:fld>
            <a:endParaRPr lang="en-US"/>
          </a:p>
        </p:txBody>
      </p:sp>
      <p:pic>
        <p:nvPicPr>
          <p:cNvPr id="8" name="Picture 7" descr="750px-Einstein_Rings.jpg"/>
          <p:cNvPicPr>
            <a:picLocks noChangeAspect="1"/>
          </p:cNvPicPr>
          <p:nvPr/>
        </p:nvPicPr>
        <p:blipFill>
          <a:blip r:embed="rId2"/>
          <a:stretch>
            <a:fillRect/>
          </a:stretch>
        </p:blipFill>
        <p:spPr>
          <a:xfrm>
            <a:off x="620712" y="1341437"/>
            <a:ext cx="6858000" cy="5486400"/>
          </a:xfrm>
          <a:prstGeom prst="rect">
            <a:avLst/>
          </a:prstGeom>
        </p:spPr>
      </p:pic>
      <p:sp>
        <p:nvSpPr>
          <p:cNvPr id="10" name="TextBox 9"/>
          <p:cNvSpPr txBox="1"/>
          <p:nvPr/>
        </p:nvSpPr>
        <p:spPr>
          <a:xfrm>
            <a:off x="7478712" y="1722437"/>
            <a:ext cx="2166579" cy="2308324"/>
          </a:xfrm>
          <a:prstGeom prst="rect">
            <a:avLst/>
          </a:prstGeom>
          <a:noFill/>
        </p:spPr>
        <p:txBody>
          <a:bodyPr wrap="none" rtlCol="0">
            <a:spAutoFit/>
          </a:bodyPr>
          <a:lstStyle/>
          <a:p>
            <a:r>
              <a:rPr lang="en-US" dirty="0" smtClean="0">
                <a:solidFill>
                  <a:srgbClr val="FFFFFF"/>
                </a:solidFill>
              </a:rPr>
              <a:t>When </a:t>
            </a:r>
            <a:r>
              <a:rPr lang="en-US" dirty="0" err="1" smtClean="0">
                <a:solidFill>
                  <a:srgbClr val="FFFFFF"/>
                </a:solidFill>
              </a:rPr>
              <a:t>β</a:t>
            </a:r>
            <a:r>
              <a:rPr lang="en-US" dirty="0" smtClean="0">
                <a:solidFill>
                  <a:srgbClr val="FFFFFF"/>
                </a:solidFill>
              </a:rPr>
              <a:t> = 0 then</a:t>
            </a:r>
          </a:p>
          <a:p>
            <a:r>
              <a:rPr lang="en-US" dirty="0" smtClean="0">
                <a:solidFill>
                  <a:srgbClr val="FFFFFF"/>
                </a:solidFill>
              </a:rPr>
              <a:t>the lens and the </a:t>
            </a:r>
          </a:p>
          <a:p>
            <a:r>
              <a:rPr lang="en-US" dirty="0" smtClean="0">
                <a:solidFill>
                  <a:srgbClr val="FFFFFF"/>
                </a:solidFill>
              </a:rPr>
              <a:t>source are </a:t>
            </a:r>
          </a:p>
          <a:p>
            <a:r>
              <a:rPr lang="en-US" dirty="0" smtClean="0">
                <a:solidFill>
                  <a:srgbClr val="FFFFFF"/>
                </a:solidFill>
              </a:rPr>
              <a:t>perfectly aligned </a:t>
            </a:r>
          </a:p>
          <a:p>
            <a:r>
              <a:rPr lang="en-US" dirty="0" smtClean="0">
                <a:solidFill>
                  <a:srgbClr val="FFFFFF"/>
                </a:solidFill>
              </a:rPr>
              <a:t>and we get an</a:t>
            </a:r>
          </a:p>
          <a:p>
            <a:r>
              <a:rPr lang="en-US" dirty="0" smtClean="0">
                <a:solidFill>
                  <a:srgbClr val="FFFFFF"/>
                </a:solidFill>
              </a:rPr>
              <a:t>Einstein Ring</a:t>
            </a:r>
          </a:p>
          <a:p>
            <a:endParaRPr lang="en-US" dirty="0" smtClean="0">
              <a:solidFill>
                <a:srgbClr val="FFFFFF"/>
              </a:solidFill>
            </a:endParaRPr>
          </a:p>
          <a:p>
            <a:r>
              <a:rPr lang="en-US" dirty="0" smtClean="0">
                <a:solidFill>
                  <a:srgbClr val="FFFFFF"/>
                </a:solidFill>
              </a:rPr>
              <a:t>This is fairly rare</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Extended lenses</a:t>
            </a:r>
            <a:endParaRPr lang="en-US" dirty="0"/>
          </a:p>
        </p:txBody>
      </p:sp>
      <p:sp>
        <p:nvSpPr>
          <p:cNvPr id="3" name="Content Placeholder 2"/>
          <p:cNvSpPr>
            <a:spLocks noGrp="1"/>
          </p:cNvSpPr>
          <p:nvPr>
            <p:ph idx="1"/>
          </p:nvPr>
        </p:nvSpPr>
        <p:spPr>
          <a:xfrm>
            <a:off x="620712" y="1265237"/>
            <a:ext cx="9072563" cy="4994275"/>
          </a:xfrm>
        </p:spPr>
        <p:txBody>
          <a:bodyPr>
            <a:normAutofit fontScale="85000" lnSpcReduction="10000"/>
          </a:bodyPr>
          <a:lstStyle/>
          <a:p>
            <a:r>
              <a:rPr lang="en-US" dirty="0" smtClean="0"/>
              <a:t>In reality the lens is an extended object such as a galaxy or a cluster</a:t>
            </a:r>
          </a:p>
          <a:p>
            <a:r>
              <a:rPr lang="en-US" dirty="0" smtClean="0"/>
              <a:t>In this case the lens equation becomes </a:t>
            </a:r>
            <a:r>
              <a:rPr lang="en-US" dirty="0" err="1" smtClean="0"/>
              <a:t>vectorial</a:t>
            </a:r>
            <a:endParaRPr lang="en-US" dirty="0" smtClean="0"/>
          </a:p>
          <a:p>
            <a:endParaRPr lang="en-US" dirty="0" smtClean="0"/>
          </a:p>
          <a:p>
            <a:endParaRPr lang="en-US" dirty="0" smtClean="0"/>
          </a:p>
          <a:p>
            <a:r>
              <a:rPr lang="en-US" dirty="0" err="1" smtClean="0"/>
              <a:t>ξ</a:t>
            </a:r>
            <a:r>
              <a:rPr lang="en-US" dirty="0" smtClean="0"/>
              <a:t> is the two dimensional vector indicating the position in the lens plane</a:t>
            </a:r>
          </a:p>
          <a:p>
            <a:r>
              <a:rPr lang="en-US" dirty="0" smtClean="0"/>
              <a:t>After some substitutions we can write the lens equation as</a:t>
            </a:r>
          </a:p>
          <a:p>
            <a:endParaRPr lang="en-US" dirty="0" smtClean="0"/>
          </a:p>
          <a:p>
            <a:r>
              <a:rPr lang="en-US" dirty="0" smtClean="0"/>
              <a:t>This equation in non-linear in    so for some source positions there may be multiple solutions of the lens equation. This corresponds to the formation of multiple images in the so-called strong lensing regime</a:t>
            </a:r>
          </a:p>
          <a:p>
            <a:endParaRPr lang="en-US" dirty="0" smtClean="0"/>
          </a:p>
          <a:p>
            <a:endParaRPr lang="en-US" dirty="0" smtClean="0"/>
          </a:p>
          <a:p>
            <a:endParaRPr lang="en-US" dirty="0" smtClean="0"/>
          </a:p>
          <a:p>
            <a:endParaRPr lang="en-US" dirty="0" smtClean="0"/>
          </a:p>
          <a:p>
            <a:pPr>
              <a:buNone/>
            </a:pPr>
            <a:endParaRPr lang="en-US" dirty="0"/>
          </a:p>
        </p:txBody>
      </p:sp>
      <p:sp>
        <p:nvSpPr>
          <p:cNvPr id="4" name="Date Placeholder 3"/>
          <p:cNvSpPr>
            <a:spLocks noGrp="1"/>
          </p:cNvSpPr>
          <p:nvPr>
            <p:ph type="dt" sz="half" idx="10"/>
          </p:nvPr>
        </p:nvSpPr>
        <p:spPr/>
        <p:txBody>
          <a:bodyPr/>
          <a:lstStyle/>
          <a:p>
            <a:pPr>
              <a:defRPr/>
            </a:pPr>
            <a:r>
              <a:rPr lang="en-US" smtClean="0"/>
              <a:t>October 7 2016</a:t>
            </a:r>
            <a:endParaRPr lang="en-US"/>
          </a:p>
        </p:txBody>
      </p:sp>
      <p:sp>
        <p:nvSpPr>
          <p:cNvPr id="5" name="Footer Placeholder 4"/>
          <p:cNvSpPr>
            <a:spLocks noGrp="1"/>
          </p:cNvSpPr>
          <p:nvPr>
            <p:ph type="ftr" sz="quarter" idx="11"/>
          </p:nvPr>
        </p:nvSpPr>
        <p:spPr/>
        <p:txBody>
          <a:bodyPr/>
          <a:lstStyle/>
          <a:p>
            <a:pPr>
              <a:defRPr/>
            </a:pPr>
            <a:r>
              <a:rPr lang="en-US" smtClean="0"/>
              <a:t>KICP Lecture</a:t>
            </a:r>
            <a:endParaRPr lang="en-US"/>
          </a:p>
        </p:txBody>
      </p:sp>
      <p:sp>
        <p:nvSpPr>
          <p:cNvPr id="6" name="Slide Number Placeholder 5"/>
          <p:cNvSpPr>
            <a:spLocks noGrp="1"/>
          </p:cNvSpPr>
          <p:nvPr>
            <p:ph type="sldNum" sz="quarter" idx="12"/>
          </p:nvPr>
        </p:nvSpPr>
        <p:spPr/>
        <p:txBody>
          <a:bodyPr/>
          <a:lstStyle/>
          <a:p>
            <a:pPr>
              <a:defRPr/>
            </a:pPr>
            <a:fld id="{B727C793-CFF3-6F48-8427-BB76AECC43C0}" type="slidenum">
              <a:rPr lang="en-US" smtClean="0"/>
              <a:pPr>
                <a:defRPr/>
              </a:pPr>
              <a:t>9</a:t>
            </a:fld>
            <a:endParaRPr lang="en-US" dirty="0"/>
          </a:p>
        </p:txBody>
      </p:sp>
      <p:graphicFrame>
        <p:nvGraphicFramePr>
          <p:cNvPr id="88066" name="Object 2"/>
          <p:cNvGraphicFramePr>
            <a:graphicFrameLocks noChangeAspect="1"/>
          </p:cNvGraphicFramePr>
          <p:nvPr>
            <p:extLst>
              <p:ext uri="{D42A27DB-BD31-4B8C-83A1-F6EECF244321}">
                <p14:modId xmlns:p14="http://schemas.microsoft.com/office/powerpoint/2010/main" val="1336925145"/>
              </p:ext>
            </p:extLst>
          </p:nvPr>
        </p:nvGraphicFramePr>
        <p:xfrm>
          <a:off x="3230563" y="2478088"/>
          <a:ext cx="2959100" cy="660400"/>
        </p:xfrm>
        <a:graphic>
          <a:graphicData uri="http://schemas.openxmlformats.org/presentationml/2006/ole">
            <mc:AlternateContent xmlns:mc="http://schemas.openxmlformats.org/markup-compatibility/2006">
              <mc:Choice xmlns:v="urn:schemas-microsoft-com:vml" Requires="v">
                <p:oleObj spid="_x0000_s88213" name="Equation" r:id="rId3" imgW="2959100" imgH="660400" progId="Equation.3">
                  <p:embed/>
                </p:oleObj>
              </mc:Choice>
              <mc:Fallback>
                <p:oleObj name="Equation" r:id="rId3" imgW="2959100" imgH="660400" progId="Equation.3">
                  <p:embed/>
                  <p:pic>
                    <p:nvPicPr>
                      <p:cNvPr id="0" name="Picture 2"/>
                      <p:cNvPicPr>
                        <a:picLocks noChangeAspect="1" noChangeArrowheads="1"/>
                      </p:cNvPicPr>
                      <p:nvPr/>
                    </p:nvPicPr>
                    <p:blipFill>
                      <a:blip r:embed="rId4"/>
                      <a:srcRect/>
                      <a:stretch>
                        <a:fillRect/>
                      </a:stretch>
                    </p:blipFill>
                    <p:spPr bwMode="auto">
                      <a:xfrm>
                        <a:off x="3230563" y="2478088"/>
                        <a:ext cx="2959100" cy="660400"/>
                      </a:xfrm>
                      <a:prstGeom prst="rect">
                        <a:avLst/>
                      </a:prstGeom>
                      <a:solidFill>
                        <a:srgbClr val="FFFFFF"/>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26196793"/>
              </p:ext>
            </p:extLst>
          </p:nvPr>
        </p:nvGraphicFramePr>
        <p:xfrm>
          <a:off x="3960813" y="4319588"/>
          <a:ext cx="1498600" cy="419100"/>
        </p:xfrm>
        <a:graphic>
          <a:graphicData uri="http://schemas.openxmlformats.org/presentationml/2006/ole">
            <mc:AlternateContent xmlns:mc="http://schemas.openxmlformats.org/markup-compatibility/2006">
              <mc:Choice xmlns:v="urn:schemas-microsoft-com:vml" Requires="v">
                <p:oleObj spid="_x0000_s88214" name="Equation" r:id="rId5" imgW="1498600" imgH="419100" progId="Equation.3">
                  <p:embed/>
                </p:oleObj>
              </mc:Choice>
              <mc:Fallback>
                <p:oleObj name="Equation" r:id="rId5" imgW="1498600" imgH="419100" progId="Equation.3">
                  <p:embed/>
                  <p:pic>
                    <p:nvPicPr>
                      <p:cNvPr id="0" name="Picture 3"/>
                      <p:cNvPicPr>
                        <a:picLocks noChangeAspect="1" noChangeArrowheads="1"/>
                      </p:cNvPicPr>
                      <p:nvPr/>
                    </p:nvPicPr>
                    <p:blipFill>
                      <a:blip r:embed="rId6"/>
                      <a:srcRect/>
                      <a:stretch>
                        <a:fillRect/>
                      </a:stretch>
                    </p:blipFill>
                    <p:spPr bwMode="auto">
                      <a:xfrm>
                        <a:off x="3960813" y="4319588"/>
                        <a:ext cx="1498600" cy="419100"/>
                      </a:xfrm>
                      <a:prstGeom prst="rect">
                        <a:avLst/>
                      </a:prstGeom>
                      <a:solidFill>
                        <a:srgbClr val="FFFFFF"/>
                      </a:solid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43184203"/>
              </p:ext>
            </p:extLst>
          </p:nvPr>
        </p:nvGraphicFramePr>
        <p:xfrm>
          <a:off x="4430712" y="4846637"/>
          <a:ext cx="177800" cy="279400"/>
        </p:xfrm>
        <a:graphic>
          <a:graphicData uri="http://schemas.openxmlformats.org/presentationml/2006/ole">
            <mc:AlternateContent xmlns:mc="http://schemas.openxmlformats.org/markup-compatibility/2006">
              <mc:Choice xmlns:v="urn:schemas-microsoft-com:vml" Requires="v">
                <p:oleObj spid="_x0000_s88215" name="Equation" r:id="rId7" imgW="177800" imgH="279400" progId="Equation.3">
                  <p:embed/>
                </p:oleObj>
              </mc:Choice>
              <mc:Fallback>
                <p:oleObj name="Equation" r:id="rId7" imgW="177800" imgH="279400" progId="Equation.3">
                  <p:embed/>
                  <p:pic>
                    <p:nvPicPr>
                      <p:cNvPr id="0" name="Picture 4"/>
                      <p:cNvPicPr>
                        <a:picLocks noChangeAspect="1" noChangeArrowheads="1"/>
                      </p:cNvPicPr>
                      <p:nvPr/>
                    </p:nvPicPr>
                    <p:blipFill>
                      <a:blip r:embed="rId8"/>
                      <a:srcRect/>
                      <a:stretch>
                        <a:fillRect/>
                      </a:stretch>
                    </p:blipFill>
                    <p:spPr bwMode="auto">
                      <a:xfrm>
                        <a:off x="4430712" y="4846637"/>
                        <a:ext cx="177800" cy="279400"/>
                      </a:xfrm>
                      <a:prstGeom prst="rect">
                        <a:avLst/>
                      </a:prstGeom>
                      <a:solidFill>
                        <a:srgbClr val="FFFFFF"/>
                      </a:solidFill>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17531</TotalTime>
  <Words>2045</Words>
  <Application>Microsoft Macintosh PowerPoint</Application>
  <PresentationFormat>Custom</PresentationFormat>
  <Paragraphs>304</Paragraphs>
  <Slides>27</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Twilight</vt:lpstr>
      <vt:lpstr>Equation</vt:lpstr>
      <vt:lpstr>PowerPoint Presentation</vt:lpstr>
      <vt:lpstr>What is Gravitational Lensing</vt:lpstr>
      <vt:lpstr>Why is gravitational lensing useful?</vt:lpstr>
      <vt:lpstr>Abell 1689 – HST image</vt:lpstr>
      <vt:lpstr>Point-like lens</vt:lpstr>
      <vt:lpstr>Thin lens approximation</vt:lpstr>
      <vt:lpstr>Lensing Equation</vt:lpstr>
      <vt:lpstr>Einstein Rings</vt:lpstr>
      <vt:lpstr>Extended lenses</vt:lpstr>
      <vt:lpstr>Source Magnification</vt:lpstr>
      <vt:lpstr>Source Magnification</vt:lpstr>
      <vt:lpstr>Caustics and Critical Lines</vt:lpstr>
      <vt:lpstr>Some elliptical lens topologies</vt:lpstr>
      <vt:lpstr>Time delays</vt:lpstr>
      <vt:lpstr>Quasar Lenses</vt:lpstr>
      <vt:lpstr>How to find lenses in DES</vt:lpstr>
      <vt:lpstr>Examples found with catalog searches</vt:lpstr>
      <vt:lpstr>Follow-up data for lenses</vt:lpstr>
      <vt:lpstr>Spectrum of a DES lens system</vt:lpstr>
      <vt:lpstr>Spectrum of a DES lens system</vt:lpstr>
      <vt:lpstr>Comparison of SDSS, Subaru  and HST Data for J120602.09+514229.5</vt:lpstr>
      <vt:lpstr>Confirmed lenses from Science Verification data</vt:lpstr>
      <vt:lpstr>Confirmed Lensed Quasars from Y1 data</vt:lpstr>
      <vt:lpstr>Confirmed Lenses from Y1</vt:lpstr>
      <vt:lpstr>Lens Modeling</vt:lpstr>
      <vt:lpstr>Example of modeling with x,y positions</vt:lpstr>
      <vt:lpstr>Some useful references</vt:lpstr>
    </vt:vector>
  </TitlesOfParts>
  <Manager/>
  <Company>Fermilab</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Search for Bright, Strongly-Lensed, High-z Galaxies in the SDSS</dc:title>
  <dc:subject/>
  <dc:creator>Huan Lin</dc:creator>
  <cp:keywords/>
  <dc:description/>
  <cp:lastModifiedBy>Joshua A Frieman</cp:lastModifiedBy>
  <cp:revision>763</cp:revision>
  <cp:lastPrinted>2010-02-26T23:49:28Z</cp:lastPrinted>
  <dcterms:created xsi:type="dcterms:W3CDTF">2010-03-16T23:49:24Z</dcterms:created>
  <dcterms:modified xsi:type="dcterms:W3CDTF">2016-10-12T14:02:34Z</dcterms:modified>
  <cp:category/>
</cp:coreProperties>
</file>