
<file path=[Content_Types].xml><?xml version="1.0" encoding="utf-8"?>
<Types xmlns="http://schemas.openxmlformats.org/package/2006/content-types">
  <Override PartName="/ppt/notesSlides/notesSlide24.xml" ContentType="application/vnd.openxmlformats-officedocument.presentationml.notesSlide+xml"/>
  <Default Extension="pdf" ContentType="application/pd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handoutMasterIdLst>
    <p:handoutMasterId r:id="rId43"/>
  </p:handoutMasterIdLst>
  <p:sldIdLst>
    <p:sldId id="906" r:id="rId2"/>
    <p:sldId id="773" r:id="rId3"/>
    <p:sldId id="774" r:id="rId4"/>
    <p:sldId id="903" r:id="rId5"/>
    <p:sldId id="797" r:id="rId6"/>
    <p:sldId id="845" r:id="rId7"/>
    <p:sldId id="846" r:id="rId8"/>
    <p:sldId id="847" r:id="rId9"/>
    <p:sldId id="849" r:id="rId10"/>
    <p:sldId id="851" r:id="rId11"/>
    <p:sldId id="905" r:id="rId12"/>
    <p:sldId id="852" r:id="rId13"/>
    <p:sldId id="809" r:id="rId14"/>
    <p:sldId id="808" r:id="rId15"/>
    <p:sldId id="904" r:id="rId16"/>
    <p:sldId id="859" r:id="rId17"/>
    <p:sldId id="885" r:id="rId18"/>
    <p:sldId id="895" r:id="rId19"/>
    <p:sldId id="860" r:id="rId20"/>
    <p:sldId id="850" r:id="rId21"/>
    <p:sldId id="861" r:id="rId22"/>
    <p:sldId id="862" r:id="rId23"/>
    <p:sldId id="863" r:id="rId24"/>
    <p:sldId id="901" r:id="rId25"/>
    <p:sldId id="890" r:id="rId26"/>
    <p:sldId id="865" r:id="rId27"/>
    <p:sldId id="880" r:id="rId28"/>
    <p:sldId id="881" r:id="rId29"/>
    <p:sldId id="882" r:id="rId30"/>
    <p:sldId id="841" r:id="rId31"/>
    <p:sldId id="896" r:id="rId32"/>
    <p:sldId id="856" r:id="rId33"/>
    <p:sldId id="891" r:id="rId34"/>
    <p:sldId id="857" r:id="rId35"/>
    <p:sldId id="858" r:id="rId36"/>
    <p:sldId id="897" r:id="rId37"/>
    <p:sldId id="898" r:id="rId38"/>
    <p:sldId id="902" r:id="rId39"/>
    <p:sldId id="899" r:id="rId40"/>
    <p:sldId id="810" r:id="rId41"/>
  </p:sldIdLst>
  <p:sldSz cx="9144000" cy="6858000" type="screen4x3"/>
  <p:notesSz cx="6997700" cy="9271000"/>
  <p:defaultTextStyle>
    <a:defPPr>
      <a:defRPr lang="en-US"/>
    </a:defPPr>
    <a:lvl1pPr algn="l" rtl="0" fontAlgn="base">
      <a:spcBef>
        <a:spcPct val="0"/>
      </a:spcBef>
      <a:spcAft>
        <a:spcPct val="0"/>
      </a:spcAft>
      <a:defRPr sz="2800" kern="1200">
        <a:solidFill>
          <a:srgbClr val="181B4D"/>
        </a:solidFill>
        <a:latin typeface="Arial" charset="0"/>
        <a:ea typeface="+mn-ea"/>
        <a:cs typeface="+mn-cs"/>
      </a:defRPr>
    </a:lvl1pPr>
    <a:lvl2pPr marL="457200" algn="l" rtl="0" fontAlgn="base">
      <a:spcBef>
        <a:spcPct val="0"/>
      </a:spcBef>
      <a:spcAft>
        <a:spcPct val="0"/>
      </a:spcAft>
      <a:defRPr sz="2800" kern="1200">
        <a:solidFill>
          <a:srgbClr val="181B4D"/>
        </a:solidFill>
        <a:latin typeface="Arial" charset="0"/>
        <a:ea typeface="+mn-ea"/>
        <a:cs typeface="+mn-cs"/>
      </a:defRPr>
    </a:lvl2pPr>
    <a:lvl3pPr marL="914400" algn="l" rtl="0" fontAlgn="base">
      <a:spcBef>
        <a:spcPct val="0"/>
      </a:spcBef>
      <a:spcAft>
        <a:spcPct val="0"/>
      </a:spcAft>
      <a:defRPr sz="2800" kern="1200">
        <a:solidFill>
          <a:srgbClr val="181B4D"/>
        </a:solidFill>
        <a:latin typeface="Arial" charset="0"/>
        <a:ea typeface="+mn-ea"/>
        <a:cs typeface="+mn-cs"/>
      </a:defRPr>
    </a:lvl3pPr>
    <a:lvl4pPr marL="1371600" algn="l" rtl="0" fontAlgn="base">
      <a:spcBef>
        <a:spcPct val="0"/>
      </a:spcBef>
      <a:spcAft>
        <a:spcPct val="0"/>
      </a:spcAft>
      <a:defRPr sz="2800" kern="1200">
        <a:solidFill>
          <a:srgbClr val="181B4D"/>
        </a:solidFill>
        <a:latin typeface="Arial" charset="0"/>
        <a:ea typeface="+mn-ea"/>
        <a:cs typeface="+mn-cs"/>
      </a:defRPr>
    </a:lvl4pPr>
    <a:lvl5pPr marL="1828800" algn="l" rtl="0" fontAlgn="base">
      <a:spcBef>
        <a:spcPct val="0"/>
      </a:spcBef>
      <a:spcAft>
        <a:spcPct val="0"/>
      </a:spcAft>
      <a:defRPr sz="2800" kern="1200">
        <a:solidFill>
          <a:srgbClr val="181B4D"/>
        </a:solidFill>
        <a:latin typeface="Arial" charset="0"/>
        <a:ea typeface="+mn-ea"/>
        <a:cs typeface="+mn-cs"/>
      </a:defRPr>
    </a:lvl5pPr>
    <a:lvl6pPr marL="2286000" algn="l" defTabSz="457200" rtl="0" eaLnBrk="1" latinLnBrk="0" hangingPunct="1">
      <a:defRPr sz="2800" kern="1200">
        <a:solidFill>
          <a:srgbClr val="181B4D"/>
        </a:solidFill>
        <a:latin typeface="Arial" charset="0"/>
        <a:ea typeface="+mn-ea"/>
        <a:cs typeface="+mn-cs"/>
      </a:defRPr>
    </a:lvl6pPr>
    <a:lvl7pPr marL="2743200" algn="l" defTabSz="457200" rtl="0" eaLnBrk="1" latinLnBrk="0" hangingPunct="1">
      <a:defRPr sz="2800" kern="1200">
        <a:solidFill>
          <a:srgbClr val="181B4D"/>
        </a:solidFill>
        <a:latin typeface="Arial" charset="0"/>
        <a:ea typeface="+mn-ea"/>
        <a:cs typeface="+mn-cs"/>
      </a:defRPr>
    </a:lvl7pPr>
    <a:lvl8pPr marL="3200400" algn="l" defTabSz="457200" rtl="0" eaLnBrk="1" latinLnBrk="0" hangingPunct="1">
      <a:defRPr sz="2800" kern="1200">
        <a:solidFill>
          <a:srgbClr val="181B4D"/>
        </a:solidFill>
        <a:latin typeface="Arial" charset="0"/>
        <a:ea typeface="+mn-ea"/>
        <a:cs typeface="+mn-cs"/>
      </a:defRPr>
    </a:lvl8pPr>
    <a:lvl9pPr marL="3657600" algn="l" defTabSz="457200" rtl="0" eaLnBrk="1" latinLnBrk="0" hangingPunct="1">
      <a:defRPr sz="2800" kern="1200">
        <a:solidFill>
          <a:srgbClr val="181B4D"/>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1C1F5A"/>
    <a:srgbClr val="FFF5CC"/>
    <a:srgbClr val="E8DDD4"/>
    <a:srgbClr val="181B4D"/>
    <a:srgbClr val="353535"/>
    <a:srgbClr val="FBFFFC"/>
    <a:srgbClr val="F5F8F8"/>
    <a:srgbClr val="F8F5F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6328" autoAdjust="0"/>
  </p:normalViewPr>
  <p:slideViewPr>
    <p:cSldViewPr snapToGrid="0">
      <p:cViewPr>
        <p:scale>
          <a:sx n="125" d="100"/>
          <a:sy n="125" d="100"/>
        </p:scale>
        <p:origin x="-408" y="136"/>
      </p:cViewPr>
      <p:guideLst>
        <p:guide orient="horz" pos="2160"/>
        <p:guide pos="2952"/>
      </p:guideLst>
    </p:cSldViewPr>
  </p:slideViewPr>
  <p:outlineViewPr>
    <p:cViewPr>
      <p:scale>
        <a:sx n="33" d="100"/>
        <a:sy n="33" d="100"/>
      </p:scale>
      <p:origin x="0" y="7304"/>
    </p:cViewPr>
  </p:outlineViewPr>
  <p:notesTextViewPr>
    <p:cViewPr>
      <p:scale>
        <a:sx n="100" d="100"/>
        <a:sy n="100" d="100"/>
      </p:scale>
      <p:origin x="0" y="0"/>
    </p:cViewPr>
  </p:notesTextViewPr>
  <p:sorterViewPr>
    <p:cViewPr>
      <p:scale>
        <a:sx n="125" d="100"/>
        <a:sy n="125" d="100"/>
      </p:scale>
      <p:origin x="0" y="9520"/>
    </p:cViewPr>
  </p:sorterViewPr>
  <p:notesViewPr>
    <p:cSldViewPr snapToGrid="0">
      <p:cViewPr varScale="1">
        <p:scale>
          <a:sx n="77" d="100"/>
          <a:sy n="77" d="100"/>
        </p:scale>
        <p:origin x="-1614" y="-96"/>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2125" cy="457200"/>
          </a:xfrm>
          <a:prstGeom prst="rect">
            <a:avLst/>
          </a:prstGeom>
          <a:noFill/>
          <a:ln w="9525">
            <a:noFill/>
            <a:miter lim="800000"/>
            <a:headEnd/>
            <a:tailEnd/>
          </a:ln>
          <a:effectLst/>
        </p:spPr>
        <p:txBody>
          <a:bodyPr vert="horz" wrap="square" lIns="92859" tIns="46446" rIns="92859" bIns="46446" numCol="1" anchor="t" anchorCtr="0" compatLnSpc="1">
            <a:prstTxWarp prst="textNoShape">
              <a:avLst/>
            </a:prstTxWarp>
          </a:bodyPr>
          <a:lstStyle>
            <a:lvl1pPr defTabSz="928688">
              <a:defRPr sz="1200">
                <a:solidFill>
                  <a:schemeClr val="tx1"/>
                </a:solidFill>
                <a:latin typeface="Times New Roman" charset="0"/>
              </a:defRPr>
            </a:lvl1pPr>
          </a:lstStyle>
          <a:p>
            <a:pPr>
              <a:defRPr/>
            </a:pPr>
            <a:endParaRPr lang="en-US"/>
          </a:p>
        </p:txBody>
      </p:sp>
      <p:sp>
        <p:nvSpPr>
          <p:cNvPr id="2051" name="Rectangle 3"/>
          <p:cNvSpPr>
            <a:spLocks noGrp="1" noChangeArrowheads="1"/>
          </p:cNvSpPr>
          <p:nvPr>
            <p:ph type="dt" sz="quarter" idx="1"/>
          </p:nvPr>
        </p:nvSpPr>
        <p:spPr bwMode="auto">
          <a:xfrm>
            <a:off x="3965575" y="0"/>
            <a:ext cx="3032125" cy="457200"/>
          </a:xfrm>
          <a:prstGeom prst="rect">
            <a:avLst/>
          </a:prstGeom>
          <a:noFill/>
          <a:ln w="9525">
            <a:noFill/>
            <a:miter lim="800000"/>
            <a:headEnd/>
            <a:tailEnd/>
          </a:ln>
          <a:effectLst/>
        </p:spPr>
        <p:txBody>
          <a:bodyPr vert="horz" wrap="square" lIns="92859" tIns="46446" rIns="92859" bIns="46446" numCol="1" anchor="t" anchorCtr="0" compatLnSpc="1">
            <a:prstTxWarp prst="textNoShape">
              <a:avLst/>
            </a:prstTxWarp>
          </a:bodyPr>
          <a:lstStyle>
            <a:lvl1pPr algn="r" defTabSz="928688">
              <a:defRPr sz="1200">
                <a:solidFill>
                  <a:schemeClr val="tx1"/>
                </a:solidFill>
                <a:latin typeface="Times New Roman" charset="0"/>
              </a:defRPr>
            </a:lvl1pPr>
          </a:lstStyle>
          <a:p>
            <a:pPr>
              <a:defRPr/>
            </a:pPr>
            <a:endParaRPr lang="en-US"/>
          </a:p>
        </p:txBody>
      </p:sp>
      <p:sp>
        <p:nvSpPr>
          <p:cNvPr id="2052" name="Rectangle 4"/>
          <p:cNvSpPr>
            <a:spLocks noGrp="1" noChangeArrowheads="1"/>
          </p:cNvSpPr>
          <p:nvPr>
            <p:ph type="ftr" sz="quarter" idx="2"/>
          </p:nvPr>
        </p:nvSpPr>
        <p:spPr bwMode="auto">
          <a:xfrm>
            <a:off x="0" y="8813800"/>
            <a:ext cx="3032125" cy="457200"/>
          </a:xfrm>
          <a:prstGeom prst="rect">
            <a:avLst/>
          </a:prstGeom>
          <a:noFill/>
          <a:ln w="9525">
            <a:noFill/>
            <a:miter lim="800000"/>
            <a:headEnd/>
            <a:tailEnd/>
          </a:ln>
          <a:effectLst/>
        </p:spPr>
        <p:txBody>
          <a:bodyPr vert="horz" wrap="square" lIns="92859" tIns="46446" rIns="92859" bIns="46446" numCol="1" anchor="b" anchorCtr="0" compatLnSpc="1">
            <a:prstTxWarp prst="textNoShape">
              <a:avLst/>
            </a:prstTxWarp>
          </a:bodyPr>
          <a:lstStyle>
            <a:lvl1pPr defTabSz="928688">
              <a:defRPr sz="1200">
                <a:solidFill>
                  <a:schemeClr val="tx1"/>
                </a:solidFill>
                <a:latin typeface="Times New Roman" charset="0"/>
              </a:defRPr>
            </a:lvl1pPr>
          </a:lstStyle>
          <a:p>
            <a:pPr>
              <a:defRPr/>
            </a:pPr>
            <a:endParaRPr lang="en-US"/>
          </a:p>
        </p:txBody>
      </p:sp>
      <p:sp>
        <p:nvSpPr>
          <p:cNvPr id="2053" name="Rectangle 5"/>
          <p:cNvSpPr>
            <a:spLocks noGrp="1" noChangeArrowheads="1"/>
          </p:cNvSpPr>
          <p:nvPr>
            <p:ph type="sldNum" sz="quarter" idx="3"/>
          </p:nvPr>
        </p:nvSpPr>
        <p:spPr bwMode="auto">
          <a:xfrm>
            <a:off x="3965575" y="8813800"/>
            <a:ext cx="3032125" cy="457200"/>
          </a:xfrm>
          <a:prstGeom prst="rect">
            <a:avLst/>
          </a:prstGeom>
          <a:noFill/>
          <a:ln w="9525">
            <a:noFill/>
            <a:miter lim="800000"/>
            <a:headEnd/>
            <a:tailEnd/>
          </a:ln>
          <a:effectLst/>
        </p:spPr>
        <p:txBody>
          <a:bodyPr vert="horz" wrap="square" lIns="92859" tIns="46446" rIns="92859" bIns="46446" numCol="1" anchor="b" anchorCtr="0" compatLnSpc="1">
            <a:prstTxWarp prst="textNoShape">
              <a:avLst/>
            </a:prstTxWarp>
          </a:bodyPr>
          <a:lstStyle>
            <a:lvl1pPr algn="r" defTabSz="928688">
              <a:defRPr sz="1200">
                <a:solidFill>
                  <a:schemeClr val="tx1"/>
                </a:solidFill>
                <a:latin typeface="Times New Roman" charset="0"/>
              </a:defRPr>
            </a:lvl1pPr>
          </a:lstStyle>
          <a:p>
            <a:pPr>
              <a:defRPr/>
            </a:pPr>
            <a:fld id="{5F26F789-4D28-634E-A19B-B7FA59BFD79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0538" cy="457200"/>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defTabSz="911225">
              <a:defRPr sz="1200">
                <a:solidFill>
                  <a:schemeClr val="accent1"/>
                </a:solidFill>
                <a:latin typeface="Times New Roman" charset="0"/>
              </a:defRPr>
            </a:lvl1pPr>
          </a:lstStyle>
          <a:p>
            <a:pPr>
              <a:defRPr/>
            </a:pPr>
            <a:endParaRPr lang="en-US"/>
          </a:p>
        </p:txBody>
      </p:sp>
      <p:sp>
        <p:nvSpPr>
          <p:cNvPr id="3075" name="Rectangle 3"/>
          <p:cNvSpPr>
            <a:spLocks noGrp="1" noChangeArrowheads="1"/>
          </p:cNvSpPr>
          <p:nvPr>
            <p:ph type="dt" idx="1"/>
          </p:nvPr>
        </p:nvSpPr>
        <p:spPr bwMode="auto">
          <a:xfrm>
            <a:off x="3940175" y="0"/>
            <a:ext cx="3030538" cy="457200"/>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algn="r" defTabSz="911225">
              <a:defRPr sz="1200">
                <a:solidFill>
                  <a:schemeClr val="accent1"/>
                </a:solidFill>
                <a:latin typeface="Times New Roman"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52525" y="685800"/>
            <a:ext cx="4667250" cy="35004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9638" y="4414838"/>
            <a:ext cx="5151437" cy="4186237"/>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675"/>
            <a:ext cx="3030538" cy="457200"/>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defTabSz="911225">
              <a:defRPr sz="1200">
                <a:solidFill>
                  <a:schemeClr val="accent1"/>
                </a:solidFill>
                <a:latin typeface="Times New Roman" charset="0"/>
              </a:defRPr>
            </a:lvl1pPr>
          </a:lstStyle>
          <a:p>
            <a:pPr>
              <a:defRPr/>
            </a:pPr>
            <a:endParaRPr lang="en-US"/>
          </a:p>
        </p:txBody>
      </p:sp>
      <p:sp>
        <p:nvSpPr>
          <p:cNvPr id="3079" name="Rectangle 7"/>
          <p:cNvSpPr>
            <a:spLocks noGrp="1" noChangeArrowheads="1"/>
          </p:cNvSpPr>
          <p:nvPr>
            <p:ph type="sldNum" sz="quarter" idx="5"/>
          </p:nvPr>
        </p:nvSpPr>
        <p:spPr bwMode="auto">
          <a:xfrm>
            <a:off x="3940175" y="8829675"/>
            <a:ext cx="3030538" cy="457200"/>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algn="r" defTabSz="911225">
              <a:defRPr sz="1200">
                <a:solidFill>
                  <a:schemeClr val="accent1"/>
                </a:solidFill>
                <a:latin typeface="Times New Roman" charset="0"/>
              </a:defRPr>
            </a:lvl1pPr>
          </a:lstStyle>
          <a:p>
            <a:pPr>
              <a:defRPr/>
            </a:pPr>
            <a:fld id="{56A91C15-5023-2F43-B27E-90FCFB09A04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CB3DA37-489B-0A4C-9AAE-E9AB0C13EC91}" type="slidenum">
              <a:rPr lang="en-US"/>
              <a:pPr/>
              <a:t>1</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3FC052-084D-384B-B5A2-8CF0772A4846}" type="slidenum">
              <a:rPr lang="en-US"/>
              <a:pPr/>
              <a:t>11</a:t>
            </a:fld>
            <a:endParaRPr lang="en-US"/>
          </a:p>
        </p:txBody>
      </p:sp>
      <p:sp>
        <p:nvSpPr>
          <p:cNvPr id="5222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222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21C3CD-5EDF-7946-80E4-58D2594F4A2A}" type="slidenum">
              <a:rPr lang="en-US"/>
              <a:pPr/>
              <a:t>12</a:t>
            </a:fld>
            <a:endParaRPr lang="en-US"/>
          </a:p>
        </p:txBody>
      </p:sp>
      <p:sp>
        <p:nvSpPr>
          <p:cNvPr id="5324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325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8726E19-11D6-B34E-8AAB-72427BF5EFB5}" type="slidenum">
              <a:rPr lang="en-US"/>
              <a:pPr/>
              <a:t>15</a:t>
            </a:fld>
            <a:endParaRPr lang="en-US"/>
          </a:p>
        </p:txBody>
      </p:sp>
      <p:sp>
        <p:nvSpPr>
          <p:cNvPr id="5632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632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CB0EEA-9970-764E-AC31-232AF577AB1D}" type="slidenum">
              <a:rPr lang="en-US"/>
              <a:pPr/>
              <a:t>16</a:t>
            </a:fld>
            <a:endParaRPr lang="en-US"/>
          </a:p>
        </p:txBody>
      </p:sp>
      <p:sp>
        <p:nvSpPr>
          <p:cNvPr id="60417"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0418"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89AA8BD-EEED-DF4E-9803-AC5AAB16A73D}" type="slidenum">
              <a:rPr lang="en-US"/>
              <a:pPr/>
              <a:t>19</a:t>
            </a:fld>
            <a:endParaRPr lang="en-US"/>
          </a:p>
        </p:txBody>
      </p:sp>
      <p:sp>
        <p:nvSpPr>
          <p:cNvPr id="6144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144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86A3BB6-5C49-F848-B10A-46D90F31467F}" type="slidenum">
              <a:rPr lang="en-US"/>
              <a:pPr/>
              <a:t>20</a:t>
            </a:fld>
            <a:endParaRPr lang="en-US"/>
          </a:p>
        </p:txBody>
      </p:sp>
      <p:sp>
        <p:nvSpPr>
          <p:cNvPr id="5120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120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1A3F3B8-C7E7-C543-A3CB-2E6C951B99DE}" type="slidenum">
              <a:rPr lang="en-US"/>
              <a:pPr/>
              <a:t>21</a:t>
            </a:fld>
            <a:endParaRPr lang="en-US"/>
          </a:p>
        </p:txBody>
      </p:sp>
      <p:sp>
        <p:nvSpPr>
          <p:cNvPr id="6246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246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222E194-9CDD-484F-9487-9FCE55C3E191}" type="slidenum">
              <a:rPr lang="en-US"/>
              <a:pPr/>
              <a:t>22</a:t>
            </a:fld>
            <a:endParaRPr lang="en-US"/>
          </a:p>
        </p:txBody>
      </p:sp>
      <p:sp>
        <p:nvSpPr>
          <p:cNvPr id="6348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349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416E1E-08AD-F549-A55D-1099584118F8}" type="slidenum">
              <a:rPr lang="en-US"/>
              <a:pPr/>
              <a:t>23</a:t>
            </a:fld>
            <a:endParaRPr lang="en-US"/>
          </a:p>
        </p:txBody>
      </p:sp>
      <p:sp>
        <p:nvSpPr>
          <p:cNvPr id="64513"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4514"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C33DD4F-4D58-3C42-99F5-BE719A9CF447}" type="slidenum">
              <a:rPr lang="en-US"/>
              <a:pPr/>
              <a:t>26</a:t>
            </a:fld>
            <a:endParaRPr lang="en-US"/>
          </a:p>
        </p:txBody>
      </p:sp>
      <p:sp>
        <p:nvSpPr>
          <p:cNvPr id="6656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656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8854118-3B00-304F-BEF7-1E8F466EFB77}" type="slidenum">
              <a:rPr lang="en-US"/>
              <a:pPr/>
              <a:t>2</a:t>
            </a:fld>
            <a:endParaRPr lang="en-US"/>
          </a:p>
        </p:txBody>
      </p:sp>
      <p:sp>
        <p:nvSpPr>
          <p:cNvPr id="21507" name="Rectangle 2"/>
          <p:cNvSpPr>
            <a:spLocks noGrp="1" noRot="1" noChangeAspect="1" noChangeArrowheads="1"/>
          </p:cNvSpPr>
          <p:nvPr>
            <p:ph type="sldImg"/>
          </p:nvPr>
        </p:nvSpPr>
        <p:spPr>
          <a:xfrm>
            <a:off x="1181100" y="695325"/>
            <a:ext cx="4635500" cy="3476625"/>
          </a:xfrm>
          <a:solidFill>
            <a:srgbClr val="FFFFFF"/>
          </a:solidFill>
          <a:ln/>
        </p:spPr>
      </p:sp>
      <p:sp>
        <p:nvSpPr>
          <p:cNvPr id="21508" name="Rectangle 3"/>
          <p:cNvSpPr>
            <a:spLocks noGrp="1" noChangeArrowheads="1"/>
          </p:cNvSpPr>
          <p:nvPr>
            <p:ph type="body" idx="1"/>
          </p:nvPr>
        </p:nvSpPr>
        <p:spPr>
          <a:xfrm>
            <a:off x="933450" y="4403725"/>
            <a:ext cx="5130800" cy="4171950"/>
          </a:xfrm>
          <a:solidFill>
            <a:srgbClr val="FFFFFF"/>
          </a:solidFill>
          <a:ln>
            <a:solidFill>
              <a:srgbClr val="000000"/>
            </a:solidFill>
          </a:ln>
        </p:spPr>
        <p:txBody>
          <a:bodyPr lIns="92958" tIns="46479" rIns="92958" bIns="46479"/>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9B17903-2CB3-4B45-A186-C8DA1386E16B}" type="slidenum">
              <a:rPr lang="en-US"/>
              <a:pPr/>
              <a:t>27</a:t>
            </a:fld>
            <a:endParaRPr lang="en-US"/>
          </a:p>
        </p:txBody>
      </p:sp>
      <p:sp>
        <p:nvSpPr>
          <p:cNvPr id="8192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8192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9CA0BA-C611-1E40-897F-AFCDF3F5072B}" type="slidenum">
              <a:rPr lang="en-US"/>
              <a:pPr/>
              <a:t>28</a:t>
            </a:fld>
            <a:endParaRPr lang="en-US"/>
          </a:p>
        </p:txBody>
      </p:sp>
      <p:sp>
        <p:nvSpPr>
          <p:cNvPr id="8294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8294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B37A3E-9651-F446-BF11-752804A5DC31}" type="slidenum">
              <a:rPr lang="en-US"/>
              <a:pPr/>
              <a:t>29</a:t>
            </a:fld>
            <a:endParaRPr lang="en-US"/>
          </a:p>
        </p:txBody>
      </p:sp>
      <p:sp>
        <p:nvSpPr>
          <p:cNvPr id="8396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8397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07BB1ED-D3FC-3447-8EA3-D8E73E573B79}" type="slidenum">
              <a:rPr lang="en-US"/>
              <a:pPr/>
              <a:t>32</a:t>
            </a:fld>
            <a:endParaRPr lang="en-US"/>
          </a:p>
        </p:txBody>
      </p:sp>
      <p:sp>
        <p:nvSpPr>
          <p:cNvPr id="5734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734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6074CE-BDD2-C749-8323-655C9630CC8D}" type="slidenum">
              <a:rPr lang="en-US"/>
              <a:pPr/>
              <a:t>34</a:t>
            </a:fld>
            <a:endParaRPr lang="en-US"/>
          </a:p>
        </p:txBody>
      </p:sp>
      <p:sp>
        <p:nvSpPr>
          <p:cNvPr id="5836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837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4FA4BB5-92E3-B04E-997A-6D2DBA766AD8}" type="slidenum">
              <a:rPr lang="en-US"/>
              <a:pPr/>
              <a:t>35</a:t>
            </a:fld>
            <a:endParaRPr lang="en-US"/>
          </a:p>
        </p:txBody>
      </p:sp>
      <p:sp>
        <p:nvSpPr>
          <p:cNvPr id="59393"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9394"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82C51A5-8E81-C443-BD73-2C3D28B64A63}" type="slidenum">
              <a:rPr lang="en-US"/>
              <a:pPr/>
              <a:t>3</a:t>
            </a:fld>
            <a:endParaRPr lang="en-US"/>
          </a:p>
        </p:txBody>
      </p:sp>
      <p:sp>
        <p:nvSpPr>
          <p:cNvPr id="23555" name="Rectangle 2"/>
          <p:cNvSpPr>
            <a:spLocks noGrp="1" noRot="1" noChangeAspect="1" noChangeArrowheads="1" noTextEdit="1"/>
          </p:cNvSpPr>
          <p:nvPr>
            <p:ph type="sldImg"/>
          </p:nvPr>
        </p:nvSpPr>
        <p:spPr>
          <a:xfrm>
            <a:off x="1181100" y="695325"/>
            <a:ext cx="4635500" cy="3476625"/>
          </a:xfrm>
          <a:solidFill>
            <a:srgbClr val="FFFFFF"/>
          </a:solidFill>
          <a:ln/>
        </p:spPr>
      </p:sp>
      <p:sp>
        <p:nvSpPr>
          <p:cNvPr id="23556" name="Rectangle 3"/>
          <p:cNvSpPr>
            <a:spLocks noGrp="1" noChangeArrowheads="1"/>
          </p:cNvSpPr>
          <p:nvPr>
            <p:ph type="body" idx="1"/>
          </p:nvPr>
        </p:nvSpPr>
        <p:spPr>
          <a:xfrm>
            <a:off x="931863" y="4403725"/>
            <a:ext cx="5133975" cy="4171950"/>
          </a:xfrm>
          <a:solidFill>
            <a:srgbClr val="FFFFFF"/>
          </a:solidFill>
          <a:ln>
            <a:solidFill>
              <a:srgbClr val="000000"/>
            </a:solidFill>
          </a:ln>
        </p:spPr>
        <p:txBody>
          <a:bodyPr lIns="87932" tIns="43966" rIns="87932" bIns="43966"/>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82C51A5-8E81-C443-BD73-2C3D28B64A63}" type="slidenum">
              <a:rPr lang="en-US"/>
              <a:pPr/>
              <a:t>4</a:t>
            </a:fld>
            <a:endParaRPr lang="en-US"/>
          </a:p>
        </p:txBody>
      </p:sp>
      <p:sp>
        <p:nvSpPr>
          <p:cNvPr id="23555" name="Rectangle 2"/>
          <p:cNvSpPr>
            <a:spLocks noGrp="1" noRot="1" noChangeAspect="1" noChangeArrowheads="1" noTextEdit="1"/>
          </p:cNvSpPr>
          <p:nvPr>
            <p:ph type="sldImg"/>
          </p:nvPr>
        </p:nvSpPr>
        <p:spPr>
          <a:xfrm>
            <a:off x="1181100" y="695325"/>
            <a:ext cx="4635500" cy="3476625"/>
          </a:xfrm>
          <a:solidFill>
            <a:srgbClr val="FFFFFF"/>
          </a:solidFill>
          <a:ln/>
        </p:spPr>
      </p:sp>
      <p:sp>
        <p:nvSpPr>
          <p:cNvPr id="23556" name="Rectangle 3"/>
          <p:cNvSpPr>
            <a:spLocks noGrp="1" noChangeArrowheads="1"/>
          </p:cNvSpPr>
          <p:nvPr>
            <p:ph type="body" idx="1"/>
          </p:nvPr>
        </p:nvSpPr>
        <p:spPr>
          <a:xfrm>
            <a:off x="931863" y="4403725"/>
            <a:ext cx="5133975" cy="4171950"/>
          </a:xfrm>
          <a:solidFill>
            <a:srgbClr val="FFFFFF"/>
          </a:solidFill>
          <a:ln>
            <a:solidFill>
              <a:srgbClr val="000000"/>
            </a:solidFill>
          </a:ln>
        </p:spPr>
        <p:txBody>
          <a:bodyPr lIns="87932" tIns="43966" rIns="87932" bIns="43966"/>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3C0D640-DA37-BF47-95B1-7BB93C269736}" type="slidenum">
              <a:rPr lang="en-US"/>
              <a:pPr/>
              <a:t>6</a:t>
            </a:fld>
            <a:endParaRPr lang="en-US"/>
          </a:p>
        </p:txBody>
      </p:sp>
      <p:sp>
        <p:nvSpPr>
          <p:cNvPr id="4608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4608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E8479FF-2D71-4E4B-9DC4-DA0FEB6C66D4}" type="slidenum">
              <a:rPr lang="en-US"/>
              <a:pPr/>
              <a:t>7</a:t>
            </a:fld>
            <a:endParaRPr lang="en-US"/>
          </a:p>
        </p:txBody>
      </p:sp>
      <p:sp>
        <p:nvSpPr>
          <p:cNvPr id="4710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4710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C1A8A1-E36E-704E-8B04-1A00C528DC64}" type="slidenum">
              <a:rPr lang="en-US"/>
              <a:pPr/>
              <a:t>8</a:t>
            </a:fld>
            <a:endParaRPr lang="en-US"/>
          </a:p>
        </p:txBody>
      </p:sp>
      <p:sp>
        <p:nvSpPr>
          <p:cNvPr id="4812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4813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22A588C-7A82-C34C-81D9-E6BF185EB086}" type="slidenum">
              <a:rPr lang="en-US"/>
              <a:pPr/>
              <a:t>9</a:t>
            </a:fld>
            <a:endParaRPr lang="en-US"/>
          </a:p>
        </p:txBody>
      </p:sp>
      <p:sp>
        <p:nvSpPr>
          <p:cNvPr id="50177"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0178"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3FC052-084D-384B-B5A2-8CF0772A4846}" type="slidenum">
              <a:rPr lang="en-US"/>
              <a:pPr/>
              <a:t>10</a:t>
            </a:fld>
            <a:endParaRPr lang="en-US"/>
          </a:p>
        </p:txBody>
      </p:sp>
      <p:sp>
        <p:nvSpPr>
          <p:cNvPr id="5222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222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13"/>
          <p:cNvPicPr>
            <a:picLocks noChangeAspect="1" noChangeArrowheads="1"/>
          </p:cNvPicPr>
          <p:nvPr userDrawn="1"/>
        </p:nvPicPr>
        <p:blipFill>
          <a:blip r:embed="rId2"/>
          <a:srcRect/>
          <a:stretch>
            <a:fillRect/>
          </a:stretch>
        </p:blipFill>
        <p:spPr bwMode="auto">
          <a:xfrm>
            <a:off x="8324850" y="0"/>
            <a:ext cx="696913" cy="838200"/>
          </a:xfrm>
          <a:prstGeom prst="rect">
            <a:avLst/>
          </a:prstGeom>
          <a:noFill/>
          <a:ln w="9525">
            <a:noFill/>
            <a:miter lim="800000"/>
            <a:headEnd/>
            <a:tailEnd/>
          </a:ln>
        </p:spPr>
      </p:pic>
      <p:sp>
        <p:nvSpPr>
          <p:cNvPr id="7" name="Text Box 10"/>
          <p:cNvSpPr txBox="1">
            <a:spLocks noChangeArrowheads="1"/>
          </p:cNvSpPr>
          <p:nvPr userDrawn="1"/>
        </p:nvSpPr>
        <p:spPr bwMode="auto">
          <a:xfrm>
            <a:off x="2981325" y="5988050"/>
            <a:ext cx="3367088" cy="523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400">
                <a:solidFill>
                  <a:srgbClr val="000066"/>
                </a:solidFill>
              </a:rPr>
              <a:t>Flash Center for Computational Science</a:t>
            </a:r>
          </a:p>
          <a:p>
            <a:pPr algn="ctr" eaLnBrk="0" hangingPunct="0"/>
            <a:r>
              <a:rPr lang="en-US" sz="1400">
                <a:solidFill>
                  <a:srgbClr val="000066"/>
                </a:solidFill>
              </a:rPr>
              <a:t>The University of Chicago</a:t>
            </a:r>
            <a:endParaRPr lang="en-US" sz="2400">
              <a:solidFill>
                <a:schemeClr val="tx1"/>
              </a:solidFill>
            </a:endParaRPr>
          </a:p>
        </p:txBody>
      </p:sp>
      <p:sp>
        <p:nvSpPr>
          <p:cNvPr id="432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32131" name="Rectangle 3"/>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a:xfrm>
            <a:off x="3200400" y="6159500"/>
            <a:ext cx="2895600" cy="457200"/>
          </a:xfrm>
        </p:spPr>
        <p:txBody>
          <a:bodyPr/>
          <a:lstStyle>
            <a:lvl1pPr>
              <a:defRPr dirty="0"/>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B12C4799-2E5C-7A45-83A4-297126A72E20}" type="slidenum">
              <a:rPr lang="en-US"/>
              <a:pPr>
                <a:defRPr/>
              </a:pPr>
              <a:t>‹#›</a:t>
            </a:fld>
            <a:endParaRPr lang="en-US"/>
          </a:p>
        </p:txBody>
      </p:sp>
      <p:pic>
        <p:nvPicPr>
          <p:cNvPr id="11" name="Picture 12" descr="ASC_logo_blue_bw"/>
          <p:cNvPicPr>
            <a:picLocks noChangeAspect="1" noChangeArrowheads="1"/>
          </p:cNvPicPr>
          <p:nvPr userDrawn="1"/>
        </p:nvPicPr>
        <p:blipFill>
          <a:blip r:embed="rId3"/>
          <a:srcRect/>
          <a:stretch>
            <a:fillRect/>
          </a:stretch>
        </p:blipFill>
        <p:spPr bwMode="auto">
          <a:xfrm>
            <a:off x="85724" y="57315"/>
            <a:ext cx="778193" cy="796760"/>
          </a:xfrm>
          <a:prstGeom prst="rect">
            <a:avLst/>
          </a:prstGeom>
          <a:noFill/>
          <a:ln w="9525">
            <a:noFill/>
            <a:miter lim="800000"/>
            <a:headEnd/>
            <a:tailEnd/>
          </a:ln>
        </p:spPr>
      </p:pic>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16E53-DAC5-0C4A-BF26-6C08E9FE113F}" type="slidenum">
              <a:rPr lang="en-US"/>
              <a:pPr>
                <a:defRPr/>
              </a:pPr>
              <a:t>‹#›</a:t>
            </a:fld>
            <a:endParaRPr lang="en-US" dirty="0"/>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3363" y="0"/>
            <a:ext cx="1970087" cy="5305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8338" y="0"/>
            <a:ext cx="5762625" cy="5305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C7B22D-6891-6445-9EB4-BD6400887C5D}" type="slidenum">
              <a:rPr lang="en-US"/>
              <a:pPr>
                <a:defRPr/>
              </a:pPr>
              <a:t>‹#›</a:t>
            </a:fld>
            <a:endParaRPr lang="en-US" dirty="0"/>
          </a:p>
        </p:txBody>
      </p:sp>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8338" y="0"/>
            <a:ext cx="7772400" cy="67468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781050" y="1190625"/>
            <a:ext cx="3810000" cy="4114800"/>
          </a:xfrm>
        </p:spPr>
        <p:txBody>
          <a:bodyPr/>
          <a:lstStyle/>
          <a:p>
            <a:pPr lvl="0"/>
            <a:endParaRPr lang="en-US" noProof="0" smtClean="0"/>
          </a:p>
        </p:txBody>
      </p:sp>
      <p:sp>
        <p:nvSpPr>
          <p:cNvPr id="4" name="Text Placeholder 3"/>
          <p:cNvSpPr>
            <a:spLocks noGrp="1"/>
          </p:cNvSpPr>
          <p:nvPr>
            <p:ph type="body" sz="half" idx="2"/>
          </p:nvPr>
        </p:nvSpPr>
        <p:spPr>
          <a:xfrm>
            <a:off x="4743450" y="119062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4E3621-9177-4C46-A1E3-4098F8D2631B}" type="slidenum">
              <a:rPr lang="en-US"/>
              <a:pPr>
                <a:defRPr/>
              </a:pPr>
              <a:t>‹#›</a:t>
            </a:fld>
            <a:endParaRPr lang="en-US" dirty="0"/>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68338" y="0"/>
            <a:ext cx="7772400" cy="674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81050" y="119062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43450" y="11906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43450" y="33242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05D38A1-C8BD-8947-B40F-F99FA0841D58}" type="slidenum">
              <a:rPr lang="en-US"/>
              <a:pPr>
                <a:defRPr/>
              </a:pPr>
              <a:t>‹#›</a:t>
            </a:fld>
            <a:endParaRPr lang="en-US" dirty="0"/>
          </a:p>
        </p:txBody>
      </p:sp>
    </p:spTree>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88CE41-7273-5642-81C9-ED1BAA1EC41D}" type="slidenum">
              <a:rPr lang="en-US"/>
              <a:pPr>
                <a:defRPr/>
              </a:pPr>
              <a:t>‹#›</a:t>
            </a:fld>
            <a:endParaRPr lang="en-US" dirty="0"/>
          </a:p>
        </p:txBody>
      </p:sp>
    </p:spTree>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D245AC-95E6-1D42-AF84-96ECF3EF0F32}" type="slidenum">
              <a:rPr lang="en-US"/>
              <a:pPr>
                <a:defRPr/>
              </a:pPr>
              <a:t>‹#›</a:t>
            </a:fld>
            <a:endParaRPr lang="en-US" dirty="0"/>
          </a:p>
        </p:txBody>
      </p:sp>
    </p:spTree>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1050" y="11906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3450" y="11906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288FA8-9E40-7443-B9D4-BCCC9493A31A}" type="slidenum">
              <a:rPr lang="en-US"/>
              <a:pPr>
                <a:defRPr/>
              </a:pPr>
              <a:t>‹#›</a:t>
            </a:fld>
            <a:endParaRPr lang="en-US" dirty="0"/>
          </a:p>
        </p:txBody>
      </p:sp>
    </p:spTree>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8A1990-C52D-A244-AA9B-CF715999DC69}" type="slidenum">
              <a:rPr lang="en-US"/>
              <a:pPr>
                <a:defRPr/>
              </a:pPr>
              <a:t>‹#›</a:t>
            </a:fld>
            <a:endParaRPr lang="en-US" dirty="0"/>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C7303C-506F-3746-BB49-4EFC7BC50098}" type="slidenum">
              <a:rPr lang="en-US"/>
              <a:pPr>
                <a:defRPr/>
              </a:pPr>
              <a:t>‹#›</a:t>
            </a:fld>
            <a:endParaRPr lang="en-US" dirty="0"/>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34733-89A1-9044-ADF9-3A209B507212}" type="slidenum">
              <a:rPr lang="en-US"/>
              <a:pPr>
                <a:defRPr/>
              </a:pPr>
              <a:t>‹#›</a:t>
            </a:fld>
            <a:endParaRPr lang="en-US" dirty="0"/>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70F235-B75F-E646-807C-2F6316BE9682}" type="slidenum">
              <a:rPr lang="en-US"/>
              <a:pPr>
                <a:defRPr/>
              </a:pPr>
              <a:t>‹#›</a:t>
            </a:fld>
            <a:endParaRPr lang="en-US" dirty="0"/>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defRPr dirty="0"/>
            </a:lvl1pPr>
          </a:lstStyle>
          <a:p>
            <a:pPr>
              <a:defRPr/>
            </a:pPr>
            <a:endParaRPr lang="en-US"/>
          </a:p>
        </p:txBody>
      </p:sp>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fo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8338" y="0"/>
            <a:ext cx="7772400"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81050" y="1190625"/>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22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solidFill>
                  <a:schemeClr val="tx1"/>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charset="0"/>
              </a:defRPr>
            </a:lvl1pPr>
          </a:lstStyle>
          <a:p>
            <a:pPr>
              <a:defRPr/>
            </a:pPr>
            <a:fld id="{392F4D0D-5063-084A-B316-C65575512C71}" type="slidenum">
              <a:rPr lang="en-US"/>
              <a:pPr>
                <a:defRPr/>
              </a:pPr>
              <a:t>‹#›</a:t>
            </a:fld>
            <a:endParaRPr lang="en-US" dirty="0"/>
          </a:p>
        </p:txBody>
      </p:sp>
      <p:sp>
        <p:nvSpPr>
          <p:cNvPr id="1033" name="Line 9"/>
          <p:cNvSpPr>
            <a:spLocks noChangeShapeType="1"/>
          </p:cNvSpPr>
          <p:nvPr userDrawn="1"/>
        </p:nvSpPr>
        <p:spPr bwMode="auto">
          <a:xfrm>
            <a:off x="990600" y="807720"/>
            <a:ext cx="7192963" cy="0"/>
          </a:xfrm>
          <a:prstGeom prst="line">
            <a:avLst/>
          </a:prstGeom>
          <a:noFill/>
          <a:ln w="38100">
            <a:solidFill>
              <a:srgbClr val="000066"/>
            </a:solidFill>
            <a:round/>
            <a:headEnd/>
            <a:tailEnd/>
          </a:ln>
          <a:effectLst/>
        </p:spPr>
        <p:txBody>
          <a:bodyPr wrap="none" anchor="ctr">
            <a:prstTxWarp prst="textNoShape">
              <a:avLst/>
            </a:prstTxWarp>
          </a:bodyPr>
          <a:lstStyle/>
          <a:p>
            <a:pPr>
              <a:defRPr/>
            </a:pPr>
            <a:endParaRPr lang="en-US"/>
          </a:p>
        </p:txBody>
      </p:sp>
      <p:pic>
        <p:nvPicPr>
          <p:cNvPr id="2" name="Picture 14"/>
          <p:cNvPicPr>
            <a:picLocks noChangeAspect="1" noChangeArrowheads="1"/>
          </p:cNvPicPr>
          <p:nvPr userDrawn="1"/>
        </p:nvPicPr>
        <p:blipFill>
          <a:blip r:embed="rId15"/>
          <a:srcRect/>
          <a:stretch>
            <a:fillRect/>
          </a:stretch>
        </p:blipFill>
        <p:spPr bwMode="auto">
          <a:xfrm>
            <a:off x="8324850" y="0"/>
            <a:ext cx="696913" cy="838200"/>
          </a:xfrm>
          <a:prstGeom prst="rect">
            <a:avLst/>
          </a:prstGeom>
          <a:noFill/>
          <a:ln w="9525">
            <a:noFill/>
            <a:miter lim="800000"/>
            <a:headEnd/>
            <a:tailEnd/>
          </a:ln>
        </p:spPr>
      </p:pic>
      <p:sp>
        <p:nvSpPr>
          <p:cNvPr id="1039" name="Text Box 15"/>
          <p:cNvSpPr txBox="1">
            <a:spLocks noChangeArrowheads="1"/>
          </p:cNvSpPr>
          <p:nvPr userDrawn="1"/>
        </p:nvSpPr>
        <p:spPr bwMode="auto">
          <a:xfrm>
            <a:off x="3313113" y="6400800"/>
            <a:ext cx="2459037" cy="40005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000" u="sng">
                <a:solidFill>
                  <a:srgbClr val="000066"/>
                </a:solidFill>
              </a:rPr>
              <a:t>Flash Center for Computational Science</a:t>
            </a:r>
            <a:br>
              <a:rPr lang="en-US" sz="1000" u="sng">
                <a:solidFill>
                  <a:srgbClr val="000066"/>
                </a:solidFill>
              </a:rPr>
            </a:br>
            <a:r>
              <a:rPr lang="en-US" sz="1000">
                <a:solidFill>
                  <a:srgbClr val="000066"/>
                </a:solidFill>
              </a:rPr>
              <a:t>The University of Chicago</a:t>
            </a:r>
          </a:p>
        </p:txBody>
      </p:sp>
      <p:pic>
        <p:nvPicPr>
          <p:cNvPr id="11" name="Picture 12" descr="ASC_logo_blue_bw"/>
          <p:cNvPicPr>
            <a:picLocks noChangeAspect="1" noChangeArrowheads="1"/>
          </p:cNvPicPr>
          <p:nvPr userDrawn="1"/>
        </p:nvPicPr>
        <p:blipFill>
          <a:blip r:embed="rId16"/>
          <a:srcRect/>
          <a:stretch>
            <a:fillRect/>
          </a:stretch>
        </p:blipFill>
        <p:spPr bwMode="auto">
          <a:xfrm>
            <a:off x="85724" y="57315"/>
            <a:ext cx="778193" cy="79676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7" r:id="rId1"/>
    <p:sldLayoutId id="2147483706" r:id="rId2"/>
    <p:sldLayoutId id="2147483707" r:id="rId3"/>
    <p:sldLayoutId id="2147483708" r:id="rId4"/>
    <p:sldLayoutId id="2147483709" r:id="rId5"/>
    <p:sldLayoutId id="2147483710" r:id="rId6"/>
    <p:sldLayoutId id="2147483711" r:id="rId7"/>
    <p:sldLayoutId id="2147483712" r:id="rId8"/>
    <p:sldLayoutId id="2147483718" r:id="rId9"/>
    <p:sldLayoutId id="2147483713" r:id="rId10"/>
    <p:sldLayoutId id="2147483714" r:id="rId11"/>
    <p:sldLayoutId id="2147483715" r:id="rId12"/>
    <p:sldLayoutId id="2147483716" r:id="rId13"/>
  </p:sldLayoutIdLst>
  <p:transition>
    <p:pull dir="r"/>
  </p:transition>
  <p:txStyles>
    <p:titleStyle>
      <a:lvl1pPr algn="ctr" rtl="0" eaLnBrk="0" fontAlgn="base" hangingPunct="0">
        <a:spcBef>
          <a:spcPct val="0"/>
        </a:spcBef>
        <a:spcAft>
          <a:spcPct val="0"/>
        </a:spcAft>
        <a:defRPr sz="3200">
          <a:solidFill>
            <a:srgbClr val="1C1F5A"/>
          </a:solidFill>
          <a:latin typeface="+mj-lt"/>
          <a:ea typeface="+mj-ea"/>
          <a:cs typeface="+mj-cs"/>
        </a:defRPr>
      </a:lvl1pPr>
      <a:lvl2pPr algn="ctr" rtl="0" eaLnBrk="0" fontAlgn="base" hangingPunct="0">
        <a:spcBef>
          <a:spcPct val="0"/>
        </a:spcBef>
        <a:spcAft>
          <a:spcPct val="0"/>
        </a:spcAft>
        <a:defRPr sz="3200">
          <a:solidFill>
            <a:srgbClr val="1C1F5A"/>
          </a:solidFill>
          <a:latin typeface="Arial" charset="0"/>
          <a:ea typeface="Arial" charset="0"/>
          <a:cs typeface="Arial" charset="0"/>
        </a:defRPr>
      </a:lvl2pPr>
      <a:lvl3pPr algn="ctr" rtl="0" eaLnBrk="0" fontAlgn="base" hangingPunct="0">
        <a:spcBef>
          <a:spcPct val="0"/>
        </a:spcBef>
        <a:spcAft>
          <a:spcPct val="0"/>
        </a:spcAft>
        <a:defRPr sz="3200">
          <a:solidFill>
            <a:srgbClr val="1C1F5A"/>
          </a:solidFill>
          <a:latin typeface="Arial" charset="0"/>
          <a:ea typeface="Arial" charset="0"/>
          <a:cs typeface="Arial" charset="0"/>
        </a:defRPr>
      </a:lvl3pPr>
      <a:lvl4pPr algn="ctr" rtl="0" eaLnBrk="0" fontAlgn="base" hangingPunct="0">
        <a:spcBef>
          <a:spcPct val="0"/>
        </a:spcBef>
        <a:spcAft>
          <a:spcPct val="0"/>
        </a:spcAft>
        <a:defRPr sz="3200">
          <a:solidFill>
            <a:srgbClr val="1C1F5A"/>
          </a:solidFill>
          <a:latin typeface="Arial" charset="0"/>
          <a:ea typeface="Arial" charset="0"/>
          <a:cs typeface="Arial" charset="0"/>
        </a:defRPr>
      </a:lvl4pPr>
      <a:lvl5pPr algn="ctr" rtl="0" eaLnBrk="0" fontAlgn="base" hangingPunct="0">
        <a:spcBef>
          <a:spcPct val="0"/>
        </a:spcBef>
        <a:spcAft>
          <a:spcPct val="0"/>
        </a:spcAft>
        <a:defRPr sz="3200">
          <a:solidFill>
            <a:srgbClr val="1C1F5A"/>
          </a:solidFill>
          <a:latin typeface="Arial" charset="0"/>
          <a:ea typeface="Arial" charset="0"/>
          <a:cs typeface="Arial" charset="0"/>
        </a:defRPr>
      </a:lvl5pPr>
      <a:lvl6pPr marL="457200" algn="ctr" rtl="0" fontAlgn="base">
        <a:spcBef>
          <a:spcPct val="0"/>
        </a:spcBef>
        <a:spcAft>
          <a:spcPct val="0"/>
        </a:spcAft>
        <a:defRPr sz="3200">
          <a:solidFill>
            <a:srgbClr val="1C1F5A"/>
          </a:solidFill>
          <a:latin typeface="Arial" charset="0"/>
          <a:ea typeface="Arial" charset="0"/>
          <a:cs typeface="Arial" charset="0"/>
        </a:defRPr>
      </a:lvl6pPr>
      <a:lvl7pPr marL="914400" algn="ctr" rtl="0" fontAlgn="base">
        <a:spcBef>
          <a:spcPct val="0"/>
        </a:spcBef>
        <a:spcAft>
          <a:spcPct val="0"/>
        </a:spcAft>
        <a:defRPr sz="3200">
          <a:solidFill>
            <a:srgbClr val="1C1F5A"/>
          </a:solidFill>
          <a:latin typeface="Arial" charset="0"/>
          <a:ea typeface="Arial" charset="0"/>
          <a:cs typeface="Arial" charset="0"/>
        </a:defRPr>
      </a:lvl7pPr>
      <a:lvl8pPr marL="1371600" algn="ctr" rtl="0" fontAlgn="base">
        <a:spcBef>
          <a:spcPct val="0"/>
        </a:spcBef>
        <a:spcAft>
          <a:spcPct val="0"/>
        </a:spcAft>
        <a:defRPr sz="3200">
          <a:solidFill>
            <a:srgbClr val="1C1F5A"/>
          </a:solidFill>
          <a:latin typeface="Arial" charset="0"/>
          <a:ea typeface="Arial" charset="0"/>
          <a:cs typeface="Arial" charset="0"/>
        </a:defRPr>
      </a:lvl8pPr>
      <a:lvl9pPr marL="1828800" algn="ctr" rtl="0" fontAlgn="base">
        <a:spcBef>
          <a:spcPct val="0"/>
        </a:spcBef>
        <a:spcAft>
          <a:spcPct val="0"/>
        </a:spcAft>
        <a:defRPr sz="3200">
          <a:solidFill>
            <a:srgbClr val="1C1F5A"/>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2"/>
        <a:buChar char="q"/>
        <a:defRPr sz="2400">
          <a:solidFill>
            <a:srgbClr val="1C1F5A"/>
          </a:solidFill>
          <a:latin typeface="+mn-lt"/>
          <a:ea typeface="+mn-ea"/>
          <a:cs typeface="+mn-cs"/>
        </a:defRPr>
      </a:lvl1pPr>
      <a:lvl2pPr marL="742950" indent="-285750" algn="l" rtl="0" eaLnBrk="0" fontAlgn="base" hangingPunct="0">
        <a:spcBef>
          <a:spcPct val="20000"/>
        </a:spcBef>
        <a:spcAft>
          <a:spcPct val="0"/>
        </a:spcAft>
        <a:buClr>
          <a:schemeClr val="hlink"/>
        </a:buClr>
        <a:buFont typeface="Wingdings" charset="2"/>
        <a:buChar char="q"/>
        <a:defRPr sz="2000">
          <a:solidFill>
            <a:srgbClr val="1C1F5A"/>
          </a:solidFill>
          <a:latin typeface="+mn-lt"/>
          <a:ea typeface="+mn-ea"/>
          <a:cs typeface="+mn-cs"/>
        </a:defRPr>
      </a:lvl2pPr>
      <a:lvl3pPr marL="1143000" indent="-228600" algn="l" rtl="0" eaLnBrk="0" fontAlgn="base" hangingPunct="0">
        <a:spcBef>
          <a:spcPct val="20000"/>
        </a:spcBef>
        <a:spcAft>
          <a:spcPct val="0"/>
        </a:spcAft>
        <a:buClr>
          <a:schemeClr val="hlink"/>
        </a:buClr>
        <a:buChar char="•"/>
        <a:defRPr sz="2400">
          <a:solidFill>
            <a:srgbClr val="1C1F5A"/>
          </a:solidFill>
          <a:latin typeface="+mn-lt"/>
          <a:ea typeface="+mn-ea"/>
          <a:cs typeface="+mn-cs"/>
        </a:defRPr>
      </a:lvl3pPr>
      <a:lvl4pPr marL="1600200" indent="-228600" algn="l" rtl="0" eaLnBrk="0" fontAlgn="base" hangingPunct="0">
        <a:spcBef>
          <a:spcPct val="20000"/>
        </a:spcBef>
        <a:spcAft>
          <a:spcPct val="0"/>
        </a:spcAft>
        <a:buChar char="–"/>
        <a:defRPr sz="2000">
          <a:solidFill>
            <a:srgbClr val="1C1F5A"/>
          </a:solidFill>
          <a:latin typeface="+mn-lt"/>
          <a:ea typeface="+mn-ea"/>
          <a:cs typeface="+mn-cs"/>
        </a:defRPr>
      </a:lvl4pPr>
      <a:lvl5pPr marL="2057400" indent="-228600" algn="l" rtl="0" eaLnBrk="0" fontAlgn="base" hangingPunct="0">
        <a:spcBef>
          <a:spcPct val="20000"/>
        </a:spcBef>
        <a:spcAft>
          <a:spcPct val="0"/>
        </a:spcAft>
        <a:buChar char="»"/>
        <a:defRPr sz="2000">
          <a:solidFill>
            <a:srgbClr val="1C1F5A"/>
          </a:solidFill>
          <a:latin typeface="+mn-lt"/>
          <a:ea typeface="+mn-ea"/>
          <a:cs typeface="+mn-cs"/>
        </a:defRPr>
      </a:lvl5pPr>
      <a:lvl6pPr marL="2514600" indent="-228600" algn="l" rtl="0" fontAlgn="base">
        <a:spcBef>
          <a:spcPct val="20000"/>
        </a:spcBef>
        <a:spcAft>
          <a:spcPct val="0"/>
        </a:spcAft>
        <a:buChar char="»"/>
        <a:defRPr sz="2000">
          <a:solidFill>
            <a:srgbClr val="1C1F5A"/>
          </a:solidFill>
          <a:latin typeface="+mn-lt"/>
          <a:ea typeface="+mn-ea"/>
          <a:cs typeface="+mn-cs"/>
        </a:defRPr>
      </a:lvl6pPr>
      <a:lvl7pPr marL="2971800" indent="-228600" algn="l" rtl="0" fontAlgn="base">
        <a:spcBef>
          <a:spcPct val="20000"/>
        </a:spcBef>
        <a:spcAft>
          <a:spcPct val="0"/>
        </a:spcAft>
        <a:buChar char="»"/>
        <a:defRPr sz="2000">
          <a:solidFill>
            <a:srgbClr val="1C1F5A"/>
          </a:solidFill>
          <a:latin typeface="+mn-lt"/>
          <a:ea typeface="+mn-ea"/>
          <a:cs typeface="+mn-cs"/>
        </a:defRPr>
      </a:lvl7pPr>
      <a:lvl8pPr marL="3429000" indent="-228600" algn="l" rtl="0" fontAlgn="base">
        <a:spcBef>
          <a:spcPct val="20000"/>
        </a:spcBef>
        <a:spcAft>
          <a:spcPct val="0"/>
        </a:spcAft>
        <a:buChar char="»"/>
        <a:defRPr sz="2000">
          <a:solidFill>
            <a:srgbClr val="1C1F5A"/>
          </a:solidFill>
          <a:latin typeface="+mn-lt"/>
          <a:ea typeface="+mn-ea"/>
          <a:cs typeface="+mn-cs"/>
        </a:defRPr>
      </a:lvl8pPr>
      <a:lvl9pPr marL="3886200" indent="-228600" algn="l" rtl="0" fontAlgn="base">
        <a:spcBef>
          <a:spcPct val="20000"/>
        </a:spcBef>
        <a:spcAft>
          <a:spcPct val="0"/>
        </a:spcAft>
        <a:buChar char="»"/>
        <a:defRPr sz="2000">
          <a:solidFill>
            <a:srgbClr val="1C1F5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jpe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1" Type="http://schemas.openxmlformats.org/officeDocument/2006/relationships/hyperlink" Target="javascript:popup('citart1','a1','10.1111/j.1365-2966.2004.08381.x','aj13652966200408381x','')" TargetMode="External"/><Relationship Id="rId12" Type="http://schemas.openxmlformats.org/officeDocument/2006/relationships/hyperlink" Target="javascript:popup('citart1','a1%20a2','10.1111/j.1365-2966.2004.08381.x','aj13652966200408381x','')" TargetMode="External"/><Relationship Id="rId13" Type="http://schemas.openxmlformats.org/officeDocument/2006/relationships/hyperlink" Target="javascript:popup('citart1','a3','10.1111/j.1365-2966.2004.08381.x','aj13652966200408381x','')" TargetMode="External"/><Relationship Id="rId14" Type="http://schemas.openxmlformats.org/officeDocument/2006/relationships/image" Target="../media/image25.png"/><Relationship Id="rId1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hyperlink" Target="javascript:popup('citart1','a1%20c1','10.1111/j.1365-2966.2004.08381.x','aj13652966200408381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video" Target="file://localhost/Users/lamb/Desktop/UK%20HEDP%20Seminars/Galaxy%20Cluster%20Movies/dens512v4.mpg" TargetMode="External"/><Relationship Id="rId2" Type="http://schemas.openxmlformats.org/officeDocument/2006/relationships/video" Target="file://localhost/Users/lamb/Desktop/UK%20HEDP%20Seminars/Galaxy%20Cluster%20Movies/gasd512v4.m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df"/><Relationship Id="rId3" Type="http://schemas.openxmlformats.org/officeDocument/2006/relationships/image" Target="../media/image641.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video" Target="file://localhost/Users/lamb/Desktop/UK%20HEDP%20Seminars/FLASH%20Images%20and%20Movies/fl-constbier-default-1.mpeg" TargetMode="Externa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hyperlink" Target="javascript:popup('citart1','a1','10.1111/j.1365-2966.2004.08381.x','aj13652966200408381x','')" TargetMode="External"/><Relationship Id="rId12" Type="http://schemas.openxmlformats.org/officeDocument/2006/relationships/hyperlink" Target="javascript:popup('citart1','a1%20a2','10.1111/j.1365-2966.2004.08381.x','aj13652966200408381x','')" TargetMode="External"/><Relationship Id="rId13" Type="http://schemas.openxmlformats.org/officeDocument/2006/relationships/hyperlink" Target="javascript:popup('citart1','a3','10.1111/j.1365-2966.2004.08381.x','aj13652966200408381x','')" TargetMode="External"/><Relationship Id="rId14" Type="http://schemas.openxmlformats.org/officeDocument/2006/relationships/image" Target="../media/image25.png"/><Relationship Id="rId1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hyperlink" Target="javascript:popup('citart1','a1%20c1','10.1111/j.1365-2966.2004.08381.x','aj13652966200408381x','')"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Rectangle 15"/>
          <p:cNvSpPr>
            <a:spLocks noChangeArrowheads="1"/>
          </p:cNvSpPr>
          <p:nvPr/>
        </p:nvSpPr>
        <p:spPr bwMode="auto">
          <a:xfrm>
            <a:off x="1607503" y="4372928"/>
            <a:ext cx="6154737" cy="1200329"/>
          </a:xfrm>
          <a:prstGeom prst="rect">
            <a:avLst/>
          </a:prstGeom>
          <a:noFill/>
          <a:ln w="9525">
            <a:noFill/>
            <a:miter lim="800000"/>
            <a:headEnd/>
            <a:tailEnd/>
          </a:ln>
        </p:spPr>
        <p:txBody>
          <a:bodyPr>
            <a:prstTxWarp prst="textNoShape">
              <a:avLst/>
            </a:prstTxWarp>
            <a:spAutoFit/>
          </a:bodyPr>
          <a:lstStyle/>
          <a:p>
            <a:pPr algn="ctr"/>
            <a:r>
              <a:rPr lang="en-US" sz="1800" dirty="0" smtClean="0">
                <a:solidFill>
                  <a:srgbClr val="05050F"/>
                </a:solidFill>
              </a:rPr>
              <a:t>Seminar </a:t>
            </a:r>
          </a:p>
          <a:p>
            <a:pPr algn="ctr"/>
            <a:r>
              <a:rPr lang="en-US" sz="1800" dirty="0" smtClean="0">
                <a:solidFill>
                  <a:srgbClr val="05050F"/>
                </a:solidFill>
              </a:rPr>
              <a:t>STFC Central Laser Facility</a:t>
            </a:r>
          </a:p>
          <a:p>
            <a:pPr algn="ctr"/>
            <a:r>
              <a:rPr lang="en-US" sz="1800" dirty="0" smtClean="0">
                <a:solidFill>
                  <a:srgbClr val="05050F"/>
                </a:solidFill>
              </a:rPr>
              <a:t>Rutherford Appleton Laboratory</a:t>
            </a:r>
          </a:p>
          <a:p>
            <a:pPr algn="ctr"/>
            <a:r>
              <a:rPr lang="en-US" sz="1800" dirty="0" smtClean="0">
                <a:solidFill>
                  <a:srgbClr val="05050F"/>
                </a:solidFill>
              </a:rPr>
              <a:t>11 October </a:t>
            </a:r>
            <a:r>
              <a:rPr lang="en-US" sz="1800" dirty="0">
                <a:solidFill>
                  <a:srgbClr val="05050F"/>
                </a:solidFill>
              </a:rPr>
              <a:t>2011</a:t>
            </a:r>
          </a:p>
        </p:txBody>
      </p:sp>
      <p:sp>
        <p:nvSpPr>
          <p:cNvPr id="17412" name="Text Box 16"/>
          <p:cNvSpPr txBox="1">
            <a:spLocks noChangeArrowheads="1"/>
          </p:cNvSpPr>
          <p:nvPr/>
        </p:nvSpPr>
        <p:spPr bwMode="auto">
          <a:xfrm>
            <a:off x="1668463" y="2619375"/>
            <a:ext cx="6035675" cy="1200150"/>
          </a:xfrm>
          <a:prstGeom prst="rect">
            <a:avLst/>
          </a:prstGeom>
          <a:noFill/>
          <a:ln w="9525">
            <a:noFill/>
            <a:miter lim="800000"/>
            <a:headEnd/>
            <a:tailEnd/>
          </a:ln>
        </p:spPr>
        <p:txBody>
          <a:bodyPr>
            <a:prstTxWarp prst="textNoShape">
              <a:avLst/>
            </a:prstTxWarp>
            <a:spAutoFit/>
          </a:bodyPr>
          <a:lstStyle/>
          <a:p>
            <a:pPr marL="342900" indent="-342900" algn="ctr"/>
            <a:r>
              <a:rPr lang="en-US" sz="2400" dirty="0">
                <a:solidFill>
                  <a:srgbClr val="05050F"/>
                </a:solidFill>
              </a:rPr>
              <a:t>Don Q. Lamb </a:t>
            </a:r>
          </a:p>
          <a:p>
            <a:pPr marL="342900" indent="-342900" algn="ctr"/>
            <a:r>
              <a:rPr lang="en-US" sz="2400" dirty="0">
                <a:solidFill>
                  <a:srgbClr val="05050F"/>
                </a:solidFill>
              </a:rPr>
              <a:t> Flash </a:t>
            </a:r>
            <a:r>
              <a:rPr lang="en-US" sz="2400" dirty="0" smtClean="0">
                <a:solidFill>
                  <a:srgbClr val="05050F"/>
                </a:solidFill>
              </a:rPr>
              <a:t>Center for Computational Science</a:t>
            </a:r>
          </a:p>
          <a:p>
            <a:pPr marL="342900" indent="-342900" algn="ctr"/>
            <a:r>
              <a:rPr lang="en-US" sz="2400" dirty="0">
                <a:solidFill>
                  <a:srgbClr val="05050F"/>
                </a:solidFill>
              </a:rPr>
              <a:t>University of Chicago</a:t>
            </a:r>
            <a:endParaRPr lang="en-US" sz="2000" i="1" dirty="0">
              <a:solidFill>
                <a:srgbClr val="05050F"/>
              </a:solidFill>
            </a:endParaRPr>
          </a:p>
        </p:txBody>
      </p:sp>
      <p:sp>
        <p:nvSpPr>
          <p:cNvPr id="17413" name="Rectangle 17"/>
          <p:cNvSpPr>
            <a:spLocks noChangeArrowheads="1"/>
          </p:cNvSpPr>
          <p:nvPr/>
        </p:nvSpPr>
        <p:spPr bwMode="auto">
          <a:xfrm>
            <a:off x="574040" y="1116013"/>
            <a:ext cx="8220075" cy="1077218"/>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000000"/>
                </a:solidFill>
              </a:rPr>
              <a:t>Flash Center High-Energy Density Physics</a:t>
            </a:r>
          </a:p>
          <a:p>
            <a:pPr algn="ctr"/>
            <a:r>
              <a:rPr lang="en-US" sz="3200" dirty="0" smtClean="0">
                <a:solidFill>
                  <a:srgbClr val="000000"/>
                </a:solidFill>
              </a:rPr>
              <a:t>Initiative</a:t>
            </a:r>
            <a:endParaRPr lang="en-US" sz="2400" dirty="0">
              <a:solidFill>
                <a:srgbClr val="000000"/>
              </a:solidFill>
            </a:endParaRPr>
          </a:p>
        </p:txBody>
      </p:sp>
    </p:spTree>
  </p:cSld>
  <p:clrMapOvr>
    <a:masterClrMapping/>
  </p:clrMapOvr>
  <p:transition>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456481" y="1255079"/>
            <a:ext cx="8228160" cy="4526396"/>
          </a:xfrm>
          <a:ln/>
        </p:spPr>
        <p:txBody>
          <a:bodyPr tIns="16001"/>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The largest laser facility is the National Ignition Facility (NIF)</a:t>
            </a:r>
            <a:r>
              <a:rPr lang="en-US" sz="1800" dirty="0" smtClean="0"/>
              <a:t>.  </a:t>
            </a:r>
            <a:r>
              <a:rPr lang="en-US" sz="1800" dirty="0"/>
              <a:t>It can deliver ~2 MJ of laser energy with an intensity of ~10</a:t>
            </a:r>
            <a:r>
              <a:rPr lang="en-US" sz="1800" baseline="33000" dirty="0"/>
              <a:t>15</a:t>
            </a:r>
            <a:r>
              <a:rPr lang="en-US" sz="1800" dirty="0"/>
              <a:t> W/cm</a:t>
            </a:r>
            <a:r>
              <a:rPr lang="en-US" sz="1800" baseline="33000" dirty="0"/>
              <a:t>2</a:t>
            </a:r>
            <a:r>
              <a:rPr lang="en-US" sz="1800" dirty="0"/>
              <a:t> a target using 192 long-pulse beams</a:t>
            </a:r>
          </a:p>
        </p:txBody>
      </p:sp>
      <p:pic>
        <p:nvPicPr>
          <p:cNvPr id="10243" name="Picture 3"/>
          <p:cNvPicPr>
            <a:picLocks noChangeAspect="1" noChangeArrowheads="1"/>
          </p:cNvPicPr>
          <p:nvPr/>
        </p:nvPicPr>
        <p:blipFill>
          <a:blip r:embed="rId3"/>
          <a:srcRect/>
          <a:stretch>
            <a:fillRect/>
          </a:stretch>
        </p:blipFill>
        <p:spPr bwMode="auto">
          <a:xfrm>
            <a:off x="1761121" y="2260740"/>
            <a:ext cx="5451840" cy="3525490"/>
          </a:xfrm>
          <a:prstGeom prst="rect">
            <a:avLst/>
          </a:prstGeom>
          <a:noFill/>
          <a:ln w="9525">
            <a:noFill/>
            <a:round/>
            <a:headEnd/>
            <a:tailEnd/>
          </a:ln>
          <a:effectLst/>
        </p:spPr>
      </p:pic>
      <p:sp>
        <p:nvSpPr>
          <p:cNvPr id="10244" name="Line 4"/>
          <p:cNvSpPr>
            <a:spLocks noChangeShapeType="1"/>
          </p:cNvSpPr>
          <p:nvPr/>
        </p:nvSpPr>
        <p:spPr bwMode="auto">
          <a:xfrm flipH="1" flipV="1">
            <a:off x="1056528" y="3976864"/>
            <a:ext cx="3735360" cy="2076698"/>
          </a:xfrm>
          <a:prstGeom prst="line">
            <a:avLst/>
          </a:prstGeom>
          <a:noFill/>
          <a:ln w="9525">
            <a:solidFill>
              <a:srgbClr val="000000"/>
            </a:solidFill>
            <a:round/>
            <a:headEnd type="triangle" w="med" len="med"/>
            <a:tailEnd type="triangle" w="med" len="med"/>
          </a:ln>
          <a:effectLst/>
        </p:spPr>
        <p:txBody>
          <a:bodyPr lIns="82945" tIns="41473" rIns="82945" bIns="41473">
            <a:prstTxWarp prst="textNoShape">
              <a:avLst/>
            </a:prstTxWarp>
          </a:bodyPr>
          <a:lstStyle/>
          <a:p>
            <a:endParaRPr lang="en-US"/>
          </a:p>
        </p:txBody>
      </p:sp>
      <p:sp>
        <p:nvSpPr>
          <p:cNvPr id="10245" name="Text Box 5"/>
          <p:cNvSpPr txBox="1">
            <a:spLocks noChangeArrowheads="1"/>
          </p:cNvSpPr>
          <p:nvPr/>
        </p:nvSpPr>
        <p:spPr bwMode="auto">
          <a:xfrm rot="1740000">
            <a:off x="2216156" y="4838516"/>
            <a:ext cx="1631753" cy="313953"/>
          </a:xfrm>
          <a:prstGeom prst="rect">
            <a:avLst/>
          </a:prstGeom>
          <a:solidFill>
            <a:srgbClr val="FFFFFF"/>
          </a:solidFill>
          <a:ln w="9525">
            <a:noFill/>
            <a:round/>
            <a:headEnd/>
            <a:tailEnd/>
          </a:ln>
          <a:effectLst/>
        </p:spPr>
        <p:txBody>
          <a:bodyPr wrap="none" lIns="81639" tIns="55221" rIns="81639" bIns="40820">
            <a:prstTxWarp prst="textNoShape">
              <a:avLst/>
            </a:prstTxWarp>
          </a:bodyPr>
          <a:lstStyle/>
          <a:p>
            <a:pPr>
              <a:tabLst>
                <a:tab pos="656650" algn="l"/>
              </a:tabLst>
            </a:pPr>
            <a:r>
              <a:rPr lang="en-US" sz="1800" b="1" dirty="0" smtClean="0">
                <a:solidFill>
                  <a:srgbClr val="000000"/>
                </a:solidFill>
                <a:ea typeface="DejaVu Sans" charset="0"/>
                <a:cs typeface="DejaVu Sans" charset="0"/>
              </a:rPr>
              <a:t>  300 </a:t>
            </a:r>
            <a:r>
              <a:rPr lang="en-US" sz="1800" b="1" dirty="0">
                <a:solidFill>
                  <a:srgbClr val="000000"/>
                </a:solidFill>
                <a:ea typeface="DejaVu Sans" charset="0"/>
                <a:cs typeface="DejaVu Sans" charset="0"/>
              </a:rPr>
              <a:t>meters</a:t>
            </a:r>
          </a:p>
        </p:txBody>
      </p:sp>
      <p:sp>
        <p:nvSpPr>
          <p:cNvPr id="10" name="Rectangle 2"/>
          <p:cNvSpPr txBox="1">
            <a:spLocks noChangeArrowheads="1"/>
          </p:cNvSpPr>
          <p:nvPr/>
        </p:nvSpPr>
        <p:spPr bwMode="auto">
          <a:xfrm>
            <a:off x="645583" y="45720"/>
            <a:ext cx="7821084"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Many experimental facilities exist </a:t>
            </a:r>
          </a:p>
          <a:p>
            <a:pPr lvl="0" algn="ctr" eaLnBrk="0" hangingPunct="0">
              <a:lnSpc>
                <a:spcPct val="85000"/>
              </a:lnSpc>
            </a:pPr>
            <a:r>
              <a:rPr lang="en-US" dirty="0" smtClean="0"/>
              <a:t>that can produce HEDP conditions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11" name="Picture 10" descr="Blue_Photo_NIF_Chamber.jpg"/>
          <p:cNvPicPr>
            <a:picLocks noChangeAspect="1"/>
          </p:cNvPicPr>
          <p:nvPr/>
        </p:nvPicPr>
        <p:blipFill>
          <a:blip r:embed="rId4"/>
          <a:stretch>
            <a:fillRect/>
          </a:stretch>
        </p:blipFill>
        <p:spPr>
          <a:xfrm>
            <a:off x="613834" y="1005022"/>
            <a:ext cx="7895166" cy="508251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680001" y="1072199"/>
            <a:ext cx="7681679" cy="4526396"/>
          </a:xfrm>
          <a:ln/>
        </p:spPr>
        <p:txBody>
          <a:bodyPr tIns="16001"/>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The</a:t>
            </a:r>
            <a:r>
              <a:rPr lang="en-US" sz="1800" dirty="0" smtClean="0"/>
              <a:t> Central Laser Facility at the Rutherford Appleton Laboratory has a short-pulse laser that can </a:t>
            </a:r>
            <a:r>
              <a:rPr lang="en-US" sz="1800" dirty="0"/>
              <a:t>deliver</a:t>
            </a:r>
            <a:r>
              <a:rPr lang="en-US" sz="1800" dirty="0" smtClean="0"/>
              <a:t> ~500 J of energy with intensities  of up to ~10</a:t>
            </a:r>
            <a:r>
              <a:rPr lang="en-US" sz="1800" baseline="33000" dirty="0" smtClean="0"/>
              <a:t>21</a:t>
            </a:r>
            <a:r>
              <a:rPr lang="en-US" sz="1800" dirty="0" smtClean="0"/>
              <a:t> </a:t>
            </a:r>
            <a:r>
              <a:rPr lang="en-US" sz="1800" dirty="0"/>
              <a:t>W</a:t>
            </a:r>
            <a:r>
              <a:rPr lang="en-US" sz="1800" dirty="0" smtClean="0"/>
              <a:t>/cm</a:t>
            </a:r>
            <a:r>
              <a:rPr lang="en-US" sz="1800" baseline="33000" dirty="0" smtClean="0"/>
              <a:t>2  </a:t>
            </a:r>
            <a:r>
              <a:rPr lang="en-US" sz="1800" dirty="0" smtClean="0"/>
              <a:t>in a pulse lasting ~500 </a:t>
            </a:r>
            <a:r>
              <a:rPr lang="en-US" sz="1800" dirty="0" err="1" smtClean="0"/>
              <a:t>fs</a:t>
            </a:r>
            <a:r>
              <a:rPr lang="en-US" sz="1800" dirty="0" smtClean="0"/>
              <a:t>, and a long-pulse laser that can deliver 2.6 kJ of energy in a pulse lasting ~ 1 ns.</a:t>
            </a:r>
          </a:p>
        </p:txBody>
      </p:sp>
      <p:sp>
        <p:nvSpPr>
          <p:cNvPr id="10" name="Rectangle 2"/>
          <p:cNvSpPr txBox="1">
            <a:spLocks noChangeArrowheads="1"/>
          </p:cNvSpPr>
          <p:nvPr/>
        </p:nvSpPr>
        <p:spPr bwMode="auto">
          <a:xfrm>
            <a:off x="645583" y="45720"/>
            <a:ext cx="7821084"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Many experimental facilities exist </a:t>
            </a:r>
          </a:p>
          <a:p>
            <a:pPr lvl="0" algn="ctr" eaLnBrk="0" hangingPunct="0">
              <a:lnSpc>
                <a:spcPct val="85000"/>
              </a:lnSpc>
            </a:pPr>
            <a:r>
              <a:rPr lang="en-US" dirty="0" smtClean="0"/>
              <a:t>that can produce HEDP conditions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8" name="Picture 7" descr="vulcan_laser_facility.jpg"/>
          <p:cNvPicPr>
            <a:picLocks noChangeAspect="1"/>
          </p:cNvPicPr>
          <p:nvPr/>
        </p:nvPicPr>
        <p:blipFill>
          <a:blip r:embed="rId3"/>
          <a:stretch>
            <a:fillRect/>
          </a:stretch>
        </p:blipFill>
        <p:spPr>
          <a:xfrm>
            <a:off x="1727200" y="2453466"/>
            <a:ext cx="5875758" cy="3693334"/>
          </a:xfrm>
          <a:prstGeom prst="rect">
            <a:avLst/>
          </a:prstGeo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488232" y="1276245"/>
            <a:ext cx="8228160" cy="4526396"/>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HEDP experiments can be expensive to field and difficult to diagnose</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Simulations are used to design experiments in order to: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Demonstrate that they have a reasonable chance of producing interesting </a:t>
            </a:r>
            <a:r>
              <a:rPr lang="en-US" dirty="0" smtClean="0"/>
              <a:t>results</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Help </a:t>
            </a:r>
            <a:r>
              <a:rPr lang="en-US" dirty="0"/>
              <a:t>to calibrate </a:t>
            </a:r>
            <a:r>
              <a:rPr lang="en-US" dirty="0" smtClean="0"/>
              <a:t>diagnostics</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Ensure </a:t>
            </a:r>
            <a:r>
              <a:rPr lang="en-US" dirty="0"/>
              <a:t>that the experiment will not damage the facility</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After the experiment has been performed, simulations are used to: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Demonstrate an understanding of the physics </a:t>
            </a:r>
            <a:r>
              <a:rPr lang="en-US" dirty="0" smtClean="0"/>
              <a:t>involved</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Analyze </a:t>
            </a:r>
            <a:r>
              <a:rPr lang="en-US" dirty="0"/>
              <a:t>physics which is difficult to directly measure using diagnostics</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Simulations play a critical role in designing and understanding HEDP experiments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842010" y="1372446"/>
            <a:ext cx="7730490" cy="4308872"/>
          </a:xfrm>
          <a:prstGeom prst="rect">
            <a:avLst/>
          </a:prstGeom>
          <a:noFill/>
        </p:spPr>
        <p:txBody>
          <a:bodyPr wrap="square" rtlCol="0">
            <a:spAutoFit/>
          </a:bodyPr>
          <a:lstStyle/>
          <a:p>
            <a:pPr>
              <a:buClr>
                <a:srgbClr val="FF0000"/>
              </a:buClr>
              <a:buFont typeface="Wingdings" charset="2"/>
              <a:buChar char="q"/>
            </a:pPr>
            <a:r>
              <a:rPr lang="en-US" sz="2400" dirty="0" smtClean="0"/>
              <a:t> Most of the codes with the physics required to study    </a:t>
            </a:r>
          </a:p>
          <a:p>
            <a:pPr>
              <a:buClr>
                <a:srgbClr val="FF0000"/>
              </a:buClr>
            </a:pPr>
            <a:r>
              <a:rPr lang="en-US" sz="2400" dirty="0" smtClean="0"/>
              <a:t>    HEDP experiments are developed at national labs    </a:t>
            </a:r>
          </a:p>
          <a:p>
            <a:pPr>
              <a:buClr>
                <a:srgbClr val="FF0000"/>
              </a:buClr>
            </a:pPr>
            <a:r>
              <a:rPr lang="en-US" sz="2400" dirty="0" smtClean="0"/>
              <a:t>    and their use is restricted, making it difficult for the </a:t>
            </a:r>
          </a:p>
          <a:p>
            <a:pPr>
              <a:buClr>
                <a:srgbClr val="FF0000"/>
              </a:buClr>
            </a:pPr>
            <a:r>
              <a:rPr lang="en-US" sz="2400" dirty="0" smtClean="0"/>
              <a:t>    academic HEDP community to use them</a:t>
            </a:r>
          </a:p>
          <a:p>
            <a:pPr>
              <a:buClr>
                <a:srgbClr val="FF0000"/>
              </a:buClr>
            </a:pPr>
            <a:endParaRPr lang="en-US" sz="1600" dirty="0" smtClean="0"/>
          </a:p>
          <a:p>
            <a:pPr>
              <a:buClr>
                <a:srgbClr val="FF0000"/>
              </a:buClr>
              <a:buFont typeface="Wingdings" charset="2"/>
              <a:buChar char="q"/>
            </a:pPr>
            <a:r>
              <a:rPr lang="en-US" sz="2400" dirty="0" smtClean="0"/>
              <a:t> The overarching goal </a:t>
            </a:r>
            <a:r>
              <a:rPr lang="en-US" sz="2400" dirty="0"/>
              <a:t>of the initiative is to </a:t>
            </a:r>
            <a:r>
              <a:rPr lang="en-US" sz="2400" dirty="0" smtClean="0"/>
              <a:t>help create </a:t>
            </a:r>
          </a:p>
          <a:p>
            <a:r>
              <a:rPr lang="en-US" sz="2400" dirty="0" smtClean="0"/>
              <a:t>    an </a:t>
            </a:r>
            <a:r>
              <a:rPr lang="en-US" sz="2400" dirty="0"/>
              <a:t>active and intellectually vibrant academic</a:t>
            </a:r>
            <a:r>
              <a:rPr lang="en-US" sz="2400" dirty="0" smtClean="0"/>
              <a:t> HEDP </a:t>
            </a:r>
          </a:p>
          <a:p>
            <a:r>
              <a:rPr lang="en-US" sz="2400" dirty="0" smtClean="0"/>
              <a:t>    community by </a:t>
            </a:r>
          </a:p>
          <a:p>
            <a:pPr lvl="1">
              <a:buClr>
                <a:srgbClr val="FF0000"/>
              </a:buClr>
            </a:pPr>
            <a:endParaRPr lang="en-US" sz="1000" dirty="0" smtClean="0"/>
          </a:p>
          <a:p>
            <a:pPr lvl="1">
              <a:buClr>
                <a:srgbClr val="FF0000"/>
              </a:buClr>
              <a:buFont typeface="Wingdings" charset="2"/>
              <a:buChar char="q"/>
            </a:pPr>
            <a:r>
              <a:rPr lang="en-US" sz="2000" dirty="0" smtClean="0"/>
              <a:t> Making </a:t>
            </a:r>
            <a:r>
              <a:rPr lang="en-US" sz="2000" dirty="0"/>
              <a:t>FLASH a highly capable </a:t>
            </a:r>
            <a:r>
              <a:rPr lang="en-US" sz="2000" dirty="0" smtClean="0"/>
              <a:t>open HEDP code for the </a:t>
            </a:r>
          </a:p>
          <a:p>
            <a:pPr lvl="1">
              <a:buClr>
                <a:srgbClr val="FF0000"/>
              </a:buClr>
            </a:pPr>
            <a:r>
              <a:rPr lang="en-US" sz="2000" dirty="0" smtClean="0"/>
              <a:t>    academic </a:t>
            </a:r>
            <a:r>
              <a:rPr lang="en-US" sz="2000" dirty="0"/>
              <a:t>community, and</a:t>
            </a:r>
            <a:r>
              <a:rPr lang="en-US" sz="2000" dirty="0" smtClean="0"/>
              <a:t> </a:t>
            </a:r>
          </a:p>
          <a:p>
            <a:pPr lvl="1">
              <a:buClr>
                <a:srgbClr val="FF0000"/>
              </a:buClr>
              <a:buFont typeface="Wingdings" charset="2"/>
              <a:buChar char="q"/>
            </a:pPr>
            <a:r>
              <a:rPr lang="en-US" sz="2000" dirty="0" smtClean="0"/>
              <a:t> Supporting the use of FLASH by the academic community </a:t>
            </a:r>
          </a:p>
          <a:p>
            <a:pPr lvl="1">
              <a:buClr>
                <a:srgbClr val="FF0000"/>
              </a:buClr>
            </a:pPr>
            <a:r>
              <a:rPr lang="en-US" sz="2000" dirty="0" smtClean="0"/>
              <a:t>    to design</a:t>
            </a:r>
            <a:r>
              <a:rPr lang="en-US" sz="2000" dirty="0"/>
              <a:t>, </a:t>
            </a:r>
            <a:r>
              <a:rPr lang="en-US" sz="2000" dirty="0" smtClean="0"/>
              <a:t>execute, </a:t>
            </a:r>
            <a:r>
              <a:rPr lang="en-US" sz="2000" dirty="0"/>
              <a:t>and </a:t>
            </a:r>
            <a:r>
              <a:rPr lang="en-US" sz="2000" dirty="0" smtClean="0"/>
              <a:t>analyze new HEDP experiments</a:t>
            </a:r>
            <a:endParaRPr lang="en-US" sz="2000" dirty="0"/>
          </a:p>
        </p:txBody>
      </p:sp>
      <p:sp>
        <p:nvSpPr>
          <p:cNvPr id="4" name="Rectangle 2"/>
          <p:cNvSpPr txBox="1">
            <a:spLocks noChangeArrowheads="1"/>
          </p:cNvSpPr>
          <p:nvPr/>
        </p:nvSpPr>
        <p:spPr bwMode="auto">
          <a:xfrm>
            <a:off x="4831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lnSpc>
                <a:spcPct val="85000"/>
              </a:lnSpc>
            </a:pPr>
            <a:r>
              <a:rPr lang="en-US" dirty="0" smtClean="0"/>
              <a:t>The FLASH Code is being extended to support </a:t>
            </a:r>
          </a:p>
          <a:p>
            <a:pPr algn="ctr" eaLnBrk="0" hangingPunct="0">
              <a:lnSpc>
                <a:spcPct val="85000"/>
              </a:lnSpc>
            </a:pPr>
            <a:r>
              <a:rPr lang="en-US" dirty="0" smtClean="0"/>
              <a:t>the academic HEPD community</a:t>
            </a:r>
            <a:endParaRPr lang="en-US" b="1" dirty="0" smtClean="0"/>
          </a:p>
        </p:txBody>
      </p:sp>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8338" y="127000"/>
            <a:ext cx="7772400" cy="674688"/>
          </a:xfrm>
        </p:spPr>
        <p:txBody>
          <a:bodyPr/>
          <a:lstStyle/>
          <a:p>
            <a:r>
              <a:rPr lang="en-US" dirty="0" smtClean="0"/>
              <a:t>HEDP Capabilities in FLASH</a:t>
            </a:r>
            <a:endParaRPr lang="en-US" dirty="0"/>
          </a:p>
        </p:txBody>
      </p:sp>
      <p:sp>
        <p:nvSpPr>
          <p:cNvPr id="3" name="Content Placeholder 2"/>
          <p:cNvSpPr txBox="1">
            <a:spLocks/>
          </p:cNvSpPr>
          <p:nvPr/>
        </p:nvSpPr>
        <p:spPr bwMode="auto">
          <a:xfrm>
            <a:off x="1096010" y="987424"/>
            <a:ext cx="7143750" cy="5149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hlink"/>
              </a:buClr>
              <a:buFont typeface="Wingdings" charset="2"/>
              <a:buChar char="q"/>
            </a:pPr>
            <a:r>
              <a:rPr lang="en-US" sz="2200" dirty="0" smtClean="0"/>
              <a:t>2T + Radiation</a:t>
            </a:r>
          </a:p>
          <a:p>
            <a:pPr marL="342900" lvl="0" indent="-342900" eaLnBrk="0" hangingPunct="0">
              <a:spcBef>
                <a:spcPct val="20000"/>
              </a:spcBef>
              <a:buClr>
                <a:schemeClr val="hlink"/>
              </a:buClr>
              <a:buFont typeface="Wingdings" charset="2"/>
              <a:buChar char="q"/>
            </a:pPr>
            <a:r>
              <a:rPr lang="en-US" sz="2200" dirty="0" smtClean="0"/>
              <a:t>Implicit AMR Conduction/Radiation Diffusion</a:t>
            </a:r>
          </a:p>
          <a:p>
            <a:pPr marL="342900" lvl="0" indent="-342900" eaLnBrk="0" hangingPunct="0">
              <a:spcBef>
                <a:spcPct val="20000"/>
              </a:spcBef>
              <a:buClr>
                <a:schemeClr val="hlink"/>
              </a:buClr>
              <a:buFont typeface="Wingdings" charset="2"/>
              <a:buChar char="q"/>
            </a:pPr>
            <a:r>
              <a:rPr lang="en-US" sz="2200" dirty="0" smtClean="0"/>
              <a:t>Multi-Group Flux-Limited Radiation Diffusion</a:t>
            </a:r>
          </a:p>
          <a:p>
            <a:pPr marL="342900" lvl="0" indent="-342900" eaLnBrk="0" hangingPunct="0">
              <a:spcBef>
                <a:spcPct val="20000"/>
              </a:spcBef>
              <a:buClr>
                <a:schemeClr val="hlink"/>
              </a:buClr>
              <a:buFont typeface="Wingdings" charset="2"/>
              <a:buChar char="q"/>
            </a:pPr>
            <a:r>
              <a:rPr lang="en-US" sz="2200" dirty="0" smtClean="0"/>
              <a:t>Mesh Replication for Multi-Group Radiation Diffusion</a:t>
            </a:r>
          </a:p>
          <a:p>
            <a:pPr marL="342900" lvl="0" indent="-342900" eaLnBrk="0" hangingPunct="0">
              <a:spcBef>
                <a:spcPct val="20000"/>
              </a:spcBef>
              <a:buClr>
                <a:schemeClr val="hlink"/>
              </a:buClr>
              <a:buFont typeface="Wingdings" charset="2"/>
              <a:buChar char="q"/>
            </a:pPr>
            <a:r>
              <a:rPr lang="en-US" sz="2200" dirty="0" smtClean="0"/>
              <a:t>Multi-Materials Tabular EOS' and Opacities</a:t>
            </a:r>
          </a:p>
          <a:p>
            <a:pPr marL="342900" lvl="0" indent="-342900" eaLnBrk="0" hangingPunct="0">
              <a:spcBef>
                <a:spcPct val="20000"/>
              </a:spcBef>
              <a:buClr>
                <a:schemeClr val="hlink"/>
              </a:buClr>
              <a:buFont typeface="Wingdings" charset="2"/>
              <a:buChar char="q"/>
            </a:pPr>
            <a:r>
              <a:rPr lang="en-US" sz="2200" dirty="0" smtClean="0"/>
              <a:t>Laser Energy Deposition Using Ray Tracing</a:t>
            </a:r>
          </a:p>
          <a:p>
            <a:pPr marL="342900" lvl="0" indent="-342900" eaLnBrk="0" hangingPunct="0">
              <a:spcBef>
                <a:spcPct val="20000"/>
              </a:spcBef>
              <a:buClr>
                <a:schemeClr val="hlink"/>
              </a:buClr>
              <a:buFont typeface="Wingdings" charset="2"/>
              <a:buChar char="q"/>
            </a:pPr>
            <a:r>
              <a:rPr lang="en-US" sz="2200" dirty="0" smtClean="0"/>
              <a:t>Quiet Start</a:t>
            </a:r>
          </a:p>
          <a:p>
            <a:pPr marL="342900" lvl="0" indent="-342900" eaLnBrk="0" hangingPunct="0">
              <a:spcBef>
                <a:spcPct val="20000"/>
              </a:spcBef>
              <a:buClr>
                <a:schemeClr val="hlink"/>
              </a:buClr>
              <a:buFont typeface="Wingdings" charset="2"/>
              <a:buChar char="q"/>
            </a:pPr>
            <a:r>
              <a:rPr lang="en-US" sz="2200" dirty="0" smtClean="0"/>
              <a:t>Particle In Cell (uniform grid)</a:t>
            </a:r>
          </a:p>
          <a:p>
            <a:pPr marL="342900" lvl="0" indent="-342900" eaLnBrk="0" hangingPunct="0">
              <a:spcBef>
                <a:spcPct val="20000"/>
              </a:spcBef>
              <a:buClr>
                <a:schemeClr val="hlink"/>
              </a:buClr>
              <a:buFont typeface="Wingdings" charset="2"/>
              <a:buChar char="q"/>
            </a:pPr>
            <a:r>
              <a:rPr lang="en-US" sz="2200" dirty="0" smtClean="0"/>
              <a:t>3D Staggered Mesh MHD</a:t>
            </a:r>
          </a:p>
          <a:p>
            <a:pPr marL="342900" lvl="0" indent="-342900" eaLnBrk="0" hangingPunct="0">
              <a:spcBef>
                <a:spcPct val="20000"/>
              </a:spcBef>
              <a:buClr>
                <a:schemeClr val="hlink"/>
              </a:buClr>
              <a:buFont typeface="Wingdings" charset="2"/>
              <a:buChar char="q"/>
            </a:pPr>
            <a:r>
              <a:rPr lang="en-US" sz="2200" dirty="0" smtClean="0"/>
              <a:t>Multiple Split/</a:t>
            </a:r>
            <a:r>
              <a:rPr lang="en-US" sz="2200" dirty="0" err="1" smtClean="0"/>
              <a:t>Unsplit</a:t>
            </a:r>
            <a:r>
              <a:rPr lang="en-US" sz="2200" dirty="0" smtClean="0"/>
              <a:t> Hydro Solvers</a:t>
            </a:r>
            <a:endParaRPr kumimoji="0" lang="en-US" sz="2200" b="0" i="0" u="none" strike="noStrike" kern="0" cap="none" spc="0" normalizeH="0" baseline="0" noProof="0" dirty="0">
              <a:ln>
                <a:noFill/>
              </a:ln>
              <a:solidFill>
                <a:srgbClr val="1C1F5A"/>
              </a:solidFill>
              <a:effectLst/>
              <a:uLnTx/>
              <a:uFillTx/>
              <a:latin typeface="+mn-lt"/>
              <a:ea typeface="+mn-ea"/>
              <a:cs typeface="+mn-cs"/>
            </a:endParaRPr>
          </a:p>
        </p:txBody>
      </p:sp>
      <p:sp>
        <p:nvSpPr>
          <p:cNvPr id="4" name="TextBox 3"/>
          <p:cNvSpPr txBox="1"/>
          <p:nvPr/>
        </p:nvSpPr>
        <p:spPr>
          <a:xfrm>
            <a:off x="1121834" y="5367020"/>
            <a:ext cx="7323666" cy="646331"/>
          </a:xfrm>
          <a:prstGeom prst="rect">
            <a:avLst/>
          </a:prstGeom>
          <a:noFill/>
        </p:spPr>
        <p:txBody>
          <a:bodyPr wrap="square" rtlCol="0">
            <a:spAutoFit/>
          </a:bodyPr>
          <a:lstStyle/>
          <a:p>
            <a:r>
              <a:rPr lang="en-US" sz="1800" dirty="0" smtClean="0"/>
              <a:t>— These </a:t>
            </a:r>
            <a:r>
              <a:rPr lang="en-US" sz="1800" dirty="0"/>
              <a:t>capabilities</a:t>
            </a:r>
            <a:r>
              <a:rPr lang="en-US" sz="1800" dirty="0" smtClean="0"/>
              <a:t> are part of FLASH </a:t>
            </a:r>
            <a:r>
              <a:rPr lang="en-US" sz="1800" dirty="0"/>
              <a:t>4.alpha,</a:t>
            </a:r>
            <a:r>
              <a:rPr lang="en-US" sz="1800" dirty="0" smtClean="0"/>
              <a:t> which was released  </a:t>
            </a:r>
          </a:p>
          <a:p>
            <a:r>
              <a:rPr lang="en-US" sz="1800" dirty="0" smtClean="0"/>
              <a:t>     on April </a:t>
            </a:r>
            <a:r>
              <a:rPr lang="en-US" sz="1800" dirty="0"/>
              <a:t>29, </a:t>
            </a:r>
            <a:r>
              <a:rPr lang="en-US" sz="1800" dirty="0" smtClean="0"/>
              <a:t>2011 </a:t>
            </a:r>
            <a:endParaRPr lang="en-US" sz="1800" dirty="0"/>
          </a:p>
        </p:txBody>
      </p:sp>
    </p:spTree>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1007661" y="1556493"/>
            <a:ext cx="7252419" cy="4041667"/>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Experiments </a:t>
            </a:r>
            <a:r>
              <a:rPr lang="en-US" dirty="0"/>
              <a:t>FLASH is simulating include:</a:t>
            </a:r>
            <a:endParaRPr lang="en-US" dirty="0" smtClean="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Short</a:t>
            </a:r>
            <a:r>
              <a:rPr lang="en-US" dirty="0"/>
              <a:t>-pulse experiments being conducted at Ohio State University using </a:t>
            </a:r>
            <a:r>
              <a:rPr lang="en-US" dirty="0" smtClean="0"/>
              <a:t>their </a:t>
            </a:r>
            <a:r>
              <a:rPr lang="en-US" dirty="0"/>
              <a:t>SCARLET laser </a:t>
            </a:r>
            <a:r>
              <a:rPr lang="en-US" dirty="0" smtClean="0"/>
              <a:t>system</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err="1" smtClean="0"/>
              <a:t>Radiative</a:t>
            </a:r>
            <a:r>
              <a:rPr lang="en-US" dirty="0" smtClean="0"/>
              <a:t> </a:t>
            </a:r>
            <a:r>
              <a:rPr lang="en-US" dirty="0"/>
              <a:t>shock experiments being conducted by the Center</a:t>
            </a:r>
            <a:r>
              <a:rPr lang="en-US" dirty="0" smtClean="0"/>
              <a:t>   for </a:t>
            </a:r>
            <a:r>
              <a:rPr lang="en-US" dirty="0" err="1"/>
              <a:t>Radiative</a:t>
            </a:r>
            <a:r>
              <a:rPr lang="en-US" dirty="0"/>
              <a:t> Shock Hydrodynamics (CRASH) at the University of Michigan using the OMEGA laser </a:t>
            </a:r>
            <a:r>
              <a:rPr lang="en-US" dirty="0" smtClean="0"/>
              <a:t>facility</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Experiments to understand the generation of magnetic fields being conducted by </a:t>
            </a:r>
            <a:r>
              <a:rPr lang="en-US" dirty="0" err="1" smtClean="0"/>
              <a:t>Gianluca</a:t>
            </a:r>
            <a:r>
              <a:rPr lang="en-US" dirty="0" smtClean="0"/>
              <a:t> </a:t>
            </a:r>
            <a:r>
              <a:rPr lang="en-US" dirty="0" err="1" smtClean="0"/>
              <a:t>Gregori</a:t>
            </a:r>
            <a:r>
              <a:rPr lang="en-US" dirty="0" smtClean="0"/>
              <a:t> at the University of Oxford using the LULI laser facility</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The FLASH code is being used to model several HEDP experiments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56480" y="1270000"/>
            <a:ext cx="4520160" cy="4860725"/>
          </a:xfrm>
          <a:ln/>
        </p:spPr>
        <p:txBody>
          <a:bodyPr tIns="14401"/>
          <a:lstStyle/>
          <a:p>
            <a:pPr marL="391686" indent="-293764">
              <a:buSzPct val="100000"/>
              <a:tabLst>
                <a:tab pos="656650" algn="l"/>
                <a:tab pos="1313299" algn="l"/>
                <a:tab pos="1969949" algn="l"/>
                <a:tab pos="2626599" algn="l"/>
                <a:tab pos="3283248" algn="l"/>
                <a:tab pos="3939898" algn="l"/>
              </a:tabLst>
            </a:pPr>
            <a:r>
              <a:rPr lang="en-US" sz="1800" dirty="0"/>
              <a:t>All laser systems have a “pre-pulse” lasting several </a:t>
            </a:r>
            <a:r>
              <a:rPr lang="en-US" sz="1800" dirty="0" err="1"/>
              <a:t>nano</a:t>
            </a:r>
            <a:r>
              <a:rPr lang="en-US" sz="1800" dirty="0"/>
              <a:t>-seconds during which laser light “leaks” through the optics ahead of the main pulse and preheats the target</a:t>
            </a:r>
          </a:p>
          <a:p>
            <a:pPr marL="391686" indent="-293764">
              <a:buSzPct val="100000"/>
              <a:tabLst>
                <a:tab pos="656650" algn="l"/>
                <a:tab pos="1313299" algn="l"/>
                <a:tab pos="1969949" algn="l"/>
                <a:tab pos="2626599" algn="l"/>
                <a:tab pos="3283248" algn="l"/>
                <a:tab pos="3939898" algn="l"/>
              </a:tabLst>
            </a:pPr>
            <a:r>
              <a:rPr lang="en-US" sz="1800" dirty="0"/>
              <a:t>The pre-pulse will create a pre-formed plasma</a:t>
            </a:r>
            <a:r>
              <a:rPr lang="en-US" sz="1800" dirty="0" smtClean="0"/>
              <a:t> that </a:t>
            </a:r>
            <a:r>
              <a:rPr lang="en-US" sz="1800" dirty="0"/>
              <a:t>can affect the experiment</a:t>
            </a:r>
          </a:p>
        </p:txBody>
      </p:sp>
      <p:pic>
        <p:nvPicPr>
          <p:cNvPr id="18435" name="Picture 3"/>
          <p:cNvPicPr>
            <a:picLocks noChangeAspect="1" noChangeArrowheads="1"/>
          </p:cNvPicPr>
          <p:nvPr/>
        </p:nvPicPr>
        <p:blipFill>
          <a:blip r:embed="rId3"/>
          <a:srcRect/>
          <a:stretch>
            <a:fillRect/>
          </a:stretch>
        </p:blipFill>
        <p:spPr bwMode="auto">
          <a:xfrm>
            <a:off x="633600" y="3570136"/>
            <a:ext cx="3939840" cy="2616754"/>
          </a:xfrm>
          <a:prstGeom prst="rect">
            <a:avLst/>
          </a:prstGeom>
          <a:noFill/>
          <a:ln w="9525">
            <a:noFill/>
            <a:round/>
            <a:headEnd/>
            <a:tailEnd/>
          </a:ln>
          <a:effectLst/>
        </p:spPr>
      </p:pic>
      <p:pic>
        <p:nvPicPr>
          <p:cNvPr id="18436" name="Picture 4"/>
          <p:cNvPicPr>
            <a:picLocks noChangeAspect="1" noChangeArrowheads="1"/>
          </p:cNvPicPr>
          <p:nvPr/>
        </p:nvPicPr>
        <p:blipFill>
          <a:blip r:embed="rId4"/>
          <a:srcRect/>
          <a:stretch>
            <a:fillRect/>
          </a:stretch>
        </p:blipFill>
        <p:spPr bwMode="auto">
          <a:xfrm>
            <a:off x="4937761" y="3476627"/>
            <a:ext cx="3977280" cy="2717565"/>
          </a:xfrm>
          <a:prstGeom prst="rect">
            <a:avLst/>
          </a:prstGeom>
          <a:noFill/>
          <a:ln w="9525">
            <a:noFill/>
            <a:round/>
            <a:headEnd/>
            <a:tailEnd/>
          </a:ln>
          <a:effectLst/>
        </p:spPr>
      </p:pic>
      <p:grpSp>
        <p:nvGrpSpPr>
          <p:cNvPr id="18" name="Group 17"/>
          <p:cNvGrpSpPr/>
          <p:nvPr/>
        </p:nvGrpSpPr>
        <p:grpSpPr>
          <a:xfrm>
            <a:off x="5119705" y="1330971"/>
            <a:ext cx="3589052" cy="1892359"/>
            <a:chOff x="5109121" y="1659054"/>
            <a:chExt cx="3589052" cy="1892359"/>
          </a:xfrm>
        </p:grpSpPr>
        <p:sp>
          <p:nvSpPr>
            <p:cNvPr id="18437" name="Freeform 5"/>
            <p:cNvSpPr>
              <a:spLocks noChangeArrowheads="1"/>
            </p:cNvSpPr>
            <p:nvPr/>
          </p:nvSpPr>
          <p:spPr bwMode="auto">
            <a:xfrm>
              <a:off x="5328000" y="1703699"/>
              <a:ext cx="3100320" cy="1847714"/>
            </a:xfrm>
            <a:custGeom>
              <a:avLst/>
              <a:gdLst/>
              <a:ahLst/>
              <a:cxnLst>
                <a:cxn ang="0">
                  <a:pos x="9491" y="5656"/>
                </a:cxn>
                <a:cxn ang="0">
                  <a:pos x="1" y="4040"/>
                </a:cxn>
                <a:cxn ang="0">
                  <a:pos x="0" y="1616"/>
                </a:cxn>
                <a:cxn ang="0">
                  <a:pos x="9490" y="0"/>
                </a:cxn>
                <a:cxn ang="0">
                  <a:pos x="9491" y="5656"/>
                </a:cxn>
              </a:cxnLst>
              <a:rect l="0" t="0" r="r" b="b"/>
              <a:pathLst>
                <a:path w="9492" h="5657">
                  <a:moveTo>
                    <a:pt x="9491" y="5656"/>
                  </a:moveTo>
                  <a:lnTo>
                    <a:pt x="1" y="4040"/>
                  </a:lnTo>
                  <a:lnTo>
                    <a:pt x="0" y="1616"/>
                  </a:lnTo>
                  <a:lnTo>
                    <a:pt x="9490" y="0"/>
                  </a:lnTo>
                  <a:lnTo>
                    <a:pt x="9491" y="5656"/>
                  </a:lnTo>
                </a:path>
              </a:pathLst>
            </a:custGeom>
            <a:solidFill>
              <a:srgbClr val="FF0000"/>
            </a:solidFill>
            <a:ln w="9525">
              <a:solidFill>
                <a:srgbClr val="000000"/>
              </a:solidFill>
              <a:round/>
              <a:headEnd/>
              <a:tailEnd/>
            </a:ln>
            <a:effectLst/>
          </p:spPr>
          <p:txBody>
            <a:bodyPr wrap="none" lIns="82945" tIns="41473" rIns="82945" bIns="41473" anchor="ctr">
              <a:prstTxWarp prst="textNoShape">
                <a:avLst/>
              </a:prstTxWarp>
            </a:bodyPr>
            <a:lstStyle/>
            <a:p>
              <a:endParaRPr lang="en-US"/>
            </a:p>
          </p:txBody>
        </p:sp>
        <p:sp>
          <p:nvSpPr>
            <p:cNvPr id="18438" name="Text Box 6"/>
            <p:cNvSpPr txBox="1">
              <a:spLocks noChangeArrowheads="1"/>
            </p:cNvSpPr>
            <p:nvPr/>
          </p:nvSpPr>
          <p:spPr bwMode="auto">
            <a:xfrm>
              <a:off x="5599293" y="2266799"/>
              <a:ext cx="3098880" cy="695593"/>
            </a:xfrm>
            <a:prstGeom prst="rect">
              <a:avLst/>
            </a:prstGeom>
            <a:noFill/>
            <a:ln w="9525">
              <a:noFill/>
              <a:round/>
              <a:headEnd/>
              <a:tailEnd/>
            </a:ln>
            <a:effectLst/>
          </p:spPr>
          <p:txBody>
            <a:bodyPr lIns="81639" tIns="53620" rIns="81639" bIns="40820">
              <a:prstTxWarp prst="textNoShape">
                <a:avLst/>
              </a:prstTxWarp>
            </a:bodyPr>
            <a:lstStyle/>
            <a:p>
              <a:pPr>
                <a:tabLst>
                  <a:tab pos="656650" algn="l"/>
                  <a:tab pos="1313299" algn="l"/>
                  <a:tab pos="1969949" algn="l"/>
                  <a:tab pos="2626599" algn="l"/>
                </a:tabLst>
              </a:pPr>
              <a:r>
                <a:rPr lang="en-US" sz="1400" b="1" dirty="0">
                  <a:solidFill>
                    <a:srgbClr val="000000"/>
                  </a:solidFill>
                  <a:ea typeface="DejaVu Sans" charset="0"/>
                  <a:cs typeface="DejaVu Sans" charset="0"/>
                </a:rPr>
                <a:t>Single Short-Pulse Laser Beam</a:t>
              </a:r>
            </a:p>
            <a:p>
              <a:pPr>
                <a:tabLst>
                  <a:tab pos="656650" algn="l"/>
                  <a:tab pos="1313299" algn="l"/>
                  <a:tab pos="1969949" algn="l"/>
                  <a:tab pos="2626599" algn="l"/>
                </a:tabLst>
              </a:pPr>
              <a:r>
                <a:rPr lang="en-US" sz="1400" b="1" dirty="0">
                  <a:solidFill>
                    <a:srgbClr val="000000"/>
                  </a:solidFill>
                  <a:ea typeface="DejaVu Sans" charset="0"/>
                  <a:cs typeface="DejaVu Sans" charset="0"/>
                </a:rPr>
                <a:t>Peak Intensity 10</a:t>
              </a:r>
              <a:r>
                <a:rPr lang="en-US" sz="1400" b="1" baseline="33000" dirty="0">
                  <a:solidFill>
                    <a:srgbClr val="000000"/>
                  </a:solidFill>
                  <a:ea typeface="DejaVu Sans" charset="0"/>
                  <a:cs typeface="DejaVu Sans" charset="0"/>
                </a:rPr>
                <a:t>19</a:t>
              </a:r>
              <a:r>
                <a:rPr lang="en-US" sz="1400" b="1" dirty="0">
                  <a:solidFill>
                    <a:srgbClr val="000000"/>
                  </a:solidFill>
                  <a:ea typeface="DejaVu Sans" charset="0"/>
                  <a:cs typeface="DejaVu Sans" charset="0"/>
                </a:rPr>
                <a:t> W/cm</a:t>
              </a:r>
              <a:r>
                <a:rPr lang="en-US" sz="1400" b="1" baseline="33000" dirty="0">
                  <a:solidFill>
                    <a:srgbClr val="000000"/>
                  </a:solidFill>
                  <a:ea typeface="DejaVu Sans" charset="0"/>
                  <a:cs typeface="DejaVu Sans" charset="0"/>
                </a:rPr>
                <a:t>2</a:t>
              </a:r>
            </a:p>
            <a:p>
              <a:pPr>
                <a:tabLst>
                  <a:tab pos="656650" algn="l"/>
                  <a:tab pos="1313299" algn="l"/>
                  <a:tab pos="1969949" algn="l"/>
                  <a:tab pos="2626599" algn="l"/>
                </a:tabLst>
              </a:pPr>
              <a:r>
                <a:rPr lang="en-US" sz="1400" b="1" dirty="0">
                  <a:solidFill>
                    <a:srgbClr val="000000"/>
                  </a:solidFill>
                  <a:ea typeface="DejaVu Sans" charset="0"/>
                  <a:cs typeface="DejaVu Sans" charset="0"/>
                </a:rPr>
                <a:t>150 J in 700 </a:t>
              </a:r>
              <a:r>
                <a:rPr lang="en-US" sz="1400" b="1" dirty="0" err="1">
                  <a:solidFill>
                    <a:srgbClr val="000000"/>
                  </a:solidFill>
                  <a:ea typeface="DejaVu Sans" charset="0"/>
                  <a:cs typeface="DejaVu Sans" charset="0"/>
                </a:rPr>
                <a:t>fs</a:t>
              </a:r>
              <a:r>
                <a:rPr lang="en-US" sz="1400" b="1" dirty="0">
                  <a:solidFill>
                    <a:srgbClr val="000000"/>
                  </a:solidFill>
                  <a:ea typeface="DejaVu Sans" charset="0"/>
                  <a:cs typeface="DejaVu Sans" charset="0"/>
                </a:rPr>
                <a:t> (0.0007 ns)</a:t>
              </a:r>
            </a:p>
          </p:txBody>
        </p:sp>
        <p:sp>
          <p:nvSpPr>
            <p:cNvPr id="18439" name="Rectangle 7"/>
            <p:cNvSpPr>
              <a:spLocks noChangeArrowheads="1"/>
            </p:cNvSpPr>
            <p:nvPr/>
          </p:nvSpPr>
          <p:spPr bwMode="auto">
            <a:xfrm>
              <a:off x="5109121" y="1659054"/>
              <a:ext cx="430560" cy="1866436"/>
            </a:xfrm>
            <a:prstGeom prst="rect">
              <a:avLst/>
            </a:prstGeom>
            <a:solidFill>
              <a:srgbClr val="808080"/>
            </a:solidFill>
            <a:ln w="9525">
              <a:solidFill>
                <a:srgbClr val="000000"/>
              </a:solidFill>
              <a:round/>
              <a:headEnd/>
              <a:tailEnd/>
            </a:ln>
            <a:effectLst/>
          </p:spPr>
          <p:txBody>
            <a:bodyPr wrap="none" lIns="82945" tIns="41473" rIns="82945" bIns="41473" anchor="ctr">
              <a:prstTxWarp prst="textNoShape">
                <a:avLst/>
              </a:prstTxWarp>
            </a:bodyPr>
            <a:lstStyle/>
            <a:p>
              <a:endParaRPr lang="en-US"/>
            </a:p>
          </p:txBody>
        </p:sp>
        <p:sp>
          <p:nvSpPr>
            <p:cNvPr id="18440" name="Text Box 8"/>
            <p:cNvSpPr txBox="1">
              <a:spLocks noChangeArrowheads="1"/>
            </p:cNvSpPr>
            <p:nvPr/>
          </p:nvSpPr>
          <p:spPr bwMode="auto">
            <a:xfrm>
              <a:off x="5150880" y="2060857"/>
              <a:ext cx="286560" cy="1061391"/>
            </a:xfrm>
            <a:prstGeom prst="rect">
              <a:avLst/>
            </a:prstGeom>
            <a:noFill/>
            <a:ln w="9525">
              <a:noFill/>
              <a:round/>
              <a:headEnd/>
              <a:tailEnd/>
            </a:ln>
            <a:effectLst/>
          </p:spPr>
          <p:txBody>
            <a:bodyPr vert="eaVert" wrap="none" lIns="81639" tIns="53620" rIns="81639" bIns="40820">
              <a:prstTxWarp prst="textNoShape">
                <a:avLst/>
              </a:prstTxWarp>
            </a:bodyPr>
            <a:lstStyle/>
            <a:p>
              <a:pPr>
                <a:tabLst>
                  <a:tab pos="656650" algn="l"/>
                </a:tabLst>
              </a:pPr>
              <a:r>
                <a:rPr lang="en-US" sz="1500" b="1" dirty="0">
                  <a:solidFill>
                    <a:srgbClr val="FFFFFF"/>
                  </a:solidFill>
                  <a:ea typeface="DejaVu Sans" charset="0"/>
                  <a:cs typeface="DejaVu Sans" charset="0"/>
                </a:rPr>
                <a:t>Aluminum</a:t>
              </a:r>
            </a:p>
          </p:txBody>
        </p:sp>
      </p:grpSp>
      <p:sp>
        <p:nvSpPr>
          <p:cNvPr id="18441" name="Text Box 9"/>
          <p:cNvSpPr txBox="1">
            <a:spLocks noChangeArrowheads="1"/>
          </p:cNvSpPr>
          <p:nvPr/>
        </p:nvSpPr>
        <p:spPr bwMode="auto">
          <a:xfrm>
            <a:off x="639877" y="6189703"/>
            <a:ext cx="4112640" cy="236185"/>
          </a:xfrm>
          <a:prstGeom prst="rect">
            <a:avLst/>
          </a:prstGeom>
          <a:noFill/>
          <a:ln w="9525">
            <a:noFill/>
            <a:round/>
            <a:headEnd/>
            <a:tailEnd/>
          </a:ln>
          <a:effectLst/>
        </p:spPr>
        <p:txBody>
          <a:bodyPr wrap="none" lIns="81639" tIns="50420" rIns="81639" bIns="40820">
            <a:prstTxWarp prst="textNoShape">
              <a:avLst/>
            </a:prstTxWarp>
          </a:bodyPr>
          <a:lstStyle/>
          <a:p>
            <a:pPr>
              <a:tabLst>
                <a:tab pos="656650" algn="l"/>
                <a:tab pos="1313299" algn="l"/>
                <a:tab pos="1969949" algn="l"/>
                <a:tab pos="2626599" algn="l"/>
                <a:tab pos="3283248" algn="l"/>
                <a:tab pos="3939898" algn="l"/>
              </a:tabLst>
            </a:pPr>
            <a:r>
              <a:rPr lang="en-US" sz="1100" b="1" dirty="0">
                <a:solidFill>
                  <a:srgbClr val="000000"/>
                </a:solidFill>
                <a:ea typeface="DejaVu Sans" charset="0"/>
                <a:cs typeface="DejaVu Sans" charset="0"/>
              </a:rPr>
              <a:t>Image Source: Le </a:t>
            </a:r>
            <a:r>
              <a:rPr lang="en-US" sz="1100" b="1" dirty="0" err="1">
                <a:solidFill>
                  <a:srgbClr val="000000"/>
                </a:solidFill>
                <a:ea typeface="DejaVu Sans" charset="0"/>
                <a:cs typeface="DejaVu Sans" charset="0"/>
              </a:rPr>
              <a:t>Pape</a:t>
            </a:r>
            <a:r>
              <a:rPr lang="en-US" sz="1100" b="1" dirty="0">
                <a:solidFill>
                  <a:srgbClr val="000000"/>
                </a:solidFill>
                <a:ea typeface="DejaVu Sans" charset="0"/>
                <a:cs typeface="DejaVu Sans" charset="0"/>
              </a:rPr>
              <a:t>, et al. </a:t>
            </a:r>
            <a:r>
              <a:rPr lang="en-US" sz="1100" b="1" i="1" dirty="0">
                <a:solidFill>
                  <a:srgbClr val="000000"/>
                </a:solidFill>
                <a:ea typeface="DejaVu Sans" charset="0"/>
                <a:cs typeface="DejaVu Sans" charset="0"/>
              </a:rPr>
              <a:t>Optics Letters</a:t>
            </a:r>
            <a:r>
              <a:rPr lang="en-US" sz="1100" b="1" dirty="0">
                <a:solidFill>
                  <a:srgbClr val="000000"/>
                </a:solidFill>
                <a:ea typeface="DejaVu Sans" charset="0"/>
                <a:cs typeface="DejaVu Sans" charset="0"/>
              </a:rPr>
              <a:t>, 2997, </a:t>
            </a:r>
            <a:r>
              <a:rPr lang="en-US" sz="1100" b="1" u="sng" dirty="0">
                <a:solidFill>
                  <a:srgbClr val="000000"/>
                </a:solidFill>
                <a:ea typeface="DejaVu Sans" charset="0"/>
                <a:cs typeface="DejaVu Sans" charset="0"/>
              </a:rPr>
              <a:t>34</a:t>
            </a:r>
            <a:r>
              <a:rPr lang="en-US" sz="1100" b="1" dirty="0">
                <a:solidFill>
                  <a:srgbClr val="000000"/>
                </a:solidFill>
                <a:ea typeface="DejaVu Sans" charset="0"/>
                <a:cs typeface="DejaVu Sans" charset="0"/>
              </a:rPr>
              <a:t> (2009)</a:t>
            </a:r>
          </a:p>
        </p:txBody>
      </p:sp>
      <p:sp>
        <p:nvSpPr>
          <p:cNvPr id="18442" name="Text Box 10"/>
          <p:cNvSpPr txBox="1">
            <a:spLocks noChangeArrowheads="1"/>
          </p:cNvSpPr>
          <p:nvPr/>
        </p:nvSpPr>
        <p:spPr bwMode="auto">
          <a:xfrm>
            <a:off x="3634560" y="4028103"/>
            <a:ext cx="717120" cy="545817"/>
          </a:xfrm>
          <a:prstGeom prst="rect">
            <a:avLst/>
          </a:prstGeom>
          <a:noFill/>
          <a:ln w="9525">
            <a:noFill/>
            <a:round/>
            <a:headEnd/>
            <a:tailEnd/>
          </a:ln>
          <a:effectLst/>
        </p:spPr>
        <p:txBody>
          <a:bodyPr wrap="none" lIns="81639" tIns="55221" rIns="81639" bIns="40820">
            <a:prstTxWarp prst="textNoShape">
              <a:avLst/>
            </a:prstTxWarp>
          </a:bodyPr>
          <a:lstStyle/>
          <a:p>
            <a:pPr algn="ctr">
              <a:tabLst>
                <a:tab pos="656650" algn="l"/>
              </a:tabLst>
            </a:pPr>
            <a:r>
              <a:rPr lang="en-US" sz="1600" b="1" dirty="0">
                <a:solidFill>
                  <a:srgbClr val="000000"/>
                </a:solidFill>
                <a:ea typeface="DejaVu Sans" charset="0"/>
                <a:cs typeface="DejaVu Sans" charset="0"/>
              </a:rPr>
              <a:t>Main</a:t>
            </a:r>
            <a:br>
              <a:rPr lang="en-US" sz="1600" b="1" dirty="0">
                <a:solidFill>
                  <a:srgbClr val="000000"/>
                </a:solidFill>
                <a:ea typeface="DejaVu Sans" charset="0"/>
                <a:cs typeface="DejaVu Sans" charset="0"/>
              </a:rPr>
            </a:br>
            <a:r>
              <a:rPr lang="en-US" sz="1600" b="1" dirty="0">
                <a:solidFill>
                  <a:srgbClr val="000000"/>
                </a:solidFill>
                <a:ea typeface="DejaVu Sans" charset="0"/>
                <a:cs typeface="DejaVu Sans" charset="0"/>
              </a:rPr>
              <a:t>Pulse</a:t>
            </a:r>
          </a:p>
        </p:txBody>
      </p:sp>
      <p:sp>
        <p:nvSpPr>
          <p:cNvPr id="18443" name="Line 11"/>
          <p:cNvSpPr>
            <a:spLocks noChangeShapeType="1"/>
          </p:cNvSpPr>
          <p:nvPr/>
        </p:nvSpPr>
        <p:spPr bwMode="auto">
          <a:xfrm>
            <a:off x="1244160" y="3940253"/>
            <a:ext cx="2073600" cy="1441"/>
          </a:xfrm>
          <a:prstGeom prst="line">
            <a:avLst/>
          </a:prstGeom>
          <a:noFill/>
          <a:ln w="9525">
            <a:solidFill>
              <a:srgbClr val="000000"/>
            </a:solidFill>
            <a:round/>
            <a:headEnd type="triangle" w="med" len="med"/>
            <a:tailEnd type="triangle" w="med" len="med"/>
          </a:ln>
          <a:effectLst/>
        </p:spPr>
        <p:txBody>
          <a:bodyPr lIns="82945" tIns="41473" rIns="82945" bIns="41473">
            <a:prstTxWarp prst="textNoShape">
              <a:avLst/>
            </a:prstTxWarp>
          </a:bodyPr>
          <a:lstStyle/>
          <a:p>
            <a:endParaRPr lang="en-US"/>
          </a:p>
        </p:txBody>
      </p:sp>
      <p:sp>
        <p:nvSpPr>
          <p:cNvPr id="18444" name="Text Box 12"/>
          <p:cNvSpPr txBox="1">
            <a:spLocks noChangeArrowheads="1"/>
          </p:cNvSpPr>
          <p:nvPr/>
        </p:nvSpPr>
        <p:spPr bwMode="auto">
          <a:xfrm>
            <a:off x="1735201" y="3745767"/>
            <a:ext cx="1118880" cy="313953"/>
          </a:xfrm>
          <a:prstGeom prst="rect">
            <a:avLst/>
          </a:prstGeom>
          <a:solidFill>
            <a:srgbClr val="FFFFFF"/>
          </a:solidFill>
          <a:ln w="9525">
            <a:noFill/>
            <a:round/>
            <a:headEnd/>
            <a:tailEnd/>
          </a:ln>
          <a:effectLst/>
        </p:spPr>
        <p:txBody>
          <a:bodyPr wrap="none" lIns="81639" tIns="55221" rIns="81639" bIns="40820">
            <a:prstTxWarp prst="textNoShape">
              <a:avLst/>
            </a:prstTxWarp>
          </a:bodyPr>
          <a:lstStyle/>
          <a:p>
            <a:pPr>
              <a:tabLst>
                <a:tab pos="656650" algn="l"/>
              </a:tabLst>
            </a:pPr>
            <a:r>
              <a:rPr lang="en-US" sz="1600" b="1" dirty="0">
                <a:solidFill>
                  <a:srgbClr val="000000"/>
                </a:solidFill>
                <a:ea typeface="DejaVu Sans" charset="0"/>
                <a:cs typeface="DejaVu Sans" charset="0"/>
              </a:rPr>
              <a:t>Pre-Pulse</a:t>
            </a:r>
          </a:p>
        </p:txBody>
      </p:sp>
      <p:sp>
        <p:nvSpPr>
          <p:cNvPr id="1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OSU is using FLASH to model the “pre-formed plasma” in their short-pulse laser experiments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fl-lasslab-flash-3.mpeg">
            <a:hlinkClick r:id="" action="ppaction://media"/>
          </p:cNvPr>
          <p:cNvPicPr/>
          <p:nvPr>
            <p:ph idx="1"/>
            <a:videoFile r:link=""/>
          </p:nvPr>
        </p:nvPicPr>
        <p:blipFill>
          <a:blip r:embed="rId2"/>
          <a:stretch>
            <a:fillRect/>
          </a:stretch>
        </p:blipFill>
        <p:spPr>
          <a:xfrm>
            <a:off x="564912" y="1169458"/>
            <a:ext cx="8039338" cy="4769818"/>
          </a:xfrm>
        </p:spPr>
      </p:pic>
      <p:sp>
        <p:nvSpPr>
          <p:cNvPr id="5"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FLASH simulation </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of the formation</a:t>
            </a:r>
            <a:r>
              <a:rPr kumimoji="0" lang="en-US" sz="2800" b="0" i="0" u="none" strike="noStrike" kern="0" cap="none" spc="0" normalizeH="0" noProof="0" dirty="0" smtClean="0">
                <a:ln>
                  <a:noFill/>
                </a:ln>
                <a:solidFill>
                  <a:srgbClr val="1C1F5A"/>
                </a:solidFill>
                <a:effectLst/>
                <a:uLnTx/>
                <a:uFillTx/>
                <a:latin typeface="+mj-lt"/>
                <a:ea typeface="+mj-ea"/>
                <a:cs typeface="+mj-cs"/>
              </a:rPr>
              <a:t> of a pre-formed plasma</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fl-lasslab-flash-1.png"/>
          <p:cNvPicPr>
            <a:picLocks noGrp="1" noChangeAspect="1"/>
          </p:cNvPicPr>
          <p:nvPr>
            <p:ph idx="1"/>
          </p:nvPr>
        </p:nvPicPr>
        <p:blipFill>
          <a:blip r:embed="rId2"/>
          <a:srcRect l="-21182" r="-21182"/>
          <a:stretch>
            <a:fillRect/>
          </a:stretch>
        </p:blipFill>
        <p:spPr>
          <a:xfrm>
            <a:off x="-198733" y="957791"/>
            <a:ext cx="9565570" cy="5064125"/>
          </a:xfrm>
        </p:spPr>
      </p:pic>
      <p:sp>
        <p:nvSpPr>
          <p:cNvPr id="5" name="Rectangle 2"/>
          <p:cNvSpPr txBox="1">
            <a:spLocks noChangeArrowheads="1"/>
          </p:cNvSpPr>
          <p:nvPr/>
        </p:nvSpPr>
        <p:spPr bwMode="auto">
          <a:xfrm>
            <a:off x="483129"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2400" kern="0" dirty="0" smtClean="0">
                <a:solidFill>
                  <a:srgbClr val="1C1F5A"/>
                </a:solidFill>
                <a:latin typeface="+mj-lt"/>
                <a:ea typeface="+mj-ea"/>
                <a:cs typeface="+mj-cs"/>
              </a:rPr>
              <a:t>D</a:t>
            </a:r>
            <a:r>
              <a:rPr kumimoji="0" lang="en-US" sz="2400" b="0" i="0" u="none" strike="noStrike" kern="0" cap="none" spc="0" normalizeH="0" noProof="0" dirty="0" err="1" smtClean="0">
                <a:ln>
                  <a:noFill/>
                </a:ln>
                <a:solidFill>
                  <a:srgbClr val="1C1F5A"/>
                </a:solidFill>
                <a:effectLst/>
                <a:uLnTx/>
                <a:uFillTx/>
                <a:latin typeface="+mj-lt"/>
                <a:ea typeface="+mj-ea"/>
                <a:cs typeface="+mj-cs"/>
              </a:rPr>
              <a:t>ensity</a:t>
            </a:r>
            <a:r>
              <a:rPr lang="en-US" sz="2400" kern="0" dirty="0" smtClean="0">
                <a:solidFill>
                  <a:srgbClr val="1C1F5A"/>
                </a:solidFill>
                <a:latin typeface="+mj-lt"/>
                <a:ea typeface="+mj-ea"/>
                <a:cs typeface="+mj-cs"/>
              </a:rPr>
              <a:t> </a:t>
            </a:r>
            <a:r>
              <a:rPr kumimoji="0" lang="en-US" sz="2400" b="0" i="0" u="none" strike="noStrike" kern="0" cap="none" spc="0" normalizeH="0" noProof="0" dirty="0" smtClean="0">
                <a:ln>
                  <a:noFill/>
                </a:ln>
                <a:solidFill>
                  <a:srgbClr val="1C1F5A"/>
                </a:solidFill>
                <a:effectLst/>
                <a:uLnTx/>
                <a:uFillTx/>
                <a:latin typeface="+mj-lt"/>
                <a:ea typeface="+mj-ea"/>
                <a:cs typeface="+mj-cs"/>
              </a:rPr>
              <a:t>profiles </a:t>
            </a:r>
            <a:r>
              <a:rPr lang="en-US" sz="2400" kern="0" noProof="0" dirty="0" smtClean="0">
                <a:solidFill>
                  <a:srgbClr val="1C1F5A"/>
                </a:solidFill>
                <a:latin typeface="+mj-lt"/>
                <a:ea typeface="+mj-ea"/>
                <a:cs typeface="+mj-cs"/>
              </a:rPr>
              <a:t>of the</a:t>
            </a:r>
            <a:r>
              <a:rPr kumimoji="0" lang="en-US" sz="2400" b="0" i="0" u="none" strike="noStrike" kern="0" cap="none" spc="0" normalizeH="0" noProof="0" dirty="0" smtClean="0">
                <a:ln>
                  <a:noFill/>
                </a:ln>
                <a:solidFill>
                  <a:srgbClr val="1C1F5A"/>
                </a:solidFill>
                <a:effectLst/>
                <a:uLnTx/>
                <a:uFillTx/>
                <a:latin typeface="+mj-lt"/>
                <a:ea typeface="+mj-ea"/>
                <a:cs typeface="+mj-cs"/>
              </a:rPr>
              <a:t> pre-formed plasma predicted by CASTOR2 and FLASH compared to experimental data</a:t>
            </a:r>
            <a:endParaRPr kumimoji="0" lang="en-US" sz="24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2851" y="963828"/>
            <a:ext cx="5502188" cy="5139096"/>
            <a:chOff x="265" y="938"/>
            <a:chExt cx="3461" cy="3285"/>
          </a:xfrm>
        </p:grpSpPr>
        <p:pic>
          <p:nvPicPr>
            <p:cNvPr id="19459" name="Picture 3"/>
            <p:cNvPicPr>
              <a:picLocks noChangeAspect="1" noChangeArrowheads="1"/>
            </p:cNvPicPr>
            <p:nvPr/>
          </p:nvPicPr>
          <p:blipFill>
            <a:blip r:embed="rId3"/>
            <a:srcRect/>
            <a:stretch>
              <a:fillRect/>
            </a:stretch>
          </p:blipFill>
          <p:spPr bwMode="auto">
            <a:xfrm>
              <a:off x="265" y="1069"/>
              <a:ext cx="2326" cy="3154"/>
            </a:xfrm>
            <a:prstGeom prst="rect">
              <a:avLst/>
            </a:prstGeom>
            <a:noFill/>
            <a:ln w="9525">
              <a:noFill/>
              <a:round/>
              <a:headEnd/>
              <a:tailEnd/>
            </a:ln>
            <a:effectLst/>
          </p:spPr>
        </p:pic>
        <p:sp>
          <p:nvSpPr>
            <p:cNvPr id="19460" name="Rectangle 4"/>
            <p:cNvSpPr>
              <a:spLocks noChangeArrowheads="1"/>
            </p:cNvSpPr>
            <p:nvPr/>
          </p:nvSpPr>
          <p:spPr bwMode="auto">
            <a:xfrm>
              <a:off x="491" y="938"/>
              <a:ext cx="3235" cy="237"/>
            </a:xfrm>
            <a:prstGeom prst="rect">
              <a:avLst/>
            </a:prstGeom>
            <a:noFill/>
            <a:ln w="9525">
              <a:noFill/>
              <a:round/>
              <a:headEnd/>
              <a:tailEnd/>
            </a:ln>
            <a:effectLst/>
          </p:spPr>
          <p:txBody>
            <a:bodyPr wrap="square" lIns="90000" tIns="46800" rIns="90000" bIns="46800">
              <a:prstTxWarp prst="textNoShape">
                <a:avLst/>
              </a:prstTxWarp>
              <a:spAutoFit/>
            </a:bodyPr>
            <a:lstStyle/>
            <a:p>
              <a:pPr>
                <a:tabLst>
                  <a:tab pos="656650" algn="l"/>
                  <a:tab pos="1313299" algn="l"/>
                  <a:tab pos="1969949" algn="l"/>
                  <a:tab pos="2626599" algn="l"/>
                </a:tabLst>
              </a:pPr>
              <a:r>
                <a:rPr lang="en-US" sz="1800" b="1" dirty="0" err="1">
                  <a:solidFill>
                    <a:srgbClr val="000000"/>
                  </a:solidFill>
                  <a:ea typeface="DejaVu Sans" charset="0"/>
                  <a:cs typeface="DejaVu Sans" charset="0"/>
                </a:rPr>
                <a:t>Ensman</a:t>
              </a:r>
              <a:r>
                <a:rPr lang="en-US" sz="1800" b="1" dirty="0">
                  <a:solidFill>
                    <a:srgbClr val="000000"/>
                  </a:solidFill>
                  <a:ea typeface="DejaVu Sans" charset="0"/>
                  <a:cs typeface="DejaVu Sans" charset="0"/>
                </a:rPr>
                <a:t> &amp; Burrows ApJ92</a:t>
              </a:r>
            </a:p>
          </p:txBody>
        </p:sp>
        <p:sp>
          <p:nvSpPr>
            <p:cNvPr id="19461" name="Rectangle 5"/>
            <p:cNvSpPr>
              <a:spLocks noChangeArrowheads="1"/>
            </p:cNvSpPr>
            <p:nvPr/>
          </p:nvSpPr>
          <p:spPr bwMode="auto">
            <a:xfrm>
              <a:off x="691" y="1535"/>
              <a:ext cx="738" cy="218"/>
            </a:xfrm>
            <a:prstGeom prst="rect">
              <a:avLst/>
            </a:prstGeom>
            <a:noFill/>
            <a:ln w="9525">
              <a:noFill/>
              <a:round/>
              <a:headEnd/>
              <a:tailEnd/>
            </a:ln>
            <a:effectLst/>
          </p:spPr>
          <p:txBody>
            <a:bodyPr wrap="square" lIns="90000" tIns="46800" rIns="90000" bIns="46800">
              <a:prstTxWarp prst="textNoShape">
                <a:avLst/>
              </a:prstTxWarp>
              <a:spAutoFit/>
            </a:bodyPr>
            <a:lstStyle/>
            <a:p>
              <a:pPr>
                <a:buSzPct val="45000"/>
                <a:tabLst>
                  <a:tab pos="656650" algn="l"/>
                </a:tabLst>
              </a:pPr>
              <a:r>
                <a:rPr lang="en-US" sz="1600" b="1" dirty="0">
                  <a:solidFill>
                    <a:srgbClr val="000000"/>
                  </a:solidFill>
                  <a:ea typeface="DejaVu Sans" charset="0"/>
                  <a:cs typeface="DejaVu Sans" charset="0"/>
                </a:rPr>
                <a:t>SN 1987A</a:t>
              </a:r>
            </a:p>
          </p:txBody>
        </p:sp>
      </p:grpSp>
      <p:sp>
        <p:nvSpPr>
          <p:cNvPr id="19462" name="Text Box 6"/>
          <p:cNvSpPr txBox="1">
            <a:spLocks noChangeArrowheads="1"/>
          </p:cNvSpPr>
          <p:nvPr/>
        </p:nvSpPr>
        <p:spPr bwMode="auto">
          <a:xfrm>
            <a:off x="1007358" y="3651824"/>
            <a:ext cx="9000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600" b="1" dirty="0">
                <a:solidFill>
                  <a:srgbClr val="000000"/>
                </a:solidFill>
                <a:ea typeface="DejaVu Sans" charset="0"/>
                <a:cs typeface="DejaVu Sans" charset="0"/>
              </a:rPr>
              <a:t>CRASH</a:t>
            </a:r>
          </a:p>
        </p:txBody>
      </p:sp>
      <p:pic>
        <p:nvPicPr>
          <p:cNvPr id="19463" name="Picture 7"/>
          <p:cNvPicPr>
            <a:picLocks noChangeAspect="1" noChangeArrowheads="1"/>
          </p:cNvPicPr>
          <p:nvPr/>
        </p:nvPicPr>
        <p:blipFill>
          <a:blip r:embed="rId4"/>
          <a:srcRect b="1146"/>
          <a:stretch>
            <a:fillRect/>
          </a:stretch>
        </p:blipFill>
        <p:spPr bwMode="auto">
          <a:xfrm>
            <a:off x="3987080" y="4472039"/>
            <a:ext cx="4769280" cy="1882053"/>
          </a:xfrm>
          <a:prstGeom prst="rect">
            <a:avLst/>
          </a:prstGeom>
          <a:noFill/>
          <a:ln w="9525">
            <a:noFill/>
            <a:round/>
            <a:headEnd/>
            <a:tailEnd/>
          </a:ln>
          <a:effectLst/>
        </p:spPr>
      </p:pic>
      <p:pic>
        <p:nvPicPr>
          <p:cNvPr id="19464" name="Picture 8"/>
          <p:cNvPicPr>
            <a:picLocks noChangeAspect="1" noChangeArrowheads="1"/>
          </p:cNvPicPr>
          <p:nvPr/>
        </p:nvPicPr>
        <p:blipFill>
          <a:blip r:embed="rId5"/>
          <a:srcRect/>
          <a:stretch>
            <a:fillRect/>
          </a:stretch>
        </p:blipFill>
        <p:spPr bwMode="auto">
          <a:xfrm>
            <a:off x="5235058" y="1052924"/>
            <a:ext cx="3476160" cy="3320989"/>
          </a:xfrm>
          <a:prstGeom prst="rect">
            <a:avLst/>
          </a:prstGeom>
          <a:noFill/>
          <a:ln w="9525">
            <a:noFill/>
            <a:round/>
            <a:headEnd/>
            <a:tailEnd/>
          </a:ln>
          <a:effectLst/>
        </p:spPr>
      </p:pic>
      <p:sp>
        <p:nvSpPr>
          <p:cNvPr id="19465" name="Text Box 9"/>
          <p:cNvSpPr txBox="1">
            <a:spLocks noChangeArrowheads="1"/>
          </p:cNvSpPr>
          <p:nvPr/>
        </p:nvSpPr>
        <p:spPr bwMode="auto">
          <a:xfrm>
            <a:off x="6870241" y="5128379"/>
            <a:ext cx="1631520" cy="263547"/>
          </a:xfrm>
          <a:prstGeom prst="rect">
            <a:avLst/>
          </a:prstGeom>
          <a:noFill/>
          <a:ln w="9525">
            <a:noFill/>
            <a:round/>
            <a:headEnd/>
            <a:tailEnd/>
          </a:ln>
          <a:effectLst/>
        </p:spPr>
        <p:txBody>
          <a:bodyPr wrap="none" lIns="81639" tIns="52019" rIns="81639" bIns="40820">
            <a:prstTxWarp prst="textNoShape">
              <a:avLst/>
            </a:prstTxWarp>
          </a:bodyPr>
          <a:lstStyle/>
          <a:p>
            <a:pPr>
              <a:tabLst>
                <a:tab pos="656650" algn="l"/>
                <a:tab pos="1313299" algn="l"/>
              </a:tabLst>
            </a:pPr>
            <a:r>
              <a:rPr lang="en-US" sz="1300" b="1" dirty="0">
                <a:solidFill>
                  <a:srgbClr val="000000"/>
                </a:solidFill>
                <a:ea typeface="DejaVu Sans" charset="0"/>
                <a:cs typeface="DejaVu Sans" charset="0"/>
              </a:rPr>
              <a:t>Couch, et al. (2011)</a:t>
            </a:r>
          </a:p>
        </p:txBody>
      </p:sp>
      <p:sp>
        <p:nvSpPr>
          <p:cNvPr id="19466" name="Text Box 10"/>
          <p:cNvSpPr txBox="1">
            <a:spLocks noChangeArrowheads="1"/>
          </p:cNvSpPr>
          <p:nvPr/>
        </p:nvSpPr>
        <p:spPr bwMode="auto">
          <a:xfrm>
            <a:off x="5565600" y="1723862"/>
            <a:ext cx="1945440" cy="263547"/>
          </a:xfrm>
          <a:prstGeom prst="rect">
            <a:avLst/>
          </a:prstGeom>
          <a:noFill/>
          <a:ln w="9525">
            <a:noFill/>
            <a:round/>
            <a:headEnd/>
            <a:tailEnd/>
          </a:ln>
          <a:effectLst/>
        </p:spPr>
        <p:txBody>
          <a:bodyPr wrap="none" lIns="81639" tIns="52019" rIns="81639" bIns="40820">
            <a:prstTxWarp prst="textNoShape">
              <a:avLst/>
            </a:prstTxWarp>
          </a:bodyPr>
          <a:lstStyle/>
          <a:p>
            <a:pPr>
              <a:tabLst>
                <a:tab pos="656650" algn="l"/>
                <a:tab pos="1313299" algn="l"/>
              </a:tabLst>
            </a:pPr>
            <a:r>
              <a:rPr lang="en-US" sz="1300" b="1" dirty="0" err="1">
                <a:solidFill>
                  <a:srgbClr val="FFFFFF"/>
                </a:solidFill>
                <a:ea typeface="DejaVu Sans" charset="0"/>
                <a:cs typeface="DejaVu Sans" charset="0"/>
              </a:rPr>
              <a:t>Soderberg</a:t>
            </a:r>
            <a:r>
              <a:rPr lang="en-US" sz="1300" b="1" dirty="0">
                <a:solidFill>
                  <a:srgbClr val="FFFFFF"/>
                </a:solidFill>
                <a:ea typeface="DejaVu Sans" charset="0"/>
                <a:cs typeface="DejaVu Sans" charset="0"/>
              </a:rPr>
              <a:t>, et al. (2008)</a:t>
            </a:r>
          </a:p>
        </p:txBody>
      </p:sp>
      <p:sp>
        <p:nvSpPr>
          <p:cNvPr id="15"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The CRASH experiments study </a:t>
            </a:r>
            <a:r>
              <a:rPr lang="en-US" dirty="0" err="1" smtClean="0"/>
              <a:t>radiative</a:t>
            </a:r>
            <a:r>
              <a:rPr lang="en-US" dirty="0" smtClean="0"/>
              <a:t> shocks which are prevalent in astrophysics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39738" y="0"/>
            <a:ext cx="8204200" cy="674688"/>
          </a:xfrm>
        </p:spPr>
        <p:txBody>
          <a:bodyPr/>
          <a:lstStyle/>
          <a:p>
            <a:pPr eaLnBrk="1" hangingPunct="1"/>
            <a:r>
              <a:rPr lang="en-US" sz="3000" dirty="0"/>
              <a:t>FLASH capabilities span a broad range…</a:t>
            </a:r>
            <a:endParaRPr lang="en-US" dirty="0"/>
          </a:p>
        </p:txBody>
      </p:sp>
      <p:sp>
        <p:nvSpPr>
          <p:cNvPr id="20483" name="AutoShape 3"/>
          <p:cNvSpPr>
            <a:spLocks noChangeArrowheads="1"/>
          </p:cNvSpPr>
          <p:nvPr/>
        </p:nvSpPr>
        <p:spPr bwMode="auto">
          <a:xfrm>
            <a:off x="3221038" y="4681538"/>
            <a:ext cx="2822575" cy="1397000"/>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sp>
        <p:nvSpPr>
          <p:cNvPr id="20484" name="AutoShape 4"/>
          <p:cNvSpPr>
            <a:spLocks noChangeArrowheads="1"/>
          </p:cNvSpPr>
          <p:nvPr/>
        </p:nvSpPr>
        <p:spPr bwMode="auto">
          <a:xfrm>
            <a:off x="5561013" y="2601913"/>
            <a:ext cx="1608137" cy="1793875"/>
          </a:xfrm>
          <a:prstGeom prst="roundRect">
            <a:avLst>
              <a:gd name="adj" fmla="val 116"/>
            </a:avLst>
          </a:prstGeom>
          <a:solidFill>
            <a:srgbClr val="999999"/>
          </a:solidFill>
          <a:ln w="9525">
            <a:noFill/>
            <a:round/>
            <a:headEnd/>
            <a:tailEnd/>
          </a:ln>
        </p:spPr>
        <p:txBody>
          <a:bodyPr wrap="none" anchor="ctr">
            <a:prstTxWarp prst="textNoShape">
              <a:avLst/>
            </a:prstTxWarp>
          </a:bodyPr>
          <a:lstStyle/>
          <a:p>
            <a:endParaRPr lang="en-US"/>
          </a:p>
        </p:txBody>
      </p:sp>
      <p:sp>
        <p:nvSpPr>
          <p:cNvPr id="20485" name="AutoShape 5"/>
          <p:cNvSpPr>
            <a:spLocks noChangeArrowheads="1"/>
          </p:cNvSpPr>
          <p:nvPr/>
        </p:nvSpPr>
        <p:spPr bwMode="auto">
          <a:xfrm>
            <a:off x="7461250" y="4440238"/>
            <a:ext cx="1574800" cy="2170112"/>
          </a:xfrm>
          <a:prstGeom prst="roundRect">
            <a:avLst>
              <a:gd name="adj" fmla="val 97"/>
            </a:avLst>
          </a:prstGeom>
          <a:solidFill>
            <a:srgbClr val="999999"/>
          </a:solidFill>
          <a:ln w="9525">
            <a:noFill/>
            <a:round/>
            <a:headEnd/>
            <a:tailEnd/>
          </a:ln>
        </p:spPr>
        <p:txBody>
          <a:bodyPr wrap="none" anchor="ctr">
            <a:prstTxWarp prst="textNoShape">
              <a:avLst/>
            </a:prstTxWarp>
          </a:bodyPr>
          <a:lstStyle/>
          <a:p>
            <a:endParaRPr lang="en-US"/>
          </a:p>
        </p:txBody>
      </p:sp>
      <p:sp>
        <p:nvSpPr>
          <p:cNvPr id="20486" name="AutoShape 6"/>
          <p:cNvSpPr>
            <a:spLocks noChangeArrowheads="1"/>
          </p:cNvSpPr>
          <p:nvPr/>
        </p:nvSpPr>
        <p:spPr bwMode="auto">
          <a:xfrm>
            <a:off x="4800600" y="896938"/>
            <a:ext cx="1338263" cy="1338262"/>
          </a:xfrm>
          <a:prstGeom prst="roundRect">
            <a:avLst>
              <a:gd name="adj" fmla="val 116"/>
            </a:avLst>
          </a:prstGeom>
          <a:solidFill>
            <a:srgbClr val="999999"/>
          </a:solidFill>
          <a:ln w="9525">
            <a:noFill/>
            <a:round/>
            <a:headEnd/>
            <a:tailEnd/>
          </a:ln>
        </p:spPr>
        <p:txBody>
          <a:bodyPr wrap="none" anchor="ctr">
            <a:prstTxWarp prst="textNoShape">
              <a:avLst/>
            </a:prstTxWarp>
          </a:bodyPr>
          <a:lstStyle/>
          <a:p>
            <a:endParaRPr lang="en-US"/>
          </a:p>
        </p:txBody>
      </p:sp>
      <p:pic>
        <p:nvPicPr>
          <p:cNvPr id="20487" name="Picture 7"/>
          <p:cNvPicPr>
            <a:picLocks noChangeAspect="1" noChangeArrowheads="1"/>
          </p:cNvPicPr>
          <p:nvPr/>
        </p:nvPicPr>
        <p:blipFill>
          <a:blip r:embed="rId3"/>
          <a:srcRect/>
          <a:stretch>
            <a:fillRect/>
          </a:stretch>
        </p:blipFill>
        <p:spPr bwMode="auto">
          <a:xfrm>
            <a:off x="3189288" y="4645025"/>
            <a:ext cx="2817812" cy="1397000"/>
          </a:xfrm>
          <a:prstGeom prst="rect">
            <a:avLst/>
          </a:prstGeom>
          <a:noFill/>
          <a:ln w="9525">
            <a:noFill/>
            <a:miter lim="800000"/>
            <a:headEnd/>
            <a:tailEnd/>
          </a:ln>
        </p:spPr>
      </p:pic>
      <p:sp>
        <p:nvSpPr>
          <p:cNvPr id="20488" name="Text Box 8"/>
          <p:cNvSpPr txBox="1">
            <a:spLocks noChangeArrowheads="1"/>
          </p:cNvSpPr>
          <p:nvPr/>
        </p:nvSpPr>
        <p:spPr bwMode="auto">
          <a:xfrm>
            <a:off x="1187450" y="6318250"/>
            <a:ext cx="1160463"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Cellular detonation</a:t>
            </a:r>
          </a:p>
        </p:txBody>
      </p:sp>
      <p:sp>
        <p:nvSpPr>
          <p:cNvPr id="20489" name="Text Box 9"/>
          <p:cNvSpPr txBox="1">
            <a:spLocks noChangeArrowheads="1"/>
          </p:cNvSpPr>
          <p:nvPr/>
        </p:nvSpPr>
        <p:spPr bwMode="auto">
          <a:xfrm>
            <a:off x="4752975" y="2274888"/>
            <a:ext cx="14573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Compressed turbulence</a:t>
            </a:r>
          </a:p>
        </p:txBody>
      </p:sp>
      <p:sp>
        <p:nvSpPr>
          <p:cNvPr id="20490" name="Text Box 10"/>
          <p:cNvSpPr txBox="1">
            <a:spLocks noChangeArrowheads="1"/>
          </p:cNvSpPr>
          <p:nvPr/>
        </p:nvSpPr>
        <p:spPr bwMode="auto">
          <a:xfrm>
            <a:off x="3235325" y="6119813"/>
            <a:ext cx="19907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Helium burning on neutron stars</a:t>
            </a:r>
          </a:p>
        </p:txBody>
      </p:sp>
      <p:pic>
        <p:nvPicPr>
          <p:cNvPr id="20491" name="Picture 11"/>
          <p:cNvPicPr>
            <a:picLocks noChangeAspect="1" noChangeArrowheads="1"/>
          </p:cNvPicPr>
          <p:nvPr/>
        </p:nvPicPr>
        <p:blipFill>
          <a:blip r:embed="rId4"/>
          <a:srcRect/>
          <a:stretch>
            <a:fillRect/>
          </a:stretch>
        </p:blipFill>
        <p:spPr bwMode="auto">
          <a:xfrm>
            <a:off x="7412038" y="4403725"/>
            <a:ext cx="1577975" cy="2171700"/>
          </a:xfrm>
          <a:prstGeom prst="rect">
            <a:avLst/>
          </a:prstGeom>
          <a:noFill/>
          <a:ln w="9525">
            <a:noFill/>
            <a:miter lim="800000"/>
            <a:headEnd/>
            <a:tailEnd/>
          </a:ln>
        </p:spPr>
      </p:pic>
      <p:sp>
        <p:nvSpPr>
          <p:cNvPr id="20492" name="Text Box 12"/>
          <p:cNvSpPr txBox="1">
            <a:spLocks noChangeArrowheads="1"/>
          </p:cNvSpPr>
          <p:nvPr/>
        </p:nvSpPr>
        <p:spPr bwMode="auto">
          <a:xfrm>
            <a:off x="7412038" y="6619875"/>
            <a:ext cx="1693862"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Richtmyer-Meshkov instability</a:t>
            </a:r>
          </a:p>
        </p:txBody>
      </p:sp>
      <p:sp>
        <p:nvSpPr>
          <p:cNvPr id="20493" name="AutoShape 13"/>
          <p:cNvSpPr>
            <a:spLocks noChangeArrowheads="1"/>
          </p:cNvSpPr>
          <p:nvPr/>
        </p:nvSpPr>
        <p:spPr bwMode="auto">
          <a:xfrm>
            <a:off x="3797300" y="3003550"/>
            <a:ext cx="1457325" cy="1219200"/>
          </a:xfrm>
          <a:prstGeom prst="roundRect">
            <a:avLst>
              <a:gd name="adj" fmla="val 130"/>
            </a:avLst>
          </a:prstGeom>
          <a:solidFill>
            <a:srgbClr val="999999"/>
          </a:solidFill>
          <a:ln w="9525">
            <a:noFill/>
            <a:round/>
            <a:headEnd/>
            <a:tailEnd/>
          </a:ln>
        </p:spPr>
        <p:txBody>
          <a:bodyPr wrap="none" anchor="ctr">
            <a:prstTxWarp prst="textNoShape">
              <a:avLst/>
            </a:prstTxWarp>
          </a:bodyPr>
          <a:lstStyle/>
          <a:p>
            <a:endParaRPr lang="en-US"/>
          </a:p>
        </p:txBody>
      </p:sp>
      <p:pic>
        <p:nvPicPr>
          <p:cNvPr id="20494" name="Picture 14"/>
          <p:cNvPicPr>
            <a:picLocks noChangeAspect="1" noChangeArrowheads="1"/>
          </p:cNvPicPr>
          <p:nvPr/>
        </p:nvPicPr>
        <p:blipFill>
          <a:blip r:embed="rId5"/>
          <a:srcRect/>
          <a:stretch>
            <a:fillRect/>
          </a:stretch>
        </p:blipFill>
        <p:spPr bwMode="auto">
          <a:xfrm>
            <a:off x="3770313" y="2955925"/>
            <a:ext cx="1457325" cy="1219200"/>
          </a:xfrm>
          <a:prstGeom prst="rect">
            <a:avLst/>
          </a:prstGeom>
          <a:noFill/>
          <a:ln w="9525">
            <a:noFill/>
            <a:miter lim="800000"/>
            <a:headEnd/>
            <a:tailEnd/>
          </a:ln>
        </p:spPr>
      </p:pic>
      <p:sp>
        <p:nvSpPr>
          <p:cNvPr id="20495" name="Text Box 15"/>
          <p:cNvSpPr txBox="1">
            <a:spLocks noChangeArrowheads="1"/>
          </p:cNvSpPr>
          <p:nvPr/>
        </p:nvSpPr>
        <p:spPr bwMode="auto">
          <a:xfrm>
            <a:off x="3744913" y="4229100"/>
            <a:ext cx="18129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Laser-driven shock instabilities</a:t>
            </a:r>
          </a:p>
        </p:txBody>
      </p:sp>
      <p:pic>
        <p:nvPicPr>
          <p:cNvPr id="20496" name="Picture 16"/>
          <p:cNvPicPr>
            <a:picLocks noChangeAspect="1" noChangeArrowheads="1"/>
          </p:cNvPicPr>
          <p:nvPr/>
        </p:nvPicPr>
        <p:blipFill>
          <a:blip r:embed="rId6"/>
          <a:srcRect/>
          <a:stretch>
            <a:fillRect/>
          </a:stretch>
        </p:blipFill>
        <p:spPr bwMode="auto">
          <a:xfrm>
            <a:off x="4741863" y="860425"/>
            <a:ext cx="1338262" cy="1338263"/>
          </a:xfrm>
          <a:prstGeom prst="rect">
            <a:avLst/>
          </a:prstGeom>
          <a:noFill/>
          <a:ln w="9525">
            <a:noFill/>
            <a:miter lim="800000"/>
            <a:headEnd/>
            <a:tailEnd/>
          </a:ln>
        </p:spPr>
      </p:pic>
      <p:sp>
        <p:nvSpPr>
          <p:cNvPr id="20497" name="AutoShape 17"/>
          <p:cNvSpPr>
            <a:spLocks noChangeArrowheads="1"/>
          </p:cNvSpPr>
          <p:nvPr/>
        </p:nvSpPr>
        <p:spPr bwMode="auto">
          <a:xfrm>
            <a:off x="1144588" y="3381375"/>
            <a:ext cx="2289175" cy="981075"/>
          </a:xfrm>
          <a:prstGeom prst="roundRect">
            <a:avLst>
              <a:gd name="adj" fmla="val 157"/>
            </a:avLst>
          </a:prstGeom>
          <a:solidFill>
            <a:srgbClr val="999999"/>
          </a:solidFill>
          <a:ln w="9525">
            <a:noFill/>
            <a:round/>
            <a:headEnd/>
            <a:tailEnd/>
          </a:ln>
        </p:spPr>
        <p:txBody>
          <a:bodyPr wrap="none" anchor="ctr">
            <a:prstTxWarp prst="textNoShape">
              <a:avLst/>
            </a:prstTxWarp>
          </a:bodyPr>
          <a:lstStyle/>
          <a:p>
            <a:endParaRPr lang="en-US"/>
          </a:p>
        </p:txBody>
      </p:sp>
      <p:pic>
        <p:nvPicPr>
          <p:cNvPr id="20498" name="Picture 18"/>
          <p:cNvPicPr>
            <a:picLocks noChangeAspect="1" noChangeArrowheads="1"/>
          </p:cNvPicPr>
          <p:nvPr/>
        </p:nvPicPr>
        <p:blipFill>
          <a:blip r:embed="rId7"/>
          <a:srcRect/>
          <a:stretch>
            <a:fillRect/>
          </a:stretch>
        </p:blipFill>
        <p:spPr bwMode="auto">
          <a:xfrm>
            <a:off x="1108075" y="3344863"/>
            <a:ext cx="2289175" cy="968375"/>
          </a:xfrm>
          <a:prstGeom prst="rect">
            <a:avLst/>
          </a:prstGeom>
          <a:noFill/>
          <a:ln w="9525">
            <a:noFill/>
            <a:miter lim="800000"/>
            <a:headEnd/>
            <a:tailEnd/>
          </a:ln>
        </p:spPr>
      </p:pic>
      <p:sp>
        <p:nvSpPr>
          <p:cNvPr id="20499" name="Text Box 19"/>
          <p:cNvSpPr txBox="1">
            <a:spLocks noChangeArrowheads="1"/>
          </p:cNvSpPr>
          <p:nvPr/>
        </p:nvSpPr>
        <p:spPr bwMode="auto">
          <a:xfrm>
            <a:off x="1119188" y="4381500"/>
            <a:ext cx="19907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Nova outbursts on white dwarfs</a:t>
            </a:r>
          </a:p>
        </p:txBody>
      </p:sp>
      <p:sp>
        <p:nvSpPr>
          <p:cNvPr id="20500" name="AutoShape 20"/>
          <p:cNvSpPr>
            <a:spLocks noChangeArrowheads="1"/>
          </p:cNvSpPr>
          <p:nvPr/>
        </p:nvSpPr>
        <p:spPr bwMode="auto">
          <a:xfrm>
            <a:off x="1108075" y="3344863"/>
            <a:ext cx="2289175" cy="966787"/>
          </a:xfrm>
          <a:prstGeom prst="roundRect">
            <a:avLst>
              <a:gd name="adj" fmla="val 162"/>
            </a:avLst>
          </a:prstGeom>
          <a:noFill/>
          <a:ln w="9360">
            <a:solidFill>
              <a:srgbClr val="000000"/>
            </a:solidFill>
            <a:round/>
            <a:headEnd/>
            <a:tailEnd/>
          </a:ln>
        </p:spPr>
        <p:txBody>
          <a:bodyPr wrap="none" anchor="ctr">
            <a:prstTxWarp prst="textNoShape">
              <a:avLst/>
            </a:prstTxWarp>
          </a:bodyPr>
          <a:lstStyle/>
          <a:p>
            <a:endParaRPr lang="en-US"/>
          </a:p>
        </p:txBody>
      </p:sp>
      <p:sp>
        <p:nvSpPr>
          <p:cNvPr id="20501" name="AutoShape 21"/>
          <p:cNvSpPr>
            <a:spLocks noChangeArrowheads="1"/>
          </p:cNvSpPr>
          <p:nvPr/>
        </p:nvSpPr>
        <p:spPr bwMode="auto">
          <a:xfrm>
            <a:off x="3760788" y="2951163"/>
            <a:ext cx="1443037" cy="1216025"/>
          </a:xfrm>
          <a:prstGeom prst="roundRect">
            <a:avLst>
              <a:gd name="adj" fmla="val 130"/>
            </a:avLst>
          </a:prstGeom>
          <a:noFill/>
          <a:ln w="9360">
            <a:solidFill>
              <a:srgbClr val="000000"/>
            </a:solidFill>
            <a:round/>
            <a:headEnd/>
            <a:tailEnd/>
          </a:ln>
        </p:spPr>
        <p:txBody>
          <a:bodyPr wrap="none" anchor="ctr">
            <a:prstTxWarp prst="textNoShape">
              <a:avLst/>
            </a:prstTxWarp>
          </a:bodyPr>
          <a:lstStyle/>
          <a:p>
            <a:endParaRPr lang="en-US"/>
          </a:p>
        </p:txBody>
      </p:sp>
      <p:sp>
        <p:nvSpPr>
          <p:cNvPr id="20502" name="AutoShape 22"/>
          <p:cNvSpPr>
            <a:spLocks noChangeArrowheads="1"/>
          </p:cNvSpPr>
          <p:nvPr/>
        </p:nvSpPr>
        <p:spPr bwMode="auto">
          <a:xfrm>
            <a:off x="7402513" y="4392613"/>
            <a:ext cx="1581150" cy="2171700"/>
          </a:xfrm>
          <a:prstGeom prst="roundRect">
            <a:avLst>
              <a:gd name="adj" fmla="val 97"/>
            </a:avLst>
          </a:prstGeom>
          <a:noFill/>
          <a:ln w="9360">
            <a:solidFill>
              <a:srgbClr val="000000"/>
            </a:solidFill>
            <a:round/>
            <a:headEnd/>
            <a:tailEnd/>
          </a:ln>
        </p:spPr>
        <p:txBody>
          <a:bodyPr wrap="none" anchor="ctr">
            <a:prstTxWarp prst="textNoShape">
              <a:avLst/>
            </a:prstTxWarp>
          </a:bodyPr>
          <a:lstStyle/>
          <a:p>
            <a:endParaRPr lang="en-US"/>
          </a:p>
        </p:txBody>
      </p:sp>
      <p:sp>
        <p:nvSpPr>
          <p:cNvPr id="20503" name="AutoShape 23"/>
          <p:cNvSpPr>
            <a:spLocks noChangeArrowheads="1"/>
          </p:cNvSpPr>
          <p:nvPr/>
        </p:nvSpPr>
        <p:spPr bwMode="auto">
          <a:xfrm>
            <a:off x="4754563" y="857250"/>
            <a:ext cx="1323975" cy="1323975"/>
          </a:xfrm>
          <a:prstGeom prst="roundRect">
            <a:avLst>
              <a:gd name="adj" fmla="val 116"/>
            </a:avLst>
          </a:prstGeom>
          <a:noFill/>
          <a:ln w="9360">
            <a:solidFill>
              <a:srgbClr val="000000"/>
            </a:solidFill>
            <a:round/>
            <a:headEnd/>
            <a:tailEnd/>
          </a:ln>
        </p:spPr>
        <p:txBody>
          <a:bodyPr wrap="none" anchor="ctr">
            <a:prstTxWarp prst="textNoShape">
              <a:avLst/>
            </a:prstTxWarp>
          </a:bodyPr>
          <a:lstStyle/>
          <a:p>
            <a:endParaRPr lang="en-US"/>
          </a:p>
        </p:txBody>
      </p:sp>
      <p:sp>
        <p:nvSpPr>
          <p:cNvPr id="20504" name="AutoShape 24"/>
          <p:cNvSpPr>
            <a:spLocks noChangeArrowheads="1"/>
          </p:cNvSpPr>
          <p:nvPr/>
        </p:nvSpPr>
        <p:spPr bwMode="auto">
          <a:xfrm>
            <a:off x="1238250" y="4676775"/>
            <a:ext cx="1700213" cy="1592263"/>
          </a:xfrm>
          <a:prstGeom prst="roundRect">
            <a:avLst>
              <a:gd name="adj" fmla="val 97"/>
            </a:avLst>
          </a:prstGeom>
          <a:solidFill>
            <a:srgbClr val="999999"/>
          </a:solidFill>
          <a:ln w="9525">
            <a:noFill/>
            <a:round/>
            <a:headEnd/>
            <a:tailEnd/>
          </a:ln>
        </p:spPr>
        <p:txBody>
          <a:bodyPr wrap="none" anchor="ctr">
            <a:prstTxWarp prst="textNoShape">
              <a:avLst/>
            </a:prstTxWarp>
          </a:bodyPr>
          <a:lstStyle/>
          <a:p>
            <a:endParaRPr lang="en-US"/>
          </a:p>
        </p:txBody>
      </p:sp>
      <p:pic>
        <p:nvPicPr>
          <p:cNvPr id="20505" name="Picture 25"/>
          <p:cNvPicPr>
            <a:picLocks noChangeAspect="1" noChangeArrowheads="1"/>
          </p:cNvPicPr>
          <p:nvPr/>
        </p:nvPicPr>
        <p:blipFill>
          <a:blip r:embed="rId8"/>
          <a:srcRect/>
          <a:stretch>
            <a:fillRect/>
          </a:stretch>
        </p:blipFill>
        <p:spPr bwMode="auto">
          <a:xfrm>
            <a:off x="1184275" y="4613275"/>
            <a:ext cx="1697038" cy="1603375"/>
          </a:xfrm>
          <a:prstGeom prst="rect">
            <a:avLst/>
          </a:prstGeom>
          <a:noFill/>
          <a:ln w="9525">
            <a:noFill/>
            <a:miter lim="800000"/>
            <a:headEnd/>
            <a:tailEnd/>
          </a:ln>
        </p:spPr>
      </p:pic>
      <p:sp>
        <p:nvSpPr>
          <p:cNvPr id="20506" name="AutoShape 26"/>
          <p:cNvSpPr>
            <a:spLocks noChangeArrowheads="1"/>
          </p:cNvSpPr>
          <p:nvPr/>
        </p:nvSpPr>
        <p:spPr bwMode="auto">
          <a:xfrm>
            <a:off x="1192213" y="4618038"/>
            <a:ext cx="1700212" cy="1593850"/>
          </a:xfrm>
          <a:prstGeom prst="roundRect">
            <a:avLst>
              <a:gd name="adj" fmla="val 97"/>
            </a:avLst>
          </a:prstGeom>
          <a:noFill/>
          <a:ln w="9360">
            <a:solidFill>
              <a:srgbClr val="000000"/>
            </a:solidFill>
            <a:round/>
            <a:headEnd/>
            <a:tailEnd/>
          </a:ln>
        </p:spPr>
        <p:txBody>
          <a:bodyPr wrap="none" anchor="ctr">
            <a:prstTxWarp prst="textNoShape">
              <a:avLst/>
            </a:prstTxWarp>
          </a:bodyPr>
          <a:lstStyle/>
          <a:p>
            <a:endParaRPr lang="en-US"/>
          </a:p>
        </p:txBody>
      </p:sp>
      <p:sp>
        <p:nvSpPr>
          <p:cNvPr id="20507" name="Text Box 27"/>
          <p:cNvSpPr txBox="1">
            <a:spLocks noChangeArrowheads="1"/>
          </p:cNvSpPr>
          <p:nvPr/>
        </p:nvSpPr>
        <p:spPr bwMode="auto">
          <a:xfrm>
            <a:off x="5527675" y="4402138"/>
            <a:ext cx="1541463"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Rayleigh-Taylor instability</a:t>
            </a:r>
          </a:p>
        </p:txBody>
      </p:sp>
      <p:sp>
        <p:nvSpPr>
          <p:cNvPr id="20508" name="AutoShape 28"/>
          <p:cNvSpPr>
            <a:spLocks noChangeArrowheads="1"/>
          </p:cNvSpPr>
          <p:nvPr/>
        </p:nvSpPr>
        <p:spPr bwMode="auto">
          <a:xfrm>
            <a:off x="8010525" y="1147763"/>
            <a:ext cx="1033463" cy="806450"/>
          </a:xfrm>
          <a:prstGeom prst="roundRect">
            <a:avLst>
              <a:gd name="adj" fmla="val 130"/>
            </a:avLst>
          </a:prstGeom>
          <a:solidFill>
            <a:srgbClr val="999999"/>
          </a:solidFill>
          <a:ln w="9525">
            <a:noFill/>
            <a:round/>
            <a:headEnd/>
            <a:tailEnd/>
          </a:ln>
        </p:spPr>
        <p:txBody>
          <a:bodyPr wrap="none" anchor="ctr">
            <a:prstTxWarp prst="textNoShape">
              <a:avLst/>
            </a:prstTxWarp>
          </a:bodyPr>
          <a:lstStyle/>
          <a:p>
            <a:endParaRPr lang="en-US"/>
          </a:p>
        </p:txBody>
      </p:sp>
      <p:sp>
        <p:nvSpPr>
          <p:cNvPr id="20509" name="AutoShape 29"/>
          <p:cNvSpPr>
            <a:spLocks noChangeArrowheads="1"/>
          </p:cNvSpPr>
          <p:nvPr/>
        </p:nvSpPr>
        <p:spPr bwMode="auto">
          <a:xfrm>
            <a:off x="7970838" y="938213"/>
            <a:ext cx="1033462" cy="965200"/>
          </a:xfrm>
          <a:prstGeom prst="roundRect">
            <a:avLst>
              <a:gd name="adj" fmla="val 134"/>
            </a:avLst>
          </a:prstGeom>
          <a:solidFill>
            <a:srgbClr val="FFFFFF"/>
          </a:solidFill>
          <a:ln w="9360">
            <a:solidFill>
              <a:srgbClr val="000000"/>
            </a:solidFill>
            <a:round/>
            <a:headEnd/>
            <a:tailEnd/>
          </a:ln>
        </p:spPr>
        <p:txBody>
          <a:bodyPr wrap="none" anchor="ctr">
            <a:prstTxWarp prst="textNoShape">
              <a:avLst/>
            </a:prstTxWarp>
          </a:bodyPr>
          <a:lstStyle/>
          <a:p>
            <a:endParaRPr lang="en-US"/>
          </a:p>
        </p:txBody>
      </p:sp>
      <p:pic>
        <p:nvPicPr>
          <p:cNvPr id="20510" name="Picture 30"/>
          <p:cNvPicPr>
            <a:picLocks noChangeAspect="1" noChangeArrowheads="1"/>
          </p:cNvPicPr>
          <p:nvPr/>
        </p:nvPicPr>
        <p:blipFill>
          <a:blip r:embed="rId9"/>
          <a:srcRect/>
          <a:stretch>
            <a:fillRect/>
          </a:stretch>
        </p:blipFill>
        <p:spPr bwMode="auto">
          <a:xfrm>
            <a:off x="8012113" y="958850"/>
            <a:ext cx="965200" cy="904875"/>
          </a:xfrm>
          <a:prstGeom prst="rect">
            <a:avLst/>
          </a:prstGeom>
          <a:noFill/>
          <a:ln w="9525">
            <a:noFill/>
            <a:miter lim="800000"/>
            <a:headEnd/>
            <a:tailEnd/>
          </a:ln>
        </p:spPr>
      </p:pic>
      <p:sp>
        <p:nvSpPr>
          <p:cNvPr id="20511" name="Text Box 31"/>
          <p:cNvSpPr txBox="1">
            <a:spLocks noChangeArrowheads="1"/>
          </p:cNvSpPr>
          <p:nvPr/>
        </p:nvSpPr>
        <p:spPr bwMode="auto">
          <a:xfrm>
            <a:off x="7615238" y="1963738"/>
            <a:ext cx="1528762"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Flame-vortex interactions</a:t>
            </a:r>
          </a:p>
        </p:txBody>
      </p:sp>
      <p:sp>
        <p:nvSpPr>
          <p:cNvPr id="20512" name="Text Box 32"/>
          <p:cNvSpPr txBox="1">
            <a:spLocks noChangeArrowheads="1"/>
          </p:cNvSpPr>
          <p:nvPr/>
        </p:nvSpPr>
        <p:spPr bwMode="auto">
          <a:xfrm>
            <a:off x="2281238" y="2700338"/>
            <a:ext cx="2136775" cy="3048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Gravitational collapse/Jeans instability</a:t>
            </a:r>
          </a:p>
        </p:txBody>
      </p:sp>
      <p:pic>
        <p:nvPicPr>
          <p:cNvPr id="20513" name="Picture 33"/>
          <p:cNvPicPr>
            <a:picLocks noChangeAspect="1" noChangeArrowheads="1"/>
          </p:cNvPicPr>
          <p:nvPr/>
        </p:nvPicPr>
        <p:blipFill>
          <a:blip r:embed="rId10"/>
          <a:srcRect/>
          <a:stretch>
            <a:fillRect/>
          </a:stretch>
        </p:blipFill>
        <p:spPr bwMode="auto">
          <a:xfrm>
            <a:off x="47625" y="1868488"/>
            <a:ext cx="2197100" cy="1306512"/>
          </a:xfrm>
          <a:prstGeom prst="rect">
            <a:avLst/>
          </a:prstGeom>
          <a:noFill/>
          <a:ln w="9525">
            <a:noFill/>
            <a:miter lim="800000"/>
            <a:headEnd/>
            <a:tailEnd/>
          </a:ln>
        </p:spPr>
      </p:pic>
      <p:sp>
        <p:nvSpPr>
          <p:cNvPr id="20514" name="Text Box 34"/>
          <p:cNvSpPr txBox="1">
            <a:spLocks noChangeArrowheads="1"/>
          </p:cNvSpPr>
          <p:nvPr/>
        </p:nvSpPr>
        <p:spPr bwMode="auto">
          <a:xfrm>
            <a:off x="134938" y="3114675"/>
            <a:ext cx="19907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Wave breaking on white dwarfs</a:t>
            </a:r>
          </a:p>
        </p:txBody>
      </p:sp>
      <p:pic>
        <p:nvPicPr>
          <p:cNvPr id="20515" name="Picture 35"/>
          <p:cNvPicPr>
            <a:picLocks noChangeAspect="1" noChangeArrowheads="1"/>
          </p:cNvPicPr>
          <p:nvPr/>
        </p:nvPicPr>
        <p:blipFill>
          <a:blip r:embed="rId11"/>
          <a:srcRect/>
          <a:stretch>
            <a:fillRect/>
          </a:stretch>
        </p:blipFill>
        <p:spPr bwMode="auto">
          <a:xfrm>
            <a:off x="134938" y="862013"/>
            <a:ext cx="2024062" cy="781050"/>
          </a:xfrm>
          <a:prstGeom prst="rect">
            <a:avLst/>
          </a:prstGeom>
          <a:noFill/>
          <a:ln w="9525">
            <a:noFill/>
            <a:miter lim="800000"/>
            <a:headEnd/>
            <a:tailEnd/>
          </a:ln>
        </p:spPr>
      </p:pic>
      <p:sp>
        <p:nvSpPr>
          <p:cNvPr id="20516" name="Text Box 36"/>
          <p:cNvSpPr txBox="1">
            <a:spLocks noChangeArrowheads="1"/>
          </p:cNvSpPr>
          <p:nvPr/>
        </p:nvSpPr>
        <p:spPr bwMode="auto">
          <a:xfrm>
            <a:off x="123825" y="1674813"/>
            <a:ext cx="1990725" cy="136525"/>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900" i="1">
                <a:solidFill>
                  <a:srgbClr val="000066"/>
                </a:solidFill>
              </a:rPr>
              <a:t>Shortly: Relativistic accretion onto NS</a:t>
            </a:r>
          </a:p>
        </p:txBody>
      </p:sp>
      <p:sp>
        <p:nvSpPr>
          <p:cNvPr id="20517" name="Text Box 37"/>
          <p:cNvSpPr txBox="1">
            <a:spLocks noChangeArrowheads="1"/>
          </p:cNvSpPr>
          <p:nvPr/>
        </p:nvSpPr>
        <p:spPr bwMode="auto">
          <a:xfrm>
            <a:off x="6178550" y="6008688"/>
            <a:ext cx="1057275" cy="3048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Orzag/Tang MHD</a:t>
            </a:r>
          </a:p>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vortex</a:t>
            </a:r>
          </a:p>
        </p:txBody>
      </p:sp>
      <p:sp>
        <p:nvSpPr>
          <p:cNvPr id="20518" name="Text Box 38"/>
          <p:cNvSpPr txBox="1">
            <a:spLocks noChangeArrowheads="1"/>
          </p:cNvSpPr>
          <p:nvPr/>
        </p:nvSpPr>
        <p:spPr bwMode="auto">
          <a:xfrm>
            <a:off x="6224588" y="2281238"/>
            <a:ext cx="1225550"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Type Ia Supernova</a:t>
            </a:r>
          </a:p>
        </p:txBody>
      </p:sp>
      <p:sp>
        <p:nvSpPr>
          <p:cNvPr id="20519" name="AutoShape 39"/>
          <p:cNvSpPr>
            <a:spLocks noChangeArrowheads="1"/>
          </p:cNvSpPr>
          <p:nvPr/>
        </p:nvSpPr>
        <p:spPr bwMode="auto">
          <a:xfrm>
            <a:off x="6264275" y="923925"/>
            <a:ext cx="1320800" cy="1290638"/>
          </a:xfrm>
          <a:prstGeom prst="roundRect">
            <a:avLst>
              <a:gd name="adj" fmla="val 116"/>
            </a:avLst>
          </a:prstGeom>
          <a:solidFill>
            <a:srgbClr val="999999"/>
          </a:solidFill>
          <a:ln w="9525">
            <a:noFill/>
            <a:round/>
            <a:headEnd/>
            <a:tailEnd/>
          </a:ln>
        </p:spPr>
        <p:txBody>
          <a:bodyPr wrap="none" anchor="ctr">
            <a:prstTxWarp prst="textNoShape">
              <a:avLst/>
            </a:prstTxWarp>
          </a:bodyPr>
          <a:lstStyle/>
          <a:p>
            <a:endParaRPr lang="en-US"/>
          </a:p>
        </p:txBody>
      </p:sp>
      <p:sp>
        <p:nvSpPr>
          <p:cNvPr id="20520" name="AutoShape 40"/>
          <p:cNvSpPr>
            <a:spLocks noChangeArrowheads="1"/>
          </p:cNvSpPr>
          <p:nvPr/>
        </p:nvSpPr>
        <p:spPr bwMode="auto">
          <a:xfrm>
            <a:off x="2314575" y="906463"/>
            <a:ext cx="2362200" cy="1790700"/>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sp>
        <p:nvSpPr>
          <p:cNvPr id="20521" name="AutoShape 41"/>
          <p:cNvSpPr>
            <a:spLocks noChangeArrowheads="1"/>
          </p:cNvSpPr>
          <p:nvPr/>
        </p:nvSpPr>
        <p:spPr bwMode="auto">
          <a:xfrm>
            <a:off x="6351588" y="4697413"/>
            <a:ext cx="914400" cy="1312862"/>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pic>
        <p:nvPicPr>
          <p:cNvPr id="20522" name="Picture 42"/>
          <p:cNvPicPr>
            <a:picLocks noChangeAspect="1" noChangeArrowheads="1"/>
          </p:cNvPicPr>
          <p:nvPr/>
        </p:nvPicPr>
        <p:blipFill>
          <a:blip r:embed="rId12"/>
          <a:srcRect/>
          <a:stretch>
            <a:fillRect/>
          </a:stretch>
        </p:blipFill>
        <p:spPr bwMode="auto">
          <a:xfrm>
            <a:off x="2249488" y="841375"/>
            <a:ext cx="2389187" cy="1831975"/>
          </a:xfrm>
          <a:prstGeom prst="rect">
            <a:avLst/>
          </a:prstGeom>
          <a:noFill/>
          <a:ln w="9525">
            <a:noFill/>
            <a:miter lim="800000"/>
            <a:headEnd/>
            <a:tailEnd/>
          </a:ln>
        </p:spPr>
      </p:pic>
      <p:pic>
        <p:nvPicPr>
          <p:cNvPr id="20523" name="Picture 43"/>
          <p:cNvPicPr>
            <a:picLocks noChangeAspect="1" noChangeArrowheads="1"/>
          </p:cNvPicPr>
          <p:nvPr/>
        </p:nvPicPr>
        <p:blipFill>
          <a:blip r:embed="rId13"/>
          <a:srcRect/>
          <a:stretch>
            <a:fillRect/>
          </a:stretch>
        </p:blipFill>
        <p:spPr bwMode="auto">
          <a:xfrm>
            <a:off x="6078538" y="4543425"/>
            <a:ext cx="1155700" cy="1428750"/>
          </a:xfrm>
          <a:prstGeom prst="rect">
            <a:avLst/>
          </a:prstGeom>
          <a:noFill/>
          <a:ln w="9525">
            <a:noFill/>
            <a:miter lim="800000"/>
            <a:headEnd/>
            <a:tailEnd/>
          </a:ln>
        </p:spPr>
      </p:pic>
      <p:pic>
        <p:nvPicPr>
          <p:cNvPr id="20524" name="Picture 44"/>
          <p:cNvPicPr>
            <a:picLocks noChangeAspect="1" noChangeArrowheads="1"/>
          </p:cNvPicPr>
          <p:nvPr/>
        </p:nvPicPr>
        <p:blipFill>
          <a:blip r:embed="rId14"/>
          <a:srcRect/>
          <a:stretch>
            <a:fillRect/>
          </a:stretch>
        </p:blipFill>
        <p:spPr bwMode="auto">
          <a:xfrm>
            <a:off x="5500688" y="2557463"/>
            <a:ext cx="1638300" cy="1800225"/>
          </a:xfrm>
          <a:prstGeom prst="rect">
            <a:avLst/>
          </a:prstGeom>
          <a:noFill/>
          <a:ln w="9525">
            <a:noFill/>
            <a:miter lim="800000"/>
            <a:headEnd/>
            <a:tailEnd/>
          </a:ln>
        </p:spPr>
      </p:pic>
      <p:pic>
        <p:nvPicPr>
          <p:cNvPr id="20525" name="Picture 45"/>
          <p:cNvPicPr>
            <a:picLocks noChangeAspect="1" noChangeArrowheads="1"/>
          </p:cNvPicPr>
          <p:nvPr/>
        </p:nvPicPr>
        <p:blipFill>
          <a:blip r:embed="rId15"/>
          <a:srcRect/>
          <a:stretch>
            <a:fillRect/>
          </a:stretch>
        </p:blipFill>
        <p:spPr bwMode="auto">
          <a:xfrm>
            <a:off x="7410450" y="2293938"/>
            <a:ext cx="1625600" cy="2030412"/>
          </a:xfrm>
          <a:prstGeom prst="rect">
            <a:avLst/>
          </a:prstGeom>
          <a:noFill/>
          <a:ln w="9525">
            <a:noFill/>
            <a:miter lim="800000"/>
            <a:headEnd/>
            <a:tailEnd/>
          </a:ln>
        </p:spPr>
      </p:pic>
      <p:sp>
        <p:nvSpPr>
          <p:cNvPr id="20526" name="Text Box 46"/>
          <p:cNvSpPr txBox="1">
            <a:spLocks noChangeArrowheads="1"/>
          </p:cNvSpPr>
          <p:nvPr/>
        </p:nvSpPr>
        <p:spPr bwMode="auto">
          <a:xfrm>
            <a:off x="7685088" y="4137025"/>
            <a:ext cx="1384300"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chemeClr val="hlink"/>
                </a:solidFill>
              </a:rPr>
              <a:t>Intracluster interactions</a:t>
            </a:r>
            <a:endParaRPr lang="en-GB" sz="1000" i="1">
              <a:solidFill>
                <a:srgbClr val="000066"/>
              </a:solidFill>
            </a:endParaRPr>
          </a:p>
        </p:txBody>
      </p:sp>
      <p:sp>
        <p:nvSpPr>
          <p:cNvPr id="20527" name="AutoShape 47"/>
          <p:cNvSpPr>
            <a:spLocks noChangeArrowheads="1"/>
          </p:cNvSpPr>
          <p:nvPr/>
        </p:nvSpPr>
        <p:spPr bwMode="auto">
          <a:xfrm>
            <a:off x="211138" y="3551238"/>
            <a:ext cx="668337" cy="2835275"/>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pic>
        <p:nvPicPr>
          <p:cNvPr id="20528" name="Picture 48"/>
          <p:cNvPicPr>
            <a:picLocks noChangeAspect="1" noChangeArrowheads="1"/>
          </p:cNvPicPr>
          <p:nvPr/>
        </p:nvPicPr>
        <p:blipFill>
          <a:blip r:embed="rId16"/>
          <a:srcRect/>
          <a:stretch>
            <a:fillRect/>
          </a:stretch>
        </p:blipFill>
        <p:spPr bwMode="auto">
          <a:xfrm>
            <a:off x="190500" y="3516313"/>
            <a:ext cx="652463" cy="2843212"/>
          </a:xfrm>
          <a:prstGeom prst="rect">
            <a:avLst/>
          </a:prstGeom>
          <a:noFill/>
          <a:ln w="9525">
            <a:noFill/>
            <a:miter lim="800000"/>
            <a:headEnd/>
            <a:tailEnd/>
          </a:ln>
        </p:spPr>
      </p:pic>
      <p:sp>
        <p:nvSpPr>
          <p:cNvPr id="20529" name="AutoShape 49"/>
          <p:cNvSpPr>
            <a:spLocks noChangeArrowheads="1"/>
          </p:cNvSpPr>
          <p:nvPr/>
        </p:nvSpPr>
        <p:spPr bwMode="auto">
          <a:xfrm>
            <a:off x="180975" y="3500438"/>
            <a:ext cx="669925" cy="2852737"/>
          </a:xfrm>
          <a:prstGeom prst="roundRect">
            <a:avLst>
              <a:gd name="adj" fmla="val 162"/>
            </a:avLst>
          </a:prstGeom>
          <a:noFill/>
          <a:ln w="9360">
            <a:solidFill>
              <a:srgbClr val="000000"/>
            </a:solidFill>
            <a:round/>
            <a:headEnd/>
            <a:tailEnd/>
          </a:ln>
        </p:spPr>
        <p:txBody>
          <a:bodyPr wrap="none" anchor="ctr">
            <a:prstTxWarp prst="textNoShape">
              <a:avLst/>
            </a:prstTxWarp>
          </a:bodyPr>
          <a:lstStyle/>
          <a:p>
            <a:endParaRPr lang="en-US"/>
          </a:p>
        </p:txBody>
      </p:sp>
      <p:sp>
        <p:nvSpPr>
          <p:cNvPr id="20530" name="Text Box 50"/>
          <p:cNvSpPr txBox="1">
            <a:spLocks noChangeArrowheads="1"/>
          </p:cNvSpPr>
          <p:nvPr/>
        </p:nvSpPr>
        <p:spPr bwMode="auto">
          <a:xfrm>
            <a:off x="192088" y="6396038"/>
            <a:ext cx="936625" cy="3048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Magnetic</a:t>
            </a:r>
          </a:p>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Rayleigh-Taylor</a:t>
            </a:r>
          </a:p>
        </p:txBody>
      </p:sp>
      <p:pic>
        <p:nvPicPr>
          <p:cNvPr id="20531" name="Picture 51"/>
          <p:cNvPicPr>
            <a:picLocks noChangeAspect="1" noChangeArrowheads="1"/>
          </p:cNvPicPr>
          <p:nvPr/>
        </p:nvPicPr>
        <p:blipFill>
          <a:blip r:embed="rId17"/>
          <a:srcRect/>
          <a:stretch>
            <a:fillRect/>
          </a:stretch>
        </p:blipFill>
        <p:spPr bwMode="auto">
          <a:xfrm>
            <a:off x="6238875" y="858838"/>
            <a:ext cx="1317625" cy="1319212"/>
          </a:xfrm>
          <a:prstGeom prst="rect">
            <a:avLst/>
          </a:prstGeom>
          <a:noFill/>
          <a:ln w="9525">
            <a:noFill/>
            <a:miter lim="800000"/>
            <a:headEnd/>
            <a:tailEnd/>
          </a:ln>
        </p:spPr>
      </p:pic>
      <p:sp>
        <p:nvSpPr>
          <p:cNvPr id="390196" name="Text Box 52"/>
          <p:cNvSpPr txBox="1">
            <a:spLocks noChangeArrowheads="1"/>
          </p:cNvSpPr>
          <p:nvPr/>
        </p:nvSpPr>
        <p:spPr bwMode="auto">
          <a:xfrm>
            <a:off x="1206500" y="817563"/>
            <a:ext cx="6819900" cy="5632450"/>
          </a:xfrm>
          <a:prstGeom prst="rect">
            <a:avLst/>
          </a:prstGeom>
          <a:solidFill>
            <a:schemeClr val="accent2"/>
          </a:solidFill>
          <a:ln w="15875">
            <a:solidFill>
              <a:schemeClr val="tx1"/>
            </a:solidFill>
            <a:miter lim="800000"/>
            <a:headEnd/>
            <a:tailEnd/>
          </a:ln>
        </p:spPr>
        <p:txBody>
          <a:bodyPr>
            <a:prstTxWarp prst="textNoShape">
              <a:avLst/>
            </a:prstTxWarp>
            <a:spAutoFit/>
          </a:bodyPr>
          <a:lstStyle/>
          <a:p>
            <a:pPr marL="457200" indent="-457200" eaLnBrk="0" hangingPunct="0"/>
            <a:r>
              <a:rPr lang="en-US" sz="2000">
                <a:solidFill>
                  <a:srgbClr val="000066"/>
                </a:solidFill>
              </a:rPr>
              <a:t>                                         FLASH</a:t>
            </a:r>
          </a:p>
          <a:p>
            <a:pPr marL="457200" indent="-457200" eaLnBrk="0" hangingPunct="0">
              <a:buFont typeface="Times" charset="0"/>
              <a:buAutoNum type="arabicPeriod"/>
            </a:pPr>
            <a:r>
              <a:rPr lang="en-US" sz="2000">
                <a:solidFill>
                  <a:srgbClr val="000066"/>
                </a:solidFill>
              </a:rPr>
              <a:t>Parallel, adaptive-mesh refinement (AMR) code</a:t>
            </a:r>
          </a:p>
          <a:p>
            <a:pPr marL="457200" indent="-457200" eaLnBrk="0" hangingPunct="0">
              <a:buFont typeface="Times" charset="0"/>
              <a:buAutoNum type="arabicPeriod"/>
            </a:pPr>
            <a:r>
              <a:rPr lang="en-US" sz="2000">
                <a:solidFill>
                  <a:srgbClr val="000066"/>
                </a:solidFill>
              </a:rPr>
              <a:t>Block structured AMR; block is the unit of computation</a:t>
            </a:r>
          </a:p>
          <a:p>
            <a:pPr marL="457200" indent="-457200" eaLnBrk="0" hangingPunct="0">
              <a:buFont typeface="Times" charset="0"/>
              <a:buAutoNum type="arabicPeriod"/>
            </a:pPr>
            <a:r>
              <a:rPr lang="en-US" sz="2000">
                <a:solidFill>
                  <a:srgbClr val="000066"/>
                </a:solidFill>
              </a:rPr>
              <a:t>Originally designed for compressible reactive flows</a:t>
            </a:r>
          </a:p>
          <a:p>
            <a:pPr marL="457200" indent="-457200" eaLnBrk="0" hangingPunct="0">
              <a:buFont typeface="Times" charset="0"/>
              <a:buAutoNum type="arabicPeriod"/>
            </a:pPr>
            <a:r>
              <a:rPr lang="en-US" sz="2000">
                <a:solidFill>
                  <a:srgbClr val="000066"/>
                </a:solidFill>
              </a:rPr>
              <a:t>Can solve a broad range of (astro)physical problems</a:t>
            </a:r>
          </a:p>
          <a:p>
            <a:pPr marL="457200" indent="-457200" eaLnBrk="0" hangingPunct="0">
              <a:buFont typeface="Times" charset="0"/>
              <a:buAutoNum type="arabicPeriod"/>
            </a:pPr>
            <a:r>
              <a:rPr lang="en-US" sz="2000">
                <a:solidFill>
                  <a:srgbClr val="000066"/>
                </a:solidFill>
              </a:rPr>
              <a:t>Incompressible Navier-Stokes solver with embedded boundaries and fluid-structure interactions is being added to handle a larger range of CFD problems</a:t>
            </a:r>
          </a:p>
          <a:p>
            <a:pPr marL="457200" indent="-457200" eaLnBrk="0" hangingPunct="0">
              <a:buFont typeface="Times" charset="0"/>
              <a:buAutoNum type="arabicPeriod"/>
            </a:pPr>
            <a:r>
              <a:rPr lang="en-US" sz="2000">
                <a:solidFill>
                  <a:srgbClr val="000066"/>
                </a:solidFill>
              </a:rPr>
              <a:t>High-energy density physics capabilities are being added to make it an open code for academic HEDP community</a:t>
            </a:r>
          </a:p>
          <a:p>
            <a:pPr marL="457200" indent="-457200" eaLnBrk="0" hangingPunct="0">
              <a:buFont typeface="Times" charset="0"/>
              <a:buAutoNum type="arabicPeriod"/>
            </a:pPr>
            <a:r>
              <a:rPr lang="en-US" sz="2000">
                <a:solidFill>
                  <a:srgbClr val="000066"/>
                </a:solidFill>
              </a:rPr>
              <a:t>Portable: runs on many massively-parallel systems</a:t>
            </a:r>
          </a:p>
          <a:p>
            <a:pPr marL="457200" indent="-457200" eaLnBrk="0" hangingPunct="0">
              <a:buFont typeface="Times" charset="0"/>
              <a:buAutoNum type="arabicPeriod"/>
            </a:pPr>
            <a:r>
              <a:rPr lang="en-US" sz="2000">
                <a:solidFill>
                  <a:srgbClr val="000066"/>
                </a:solidFill>
              </a:rPr>
              <a:t>Scales and performs well up to 160K processors</a:t>
            </a:r>
          </a:p>
          <a:p>
            <a:pPr marL="457200" indent="-457200" eaLnBrk="0" hangingPunct="0">
              <a:buFont typeface="Times" charset="0"/>
              <a:buAutoNum type="arabicPeriod"/>
            </a:pPr>
            <a:r>
              <a:rPr lang="en-US" sz="2000">
                <a:solidFill>
                  <a:srgbClr val="000066"/>
                </a:solidFill>
              </a:rPr>
              <a:t>Fully modular and extensible: components can be combined to create many different applications</a:t>
            </a:r>
          </a:p>
          <a:p>
            <a:pPr marL="457200" indent="-457200" eaLnBrk="0" hangingPunct="0">
              <a:buFont typeface="Times" charset="0"/>
              <a:buAutoNum type="arabicPeriod"/>
            </a:pPr>
            <a:r>
              <a:rPr lang="en-US" sz="2000">
                <a:solidFill>
                  <a:srgbClr val="000066"/>
                </a:solidFill>
              </a:rPr>
              <a:t>Rigorous verification and software development processes make development possible while it is being used for production</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0196"/>
                                        </p:tgtEl>
                                        <p:attrNameLst>
                                          <p:attrName>style.visibility</p:attrName>
                                        </p:attrNameLst>
                                      </p:cBhvr>
                                      <p:to>
                                        <p:strVal val="visible"/>
                                      </p:to>
                                    </p:set>
                                    <p:animEffect transition="in" filter="fade">
                                      <p:cBhvr>
                                        <p:cTn id="7" dur="500"/>
                                        <p:tgtEl>
                                          <p:spTgt spid="390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96"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826900" y="4144330"/>
            <a:ext cx="7385767" cy="2385587"/>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100" dirty="0"/>
              <a:t>The OMEGA laser can deliver 30 kJ of laser energy with an intensity of ~10</a:t>
            </a:r>
            <a:r>
              <a:rPr lang="en-US" sz="2100" baseline="33000" dirty="0"/>
              <a:t>16</a:t>
            </a:r>
            <a:r>
              <a:rPr lang="en-US" sz="2100" dirty="0"/>
              <a:t> W/cm</a:t>
            </a:r>
            <a:r>
              <a:rPr lang="en-US" sz="2100" baseline="33000" dirty="0"/>
              <a:t>2</a:t>
            </a:r>
            <a:r>
              <a:rPr lang="en-US" sz="2100" dirty="0"/>
              <a:t> using 60 long pulse beams</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100" dirty="0"/>
              <a:t>A separate set of beams is available in the OMEGA-EP facility which can deliver 2.6 kJ of energy with an intensity of ~10</a:t>
            </a:r>
            <a:r>
              <a:rPr lang="en-US" sz="2100" baseline="33000" dirty="0"/>
              <a:t>20</a:t>
            </a:r>
            <a:r>
              <a:rPr lang="en-US" sz="2100" dirty="0"/>
              <a:t> W/cm</a:t>
            </a:r>
            <a:r>
              <a:rPr lang="en-US" sz="2100" baseline="33000" dirty="0"/>
              <a:t>2</a:t>
            </a:r>
            <a:r>
              <a:rPr lang="en-US" sz="2100" dirty="0"/>
              <a:t> using two beams</a:t>
            </a:r>
          </a:p>
        </p:txBody>
      </p:sp>
      <p:pic>
        <p:nvPicPr>
          <p:cNvPr id="9219" name="Picture 3"/>
          <p:cNvPicPr>
            <a:picLocks noChangeAspect="1" noChangeArrowheads="1"/>
          </p:cNvPicPr>
          <p:nvPr/>
        </p:nvPicPr>
        <p:blipFill>
          <a:blip r:embed="rId3"/>
          <a:srcRect/>
          <a:stretch>
            <a:fillRect/>
          </a:stretch>
        </p:blipFill>
        <p:spPr bwMode="auto">
          <a:xfrm>
            <a:off x="2254250" y="1080741"/>
            <a:ext cx="4751917" cy="2835257"/>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700" dirty="0" smtClean="0"/>
              <a:t>The OMEGA laser is another experimental facility that can produce HEDP conditions</a:t>
            </a:r>
            <a:endParaRPr kumimoji="0" lang="en-US" sz="27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9" name="Picture 8" descr="Omega_Laser_Facility_Photo_Summer_2011.jpg"/>
          <p:cNvPicPr>
            <a:picLocks noChangeAspect="1"/>
          </p:cNvPicPr>
          <p:nvPr/>
        </p:nvPicPr>
        <p:blipFill>
          <a:blip r:embed="rId4"/>
          <a:stretch>
            <a:fillRect/>
          </a:stretch>
        </p:blipFill>
        <p:spPr>
          <a:xfrm>
            <a:off x="977013" y="919723"/>
            <a:ext cx="7277985" cy="526094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1219200" y="1205511"/>
            <a:ext cx="6946899" cy="4688779"/>
          </a:xfrm>
          <a:prstGeom prst="rect">
            <a:avLst/>
          </a:prstGeom>
          <a:noFill/>
          <a:ln w="9525">
            <a:noFill/>
            <a:round/>
            <a:headEnd/>
            <a:tailEnd/>
          </a:ln>
          <a:effectLst/>
        </p:spPr>
      </p:pic>
      <p:sp>
        <p:nvSpPr>
          <p:cNvPr id="20483" name="Text Box 3"/>
          <p:cNvSpPr txBox="1">
            <a:spLocks noChangeArrowheads="1"/>
          </p:cNvSpPr>
          <p:nvPr/>
        </p:nvSpPr>
        <p:spPr bwMode="auto">
          <a:xfrm>
            <a:off x="2961440" y="1475612"/>
            <a:ext cx="71712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800" dirty="0">
                <a:solidFill>
                  <a:srgbClr val="000000"/>
                </a:solidFill>
                <a:ea typeface="DejaVu Sans" charset="0"/>
                <a:cs typeface="DejaVu Sans" charset="0"/>
              </a:rPr>
              <a:t>3.8 kJ</a:t>
            </a:r>
          </a:p>
        </p:txBody>
      </p:sp>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500" dirty="0" smtClean="0"/>
              <a:t>The CRASH experiments use 10 long-pulse OMEGA beams to drive a </a:t>
            </a:r>
            <a:r>
              <a:rPr lang="en-US" sz="2500" dirty="0" err="1" smtClean="0"/>
              <a:t>radiative</a:t>
            </a:r>
            <a:r>
              <a:rPr lang="en-US" sz="2500" dirty="0" smtClean="0"/>
              <a:t> shock through Xenon</a:t>
            </a:r>
            <a:endParaRPr kumimoji="0" lang="en-US" sz="25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p:cNvGrpSpPr/>
          <p:nvPr/>
        </p:nvGrpSpPr>
        <p:grpSpPr>
          <a:xfrm>
            <a:off x="1600200" y="1473200"/>
            <a:ext cx="6997700" cy="4584700"/>
            <a:chOff x="2498400" y="1849154"/>
            <a:chExt cx="5402881" cy="3597791"/>
          </a:xfrm>
        </p:grpSpPr>
        <p:pic>
          <p:nvPicPr>
            <p:cNvPr id="21506" name="Picture 2"/>
            <p:cNvPicPr>
              <a:picLocks noChangeAspect="1" noChangeArrowheads="1"/>
            </p:cNvPicPr>
            <p:nvPr/>
          </p:nvPicPr>
          <p:blipFill>
            <a:blip r:embed="rId3"/>
            <a:srcRect l="4640" b="37500"/>
            <a:stretch>
              <a:fillRect/>
            </a:stretch>
          </p:blipFill>
          <p:spPr bwMode="auto">
            <a:xfrm>
              <a:off x="2518560" y="1849154"/>
              <a:ext cx="4106880" cy="2995514"/>
            </a:xfrm>
            <a:prstGeom prst="rect">
              <a:avLst/>
            </a:prstGeom>
            <a:noFill/>
            <a:ln w="9525">
              <a:noFill/>
              <a:round/>
              <a:headEnd/>
              <a:tailEnd/>
            </a:ln>
            <a:effectLst/>
          </p:spPr>
        </p:pic>
        <p:sp>
          <p:nvSpPr>
            <p:cNvPr id="21507" name="Text Box 3"/>
            <p:cNvSpPr txBox="1">
              <a:spLocks noChangeArrowheads="1"/>
            </p:cNvSpPr>
            <p:nvPr/>
          </p:nvSpPr>
          <p:spPr bwMode="auto">
            <a:xfrm>
              <a:off x="5742720" y="4931078"/>
              <a:ext cx="1658880" cy="51586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 pos="1313299" algn="l"/>
                </a:tabLst>
              </a:pPr>
              <a:r>
                <a:rPr lang="en-US" sz="1800" b="1" dirty="0">
                  <a:solidFill>
                    <a:srgbClr val="000000"/>
                  </a:solidFill>
                  <a:ea typeface="DejaVu Sans" charset="0"/>
                  <a:cs typeface="DejaVu Sans" charset="0"/>
                </a:rPr>
                <a:t>Primary </a:t>
              </a:r>
              <a:r>
                <a:rPr lang="en-US" sz="1800" b="1" dirty="0" err="1">
                  <a:solidFill>
                    <a:srgbClr val="000000"/>
                  </a:solidFill>
                  <a:ea typeface="DejaVu Sans" charset="0"/>
                  <a:cs typeface="DejaVu Sans" charset="0"/>
                </a:rPr>
                <a:t>Radiative</a:t>
              </a:r>
              <a:r>
                <a:rPr lang="en-US" sz="1800" b="1" dirty="0">
                  <a:solidFill>
                    <a:srgbClr val="000000"/>
                  </a:solidFill>
                  <a:ea typeface="DejaVu Sans" charset="0"/>
                  <a:cs typeface="DejaVu Sans" charset="0"/>
                </a:rPr>
                <a:t> Shock</a:t>
              </a:r>
            </a:p>
          </p:txBody>
        </p:sp>
        <p:sp>
          <p:nvSpPr>
            <p:cNvPr id="21508" name="Text Box 4"/>
            <p:cNvSpPr txBox="1">
              <a:spLocks noChangeArrowheads="1"/>
            </p:cNvSpPr>
            <p:nvPr/>
          </p:nvSpPr>
          <p:spPr bwMode="auto">
            <a:xfrm>
              <a:off x="6877441" y="2929267"/>
              <a:ext cx="1023840" cy="51586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Lst>
              </a:pPr>
              <a:r>
                <a:rPr lang="en-US" sz="1800" b="1" dirty="0">
                  <a:solidFill>
                    <a:srgbClr val="000000"/>
                  </a:solidFill>
                  <a:ea typeface="DejaVu Sans" charset="0"/>
                  <a:cs typeface="DejaVu Sans" charset="0"/>
                </a:rPr>
                <a:t>Wall Shocks</a:t>
              </a:r>
            </a:p>
          </p:txBody>
        </p:sp>
        <p:sp>
          <p:nvSpPr>
            <p:cNvPr id="21509" name="Text Box 5"/>
            <p:cNvSpPr txBox="1">
              <a:spLocks noChangeArrowheads="1"/>
            </p:cNvSpPr>
            <p:nvPr/>
          </p:nvSpPr>
          <p:spPr bwMode="auto">
            <a:xfrm>
              <a:off x="6877440" y="4097231"/>
              <a:ext cx="838080" cy="51586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Lst>
              </a:pPr>
              <a:r>
                <a:rPr lang="en-US" sz="1800" b="1" dirty="0">
                  <a:solidFill>
                    <a:srgbClr val="000000"/>
                  </a:solidFill>
                  <a:ea typeface="DejaVu Sans" charset="0"/>
                  <a:cs typeface="DejaVu Sans" charset="0"/>
                </a:rPr>
                <a:t>Tube Wall</a:t>
              </a:r>
            </a:p>
          </p:txBody>
        </p:sp>
        <p:sp>
          <p:nvSpPr>
            <p:cNvPr id="21510" name="Text Box 6"/>
            <p:cNvSpPr txBox="1">
              <a:spLocks noChangeArrowheads="1"/>
            </p:cNvSpPr>
            <p:nvPr/>
          </p:nvSpPr>
          <p:spPr bwMode="auto">
            <a:xfrm>
              <a:off x="3716640" y="4964202"/>
              <a:ext cx="1895040" cy="292500"/>
            </a:xfrm>
            <a:prstGeom prst="rect">
              <a:avLst/>
            </a:prstGeom>
            <a:noFill/>
            <a:ln w="9525">
              <a:noFill/>
              <a:round/>
              <a:headEnd/>
              <a:tailEnd/>
            </a:ln>
            <a:effectLst/>
          </p:spPr>
          <p:txBody>
            <a:bodyPr wrap="square" lIns="81639" tIns="42452" rIns="81639" bIns="42452">
              <a:prstTxWarp prst="textNoShape">
                <a:avLst/>
              </a:prstTxWarp>
              <a:spAutoFit/>
            </a:bodyPr>
            <a:lstStyle/>
            <a:p>
              <a:pPr algn="ctr">
                <a:buSzPct val="45000"/>
                <a:tabLst>
                  <a:tab pos="656650" algn="l"/>
                  <a:tab pos="1313299" algn="l"/>
                </a:tabLst>
              </a:pPr>
              <a:r>
                <a:rPr lang="en-US" sz="1800" b="1" dirty="0">
                  <a:solidFill>
                    <a:srgbClr val="000000"/>
                  </a:solidFill>
                  <a:ea typeface="DejaVu Sans" charset="0"/>
                  <a:cs typeface="DejaVu Sans" charset="0"/>
                </a:rPr>
                <a:t>Compressed </a:t>
              </a:r>
              <a:r>
                <a:rPr lang="en-US" sz="1800" b="1" dirty="0" err="1">
                  <a:solidFill>
                    <a:srgbClr val="000000"/>
                  </a:solidFill>
                  <a:ea typeface="DejaVu Sans" charset="0"/>
                  <a:cs typeface="DejaVu Sans" charset="0"/>
                </a:rPr>
                <a:t>Xe</a:t>
              </a:r>
              <a:endParaRPr lang="en-US" sz="1800" b="1" dirty="0">
                <a:solidFill>
                  <a:srgbClr val="000000"/>
                </a:solidFill>
                <a:ea typeface="DejaVu Sans" charset="0"/>
                <a:cs typeface="DejaVu Sans" charset="0"/>
              </a:endParaRPr>
            </a:p>
          </p:txBody>
        </p:sp>
        <p:sp>
          <p:nvSpPr>
            <p:cNvPr id="21511" name="Text Box 7"/>
            <p:cNvSpPr txBox="1">
              <a:spLocks noChangeArrowheads="1"/>
            </p:cNvSpPr>
            <p:nvPr/>
          </p:nvSpPr>
          <p:spPr bwMode="auto">
            <a:xfrm>
              <a:off x="2498400" y="1849154"/>
              <a:ext cx="2401920" cy="292500"/>
            </a:xfrm>
            <a:prstGeom prst="rect">
              <a:avLst/>
            </a:prstGeom>
            <a:noFill/>
            <a:ln w="9525">
              <a:noFill/>
              <a:round/>
              <a:headEnd/>
              <a:tailEnd/>
            </a:ln>
            <a:effectLst/>
          </p:spPr>
          <p:txBody>
            <a:bodyPr wrap="square" lIns="81639" tIns="42452" rIns="81639" bIns="42452">
              <a:prstTxWarp prst="textNoShape">
                <a:avLst/>
              </a:prstTxWarp>
              <a:spAutoFit/>
            </a:bodyPr>
            <a:lstStyle/>
            <a:p>
              <a:pPr>
                <a:buSzPct val="45000"/>
                <a:tabLst>
                  <a:tab pos="656650" algn="l"/>
                  <a:tab pos="1313299" algn="l"/>
                  <a:tab pos="1969949" algn="l"/>
                </a:tabLst>
              </a:pPr>
              <a:r>
                <a:rPr lang="en-US" sz="1800" b="1" dirty="0">
                  <a:solidFill>
                    <a:srgbClr val="FFFFFF"/>
                  </a:solidFill>
                  <a:ea typeface="DejaVu Sans" charset="0"/>
                  <a:cs typeface="DejaVu Sans" charset="0"/>
                </a:rPr>
                <a:t>Gold Reference Grid</a:t>
              </a:r>
            </a:p>
          </p:txBody>
        </p:sp>
        <p:sp>
          <p:nvSpPr>
            <p:cNvPr id="21512" name="Text Box 8"/>
            <p:cNvSpPr txBox="1">
              <a:spLocks noChangeArrowheads="1"/>
            </p:cNvSpPr>
            <p:nvPr/>
          </p:nvSpPr>
          <p:spPr bwMode="auto">
            <a:xfrm>
              <a:off x="4057920" y="3300826"/>
              <a:ext cx="514080" cy="292500"/>
            </a:xfrm>
            <a:prstGeom prst="rect">
              <a:avLst/>
            </a:prstGeom>
            <a:noFill/>
            <a:ln w="9525">
              <a:noFill/>
              <a:round/>
              <a:headEnd/>
              <a:tailEnd/>
            </a:ln>
            <a:effectLst/>
          </p:spPr>
          <p:txBody>
            <a:bodyPr wrap="square" lIns="81639" tIns="42452" rIns="81639" bIns="42452">
              <a:prstTxWarp prst="textNoShape">
                <a:avLst/>
              </a:prstTxWarp>
              <a:spAutoFit/>
            </a:bodyPr>
            <a:lstStyle/>
            <a:p>
              <a:pPr>
                <a:lnSpc>
                  <a:spcPct val="100000"/>
                </a:lnSpc>
                <a:buSzPct val="45000"/>
                <a:buFont typeface="Wingdings" charset="2"/>
                <a:buNone/>
              </a:pPr>
              <a:r>
                <a:rPr lang="en-US" sz="1800" b="1" dirty="0">
                  <a:solidFill>
                    <a:srgbClr val="FFFFFF"/>
                  </a:solidFill>
                  <a:ea typeface="DejaVu Sans" charset="0"/>
                  <a:cs typeface="DejaVu Sans" charset="0"/>
                </a:rPr>
                <a:t>Be</a:t>
              </a:r>
            </a:p>
          </p:txBody>
        </p:sp>
        <p:sp>
          <p:nvSpPr>
            <p:cNvPr id="21513" name="Line 9"/>
            <p:cNvSpPr>
              <a:spLocks noChangeShapeType="1"/>
            </p:cNvSpPr>
            <p:nvPr/>
          </p:nvSpPr>
          <p:spPr bwMode="auto">
            <a:xfrm flipH="1">
              <a:off x="6461281" y="4342056"/>
              <a:ext cx="417600" cy="207382"/>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4" name="Line 10"/>
            <p:cNvSpPr>
              <a:spLocks noChangeShapeType="1"/>
            </p:cNvSpPr>
            <p:nvPr/>
          </p:nvSpPr>
          <p:spPr bwMode="auto">
            <a:xfrm flipH="1" flipV="1">
              <a:off x="5607360" y="3714151"/>
              <a:ext cx="417600" cy="1247171"/>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5" name="Line 11"/>
            <p:cNvSpPr>
              <a:spLocks noChangeShapeType="1"/>
            </p:cNvSpPr>
            <p:nvPr/>
          </p:nvSpPr>
          <p:spPr bwMode="auto">
            <a:xfrm flipV="1">
              <a:off x="4986720" y="3714151"/>
              <a:ext cx="414720" cy="1247171"/>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6" name="Line 12"/>
            <p:cNvSpPr>
              <a:spLocks noChangeShapeType="1"/>
            </p:cNvSpPr>
            <p:nvPr/>
          </p:nvSpPr>
          <p:spPr bwMode="auto">
            <a:xfrm flipH="1">
              <a:off x="6046561" y="3305147"/>
              <a:ext cx="832320" cy="1036909"/>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7" name="Line 13"/>
            <p:cNvSpPr>
              <a:spLocks noChangeShapeType="1"/>
            </p:cNvSpPr>
            <p:nvPr/>
          </p:nvSpPr>
          <p:spPr bwMode="auto">
            <a:xfrm flipH="1" flipV="1">
              <a:off x="5880960" y="2600914"/>
              <a:ext cx="997920" cy="705674"/>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8" name="Text Box 14"/>
            <p:cNvSpPr txBox="1">
              <a:spLocks noChangeArrowheads="1"/>
            </p:cNvSpPr>
            <p:nvPr/>
          </p:nvSpPr>
          <p:spPr bwMode="auto">
            <a:xfrm>
              <a:off x="2590560" y="2272559"/>
              <a:ext cx="10008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800" b="1" dirty="0" err="1">
                  <a:solidFill>
                    <a:srgbClr val="FFFFFF"/>
                  </a:solidFill>
                  <a:ea typeface="DejaVu Sans" charset="0"/>
                  <a:cs typeface="DejaVu Sans" charset="0"/>
                </a:rPr>
                <a:t>t</a:t>
              </a:r>
              <a:r>
                <a:rPr lang="en-US" sz="1800" b="1" dirty="0">
                  <a:solidFill>
                    <a:srgbClr val="FFFFFF"/>
                  </a:solidFill>
                  <a:ea typeface="DejaVu Sans" charset="0"/>
                  <a:cs typeface="DejaVu Sans" charset="0"/>
                </a:rPr>
                <a:t> = 14 ns</a:t>
              </a:r>
            </a:p>
          </p:txBody>
        </p:sp>
      </p:grpSp>
      <p:sp>
        <p:nvSpPr>
          <p:cNvPr id="21519" name="Text Box 15"/>
          <p:cNvSpPr txBox="1">
            <a:spLocks noChangeArrowheads="1"/>
          </p:cNvSpPr>
          <p:nvPr/>
        </p:nvSpPr>
        <p:spPr bwMode="auto">
          <a:xfrm>
            <a:off x="207361" y="6014071"/>
            <a:ext cx="4003895" cy="285788"/>
          </a:xfrm>
          <a:prstGeom prst="rect">
            <a:avLst/>
          </a:prstGeom>
          <a:noFill/>
          <a:ln w="9525">
            <a:noFill/>
            <a:round/>
            <a:headEnd/>
            <a:tailEnd/>
          </a:ln>
          <a:effectLst/>
        </p:spPr>
        <p:txBody>
          <a:bodyPr wrap="none" lIns="81639" tIns="42452" rIns="81639" bIns="42452">
            <a:prstTxWarp prst="textNoShape">
              <a:avLst/>
            </a:prstTxWarp>
            <a:spAutoFit/>
          </a:bodyPr>
          <a:lstStyle/>
          <a:p>
            <a:pPr>
              <a:tabLst>
                <a:tab pos="656650" algn="l"/>
                <a:tab pos="1313299" algn="l"/>
                <a:tab pos="1969949" algn="l"/>
                <a:tab pos="2626599" algn="l"/>
                <a:tab pos="3283248" algn="l"/>
              </a:tabLst>
            </a:pPr>
            <a:r>
              <a:rPr lang="en-US" sz="1300" b="1" dirty="0">
                <a:solidFill>
                  <a:srgbClr val="000000"/>
                </a:solidFill>
                <a:ea typeface="DejaVu Sans" charset="0"/>
                <a:cs typeface="DejaVu Sans" charset="0"/>
              </a:rPr>
              <a:t>Image Source: F. Doss, et al., </a:t>
            </a:r>
            <a:r>
              <a:rPr lang="en-US" sz="1300" b="1" i="1" dirty="0">
                <a:solidFill>
                  <a:srgbClr val="000000"/>
                </a:solidFill>
                <a:ea typeface="DejaVu Sans" charset="0"/>
                <a:cs typeface="DejaVu Sans" charset="0"/>
              </a:rPr>
              <a:t>HEDP </a:t>
            </a:r>
            <a:r>
              <a:rPr lang="en-US" sz="1300" b="1" dirty="0">
                <a:solidFill>
                  <a:srgbClr val="000000"/>
                </a:solidFill>
                <a:ea typeface="DejaVu Sans" charset="0"/>
                <a:cs typeface="DejaVu Sans" charset="0"/>
              </a:rPr>
              <a:t>6, 157 (2010)</a:t>
            </a:r>
          </a:p>
        </p:txBody>
      </p:sp>
      <p:sp>
        <p:nvSpPr>
          <p:cNvPr id="20" name="Rectangle 2"/>
          <p:cNvSpPr txBox="1">
            <a:spLocks noChangeArrowheads="1"/>
          </p:cNvSpPr>
          <p:nvPr/>
        </p:nvSpPr>
        <p:spPr bwMode="auto">
          <a:xfrm>
            <a:off x="495830" y="1600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600" dirty="0" smtClean="0"/>
              <a:t>Radiography is used to image the </a:t>
            </a:r>
            <a:r>
              <a:rPr lang="en-US" sz="2600" dirty="0" err="1" smtClean="0"/>
              <a:t>radiative</a:t>
            </a:r>
            <a:r>
              <a:rPr lang="en-US" sz="2600" dirty="0" smtClean="0"/>
              <a:t> shock</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6" name="Text Box 8"/>
          <p:cNvSpPr txBox="1">
            <a:spLocks noChangeArrowheads="1"/>
          </p:cNvSpPr>
          <p:nvPr/>
        </p:nvSpPr>
        <p:spPr bwMode="auto">
          <a:xfrm>
            <a:off x="207361" y="6014071"/>
            <a:ext cx="4003895" cy="285788"/>
          </a:xfrm>
          <a:prstGeom prst="rect">
            <a:avLst/>
          </a:prstGeom>
          <a:noFill/>
          <a:ln w="9525">
            <a:noFill/>
            <a:round/>
            <a:headEnd/>
            <a:tailEnd/>
          </a:ln>
          <a:effectLst/>
        </p:spPr>
        <p:txBody>
          <a:bodyPr wrap="none" lIns="81639" tIns="42452" rIns="81639" bIns="42452">
            <a:prstTxWarp prst="textNoShape">
              <a:avLst/>
            </a:prstTxWarp>
            <a:spAutoFit/>
          </a:bodyPr>
          <a:lstStyle/>
          <a:p>
            <a:pPr>
              <a:tabLst>
                <a:tab pos="656650" algn="l"/>
                <a:tab pos="1313299" algn="l"/>
                <a:tab pos="1969949" algn="l"/>
                <a:tab pos="2626599" algn="l"/>
                <a:tab pos="3283248" algn="l"/>
              </a:tabLst>
            </a:pPr>
            <a:r>
              <a:rPr lang="en-US" sz="1300" b="1" dirty="0">
                <a:solidFill>
                  <a:srgbClr val="000000"/>
                </a:solidFill>
                <a:ea typeface="DejaVu Sans" charset="0"/>
                <a:cs typeface="DejaVu Sans" charset="0"/>
              </a:rPr>
              <a:t>Image Source: F. Doss, et al., </a:t>
            </a:r>
            <a:r>
              <a:rPr lang="en-US" sz="1300" b="1" i="1" dirty="0">
                <a:solidFill>
                  <a:srgbClr val="000000"/>
                </a:solidFill>
                <a:ea typeface="DejaVu Sans" charset="0"/>
                <a:cs typeface="DejaVu Sans" charset="0"/>
              </a:rPr>
              <a:t>HEDP </a:t>
            </a:r>
            <a:r>
              <a:rPr lang="en-US" sz="1300" b="1" dirty="0">
                <a:solidFill>
                  <a:srgbClr val="000000"/>
                </a:solidFill>
                <a:ea typeface="DejaVu Sans" charset="0"/>
                <a:cs typeface="DejaVu Sans" charset="0"/>
              </a:rPr>
              <a:t>6, 157 (2010)</a:t>
            </a:r>
          </a:p>
        </p:txBody>
      </p:sp>
      <p:grpSp>
        <p:nvGrpSpPr>
          <p:cNvPr id="22" name="Group 21"/>
          <p:cNvGrpSpPr/>
          <p:nvPr/>
        </p:nvGrpSpPr>
        <p:grpSpPr>
          <a:xfrm>
            <a:off x="1625600" y="977900"/>
            <a:ext cx="7353300" cy="5009256"/>
            <a:chOff x="2498400" y="1459524"/>
            <a:chExt cx="5756600" cy="3936989"/>
          </a:xfrm>
        </p:grpSpPr>
        <p:pic>
          <p:nvPicPr>
            <p:cNvPr id="22530" name="Picture 2"/>
            <p:cNvPicPr>
              <a:picLocks noChangeAspect="1" noChangeArrowheads="1"/>
            </p:cNvPicPr>
            <p:nvPr/>
          </p:nvPicPr>
          <p:blipFill>
            <a:blip r:embed="rId3"/>
            <a:srcRect l="4640" b="37500"/>
            <a:stretch>
              <a:fillRect/>
            </a:stretch>
          </p:blipFill>
          <p:spPr bwMode="auto">
            <a:xfrm>
              <a:off x="2518560" y="1849154"/>
              <a:ext cx="4106880" cy="2995513"/>
            </a:xfrm>
            <a:prstGeom prst="rect">
              <a:avLst/>
            </a:prstGeom>
            <a:noFill/>
            <a:ln w="9525">
              <a:noFill/>
              <a:round/>
              <a:headEnd/>
              <a:tailEnd/>
            </a:ln>
            <a:effectLst/>
          </p:spPr>
        </p:pic>
        <p:sp>
          <p:nvSpPr>
            <p:cNvPr id="22531" name="Text Box 3"/>
            <p:cNvSpPr txBox="1">
              <a:spLocks noChangeArrowheads="1"/>
            </p:cNvSpPr>
            <p:nvPr/>
          </p:nvSpPr>
          <p:spPr bwMode="auto">
            <a:xfrm>
              <a:off x="4329842" y="5111426"/>
              <a:ext cx="2532609" cy="28508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 pos="1313299" algn="l"/>
                </a:tabLst>
              </a:pPr>
              <a:r>
                <a:rPr lang="en-US" sz="1800" b="1" dirty="0" err="1" smtClean="0">
                  <a:solidFill>
                    <a:srgbClr val="000000"/>
                  </a:solidFill>
                  <a:ea typeface="DejaVu Sans" charset="0"/>
                  <a:cs typeface="DejaVu Sans" charset="0"/>
                </a:rPr>
                <a:t>Radiative</a:t>
              </a:r>
              <a:r>
                <a:rPr lang="en-US" sz="1800" b="1" dirty="0" smtClean="0">
                  <a:solidFill>
                    <a:srgbClr val="000000"/>
                  </a:solidFill>
                  <a:ea typeface="DejaVu Sans" charset="0"/>
                  <a:cs typeface="DejaVu Sans" charset="0"/>
                </a:rPr>
                <a:t> Shock Position</a:t>
              </a:r>
              <a:endParaRPr lang="en-US" sz="1800" b="1" dirty="0">
                <a:solidFill>
                  <a:srgbClr val="000000"/>
                </a:solidFill>
                <a:ea typeface="DejaVu Sans" charset="0"/>
                <a:cs typeface="DejaVu Sans" charset="0"/>
              </a:endParaRPr>
            </a:p>
          </p:txBody>
        </p:sp>
        <p:sp>
          <p:nvSpPr>
            <p:cNvPr id="22532" name="Text Box 4"/>
            <p:cNvSpPr txBox="1">
              <a:spLocks noChangeArrowheads="1"/>
            </p:cNvSpPr>
            <p:nvPr/>
          </p:nvSpPr>
          <p:spPr bwMode="auto">
            <a:xfrm>
              <a:off x="6648480" y="2962392"/>
              <a:ext cx="1606520" cy="502792"/>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 pos="1313299" algn="l"/>
                </a:tabLst>
              </a:pPr>
              <a:r>
                <a:rPr lang="en-US" sz="1800" b="1" dirty="0" smtClean="0">
                  <a:solidFill>
                    <a:srgbClr val="000000"/>
                  </a:solidFill>
                  <a:ea typeface="DejaVu Sans" charset="0"/>
                  <a:cs typeface="DejaVu Sans" charset="0"/>
                </a:rPr>
                <a:t>Compressed </a:t>
              </a:r>
              <a:r>
                <a:rPr lang="en-US" sz="1800" b="1" dirty="0">
                  <a:solidFill>
                    <a:srgbClr val="000000"/>
                  </a:solidFill>
                  <a:ea typeface="DejaVu Sans" charset="0"/>
                  <a:cs typeface="DejaVu Sans" charset="0"/>
                </a:rPr>
                <a:t>Xenon Thickness</a:t>
              </a:r>
            </a:p>
          </p:txBody>
        </p:sp>
        <p:sp>
          <p:nvSpPr>
            <p:cNvPr id="22533" name="Text Box 5"/>
            <p:cNvSpPr txBox="1">
              <a:spLocks noChangeArrowheads="1"/>
            </p:cNvSpPr>
            <p:nvPr/>
          </p:nvSpPr>
          <p:spPr bwMode="auto">
            <a:xfrm>
              <a:off x="2498400" y="1849155"/>
              <a:ext cx="2401920" cy="285087"/>
            </a:xfrm>
            <a:prstGeom prst="rect">
              <a:avLst/>
            </a:prstGeom>
            <a:noFill/>
            <a:ln w="9525">
              <a:noFill/>
              <a:round/>
              <a:headEnd/>
              <a:tailEnd/>
            </a:ln>
            <a:effectLst/>
          </p:spPr>
          <p:txBody>
            <a:bodyPr wrap="square" lIns="81639" tIns="42452" rIns="81639" bIns="42452">
              <a:prstTxWarp prst="textNoShape">
                <a:avLst/>
              </a:prstTxWarp>
              <a:spAutoFit/>
            </a:bodyPr>
            <a:lstStyle/>
            <a:p>
              <a:pPr>
                <a:buSzPct val="45000"/>
                <a:tabLst>
                  <a:tab pos="656650" algn="l"/>
                  <a:tab pos="1313299" algn="l"/>
                  <a:tab pos="1969949" algn="l"/>
                </a:tabLst>
              </a:pPr>
              <a:r>
                <a:rPr lang="en-US" sz="1800" b="1" dirty="0">
                  <a:solidFill>
                    <a:srgbClr val="FFFFFF"/>
                  </a:solidFill>
                  <a:ea typeface="DejaVu Sans" charset="0"/>
                  <a:cs typeface="DejaVu Sans" charset="0"/>
                </a:rPr>
                <a:t>Gold Reference Grid</a:t>
              </a:r>
            </a:p>
          </p:txBody>
        </p:sp>
        <p:sp>
          <p:nvSpPr>
            <p:cNvPr id="22534" name="Text Box 6"/>
            <p:cNvSpPr txBox="1">
              <a:spLocks noChangeArrowheads="1"/>
            </p:cNvSpPr>
            <p:nvPr/>
          </p:nvSpPr>
          <p:spPr bwMode="auto">
            <a:xfrm>
              <a:off x="4057920" y="3300828"/>
              <a:ext cx="514080" cy="285087"/>
            </a:xfrm>
            <a:prstGeom prst="rect">
              <a:avLst/>
            </a:prstGeom>
            <a:noFill/>
            <a:ln w="9525">
              <a:noFill/>
              <a:round/>
              <a:headEnd/>
              <a:tailEnd/>
            </a:ln>
            <a:effectLst/>
          </p:spPr>
          <p:txBody>
            <a:bodyPr wrap="square" lIns="81639" tIns="42452" rIns="81639" bIns="42452">
              <a:prstTxWarp prst="textNoShape">
                <a:avLst/>
              </a:prstTxWarp>
              <a:spAutoFit/>
            </a:bodyPr>
            <a:lstStyle/>
            <a:p>
              <a:pPr>
                <a:lnSpc>
                  <a:spcPct val="100000"/>
                </a:lnSpc>
                <a:buSzPct val="45000"/>
                <a:buFont typeface="Wingdings" charset="2"/>
                <a:buNone/>
              </a:pPr>
              <a:r>
                <a:rPr lang="en-US" sz="1800" b="1" dirty="0">
                  <a:solidFill>
                    <a:srgbClr val="FFFFFF"/>
                  </a:solidFill>
                  <a:ea typeface="DejaVu Sans" charset="0"/>
                  <a:cs typeface="DejaVu Sans" charset="0"/>
                </a:rPr>
                <a:t>Be</a:t>
              </a:r>
            </a:p>
          </p:txBody>
        </p:sp>
        <p:sp>
          <p:nvSpPr>
            <p:cNvPr id="22535" name="Text Box 7"/>
            <p:cNvSpPr txBox="1">
              <a:spLocks noChangeArrowheads="1"/>
            </p:cNvSpPr>
            <p:nvPr/>
          </p:nvSpPr>
          <p:spPr bwMode="auto">
            <a:xfrm>
              <a:off x="2590560" y="2272559"/>
              <a:ext cx="10008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800" b="1" dirty="0" err="1">
                  <a:solidFill>
                    <a:srgbClr val="FFFFFF"/>
                  </a:solidFill>
                  <a:ea typeface="DejaVu Sans" charset="0"/>
                  <a:cs typeface="DejaVu Sans" charset="0"/>
                </a:rPr>
                <a:t>t</a:t>
              </a:r>
              <a:r>
                <a:rPr lang="en-US" sz="1800" b="1" dirty="0">
                  <a:solidFill>
                    <a:srgbClr val="FFFFFF"/>
                  </a:solidFill>
                  <a:ea typeface="DejaVu Sans" charset="0"/>
                  <a:cs typeface="DejaVu Sans" charset="0"/>
                </a:rPr>
                <a:t> = 14 ns</a:t>
              </a:r>
            </a:p>
          </p:txBody>
        </p:sp>
        <p:sp>
          <p:nvSpPr>
            <p:cNvPr id="22537" name="Line 9"/>
            <p:cNvSpPr>
              <a:spLocks noChangeShapeType="1"/>
            </p:cNvSpPr>
            <p:nvPr/>
          </p:nvSpPr>
          <p:spPr bwMode="auto">
            <a:xfrm flipV="1">
              <a:off x="5598720" y="4146195"/>
              <a:ext cx="1440" cy="1039789"/>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2538" name="Line 10"/>
            <p:cNvSpPr>
              <a:spLocks noChangeShapeType="1"/>
            </p:cNvSpPr>
            <p:nvPr/>
          </p:nvSpPr>
          <p:spPr bwMode="auto">
            <a:xfrm flipV="1">
              <a:off x="5533921" y="2618195"/>
              <a:ext cx="1440" cy="417644"/>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sp>
          <p:nvSpPr>
            <p:cNvPr id="22539" name="Line 11"/>
            <p:cNvSpPr>
              <a:spLocks noChangeShapeType="1"/>
            </p:cNvSpPr>
            <p:nvPr/>
          </p:nvSpPr>
          <p:spPr bwMode="auto">
            <a:xfrm>
              <a:off x="5524500" y="1816100"/>
              <a:ext cx="10861" cy="607675"/>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sp>
          <p:nvSpPr>
            <p:cNvPr id="22540" name="Text Box 12"/>
            <p:cNvSpPr txBox="1">
              <a:spLocks noChangeArrowheads="1"/>
            </p:cNvSpPr>
            <p:nvPr/>
          </p:nvSpPr>
          <p:spPr bwMode="auto">
            <a:xfrm>
              <a:off x="4591260" y="1459524"/>
              <a:ext cx="17352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sz="1800" b="1" dirty="0">
                  <a:solidFill>
                    <a:srgbClr val="000000"/>
                  </a:solidFill>
                  <a:ea typeface="DejaVu Sans" charset="0"/>
                  <a:cs typeface="DejaVu Sans" charset="0"/>
                </a:rPr>
                <a:t>Wall Shock Size</a:t>
              </a:r>
            </a:p>
          </p:txBody>
        </p:sp>
        <p:sp>
          <p:nvSpPr>
            <p:cNvPr id="22541" name="Line 13"/>
            <p:cNvSpPr>
              <a:spLocks noChangeShapeType="1"/>
            </p:cNvSpPr>
            <p:nvPr/>
          </p:nvSpPr>
          <p:spPr bwMode="auto">
            <a:xfrm>
              <a:off x="4813920" y="3416038"/>
              <a:ext cx="414720" cy="1441"/>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sp>
          <p:nvSpPr>
            <p:cNvPr id="22542" name="Line 14"/>
            <p:cNvSpPr>
              <a:spLocks noChangeShapeType="1"/>
            </p:cNvSpPr>
            <p:nvPr/>
          </p:nvSpPr>
          <p:spPr bwMode="auto">
            <a:xfrm flipH="1">
              <a:off x="5532481" y="3427560"/>
              <a:ext cx="1167840" cy="1441"/>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grpSp>
      <p:sp>
        <p:nvSpPr>
          <p:cNvPr id="19"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Several robust validation metrics are extracted from the radiograph</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l-rs2df-run-018-2.png"/>
          <p:cNvPicPr>
            <a:picLocks noChangeAspect="1"/>
          </p:cNvPicPr>
          <p:nvPr/>
        </p:nvPicPr>
        <p:blipFill>
          <a:blip r:embed="rId2"/>
          <a:srcRect t="5208" r="4219" b="2604"/>
          <a:stretch>
            <a:fillRect/>
          </a:stretch>
        </p:blipFill>
        <p:spPr>
          <a:xfrm>
            <a:off x="656166" y="829338"/>
            <a:ext cx="7709501" cy="4007245"/>
          </a:xfrm>
          <a:prstGeom prst="rect">
            <a:avLst/>
          </a:prstGeom>
        </p:spPr>
      </p:pic>
      <p:pic>
        <p:nvPicPr>
          <p:cNvPr id="5" name="Picture 2"/>
          <p:cNvPicPr>
            <a:picLocks noChangeAspect="1" noChangeArrowheads="1"/>
          </p:cNvPicPr>
          <p:nvPr/>
        </p:nvPicPr>
        <p:blipFill>
          <a:blip r:embed="rId3"/>
          <a:srcRect l="4640" t="27342" b="37500"/>
          <a:stretch>
            <a:fillRect/>
          </a:stretch>
        </p:blipFill>
        <p:spPr bwMode="auto">
          <a:xfrm flipV="1">
            <a:off x="4572000" y="4889500"/>
            <a:ext cx="3185856" cy="1306156"/>
          </a:xfrm>
          <a:prstGeom prst="rect">
            <a:avLst/>
          </a:prstGeom>
          <a:noFill/>
          <a:ln w="9525">
            <a:noFill/>
            <a:round/>
            <a:headEnd/>
            <a:tailEnd/>
          </a:ln>
          <a:effectLst/>
        </p:spPr>
      </p:pic>
      <p:sp>
        <p:nvSpPr>
          <p:cNvPr id="6"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FLASH reduced </a:t>
            </a:r>
            <a:r>
              <a:rPr lang="en-US" kern="0" dirty="0" smtClean="0">
                <a:solidFill>
                  <a:srgbClr val="1C1F5A"/>
                </a:solidFill>
                <a:latin typeface="+mj-lt"/>
                <a:ea typeface="+mj-ea"/>
                <a:cs typeface="+mj-cs"/>
              </a:rPr>
              <a:t>materials simulation</a:t>
            </a:r>
          </a:p>
          <a:p>
            <a:pPr marL="0" marR="0" lvl="0" indent="0" algn="ctr" defTabSz="914400" rtl="0" eaLnBrk="0" fontAlgn="base" latinLnBrk="0" hangingPunct="0">
              <a:lnSpc>
                <a:spcPct val="85000"/>
              </a:lnSpc>
              <a:spcBef>
                <a:spcPct val="0"/>
              </a:spcBef>
              <a:spcAft>
                <a:spcPct val="0"/>
              </a:spcAft>
              <a:buClrTx/>
              <a:buSzTx/>
              <a:buFontTx/>
              <a:buNone/>
              <a:tabLst/>
              <a:defRPr/>
            </a:pPr>
            <a:r>
              <a:rPr lang="en-US" kern="0" dirty="0" smtClean="0">
                <a:solidFill>
                  <a:srgbClr val="1C1F5A"/>
                </a:solidFill>
                <a:latin typeface="+mj-lt"/>
                <a:ea typeface="+mj-ea"/>
                <a:cs typeface="+mj-cs"/>
              </a:rPr>
              <a:t>o</a:t>
            </a:r>
            <a:r>
              <a:rPr kumimoji="0" lang="en-US" sz="2800" b="0" i="0" u="none" strike="noStrike" kern="0" cap="none" spc="0" normalizeH="0" baseline="0" noProof="0" dirty="0" err="1" smtClean="0">
                <a:ln>
                  <a:noFill/>
                </a:ln>
                <a:solidFill>
                  <a:srgbClr val="1C1F5A"/>
                </a:solidFill>
                <a:effectLst/>
                <a:uLnTx/>
                <a:uFillTx/>
                <a:latin typeface="+mj-lt"/>
                <a:ea typeface="+mj-ea"/>
                <a:cs typeface="+mj-cs"/>
              </a:rPr>
              <a:t>f</a:t>
            </a:r>
            <a:r>
              <a:rPr kumimoji="0" lang="en-US" sz="2800" b="0" i="0" u="none" strike="noStrike" kern="0" cap="none" spc="0" normalizeH="0" noProof="0" dirty="0" smtClean="0">
                <a:ln>
                  <a:noFill/>
                </a:ln>
                <a:solidFill>
                  <a:srgbClr val="1C1F5A"/>
                </a:solidFill>
                <a:effectLst/>
                <a:uLnTx/>
                <a:uFillTx/>
                <a:latin typeface="+mj-lt"/>
                <a:ea typeface="+mj-ea"/>
                <a:cs typeface="+mj-cs"/>
              </a:rPr>
              <a:t> CRASH </a:t>
            </a:r>
            <a:r>
              <a:rPr kumimoji="0" lang="en-US" sz="2800" b="0" i="0" u="none" strike="noStrike" kern="0" cap="none" spc="0" normalizeH="0" noProof="0" dirty="0" err="1" smtClean="0">
                <a:ln>
                  <a:noFill/>
                </a:ln>
                <a:solidFill>
                  <a:srgbClr val="1C1F5A"/>
                </a:solidFill>
                <a:effectLst/>
                <a:uLnTx/>
                <a:uFillTx/>
                <a:latin typeface="+mj-lt"/>
                <a:ea typeface="+mj-ea"/>
                <a:cs typeface="+mj-cs"/>
              </a:rPr>
              <a:t>radiative</a:t>
            </a:r>
            <a:r>
              <a:rPr kumimoji="0" lang="en-US" sz="2800" b="0" i="0" u="none" strike="noStrike" kern="0" cap="none" spc="0" normalizeH="0" noProof="0" dirty="0" smtClean="0">
                <a:ln>
                  <a:noFill/>
                </a:ln>
                <a:solidFill>
                  <a:srgbClr val="1C1F5A"/>
                </a:solidFill>
                <a:effectLst/>
                <a:uLnTx/>
                <a:uFillTx/>
                <a:latin typeface="+mj-lt"/>
                <a:ea typeface="+mj-ea"/>
                <a:cs typeface="+mj-cs"/>
              </a:rPr>
              <a:t> shock experiment</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fl-rs2df-run-018-1.mpeg">
            <a:hlinkClick r:id="" action="ppaction://media"/>
          </p:cNvPr>
          <p:cNvPicPr/>
          <p:nvPr>
            <p:ph idx="1"/>
            <a:videoFile r:link=""/>
          </p:nvPr>
        </p:nvPicPr>
        <p:blipFill>
          <a:blip r:embed="rId2"/>
          <a:stretch>
            <a:fillRect/>
          </a:stretch>
        </p:blipFill>
        <p:spPr>
          <a:xfrm>
            <a:off x="1267870" y="1084791"/>
            <a:ext cx="6748369" cy="5264353"/>
          </a:xfrm>
        </p:spPr>
      </p:pic>
      <p:sp>
        <p:nvSpPr>
          <p:cNvPr id="4"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7" name="Rectangle 2"/>
          <p:cNvSpPr txBox="1">
            <a:spLocks noChangeArrowheads="1"/>
          </p:cNvSpPr>
          <p:nvPr/>
        </p:nvSpPr>
        <p:spPr bwMode="auto">
          <a:xfrm>
            <a:off x="6355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FLASH reduced </a:t>
            </a:r>
            <a:r>
              <a:rPr lang="en-US" kern="0" dirty="0" smtClean="0">
                <a:solidFill>
                  <a:srgbClr val="1C1F5A"/>
                </a:solidFill>
                <a:latin typeface="+mj-lt"/>
                <a:ea typeface="+mj-ea"/>
                <a:cs typeface="+mj-cs"/>
              </a:rPr>
              <a:t>materials simulation</a:t>
            </a:r>
          </a:p>
          <a:p>
            <a:pPr marL="0" marR="0" lvl="0" indent="0" algn="ctr" defTabSz="914400" rtl="0" eaLnBrk="0" fontAlgn="base" latinLnBrk="0" hangingPunct="0">
              <a:lnSpc>
                <a:spcPct val="85000"/>
              </a:lnSpc>
              <a:spcBef>
                <a:spcPct val="0"/>
              </a:spcBef>
              <a:spcAft>
                <a:spcPct val="0"/>
              </a:spcAft>
              <a:buClrTx/>
              <a:buSzTx/>
              <a:buFontTx/>
              <a:buNone/>
              <a:tabLst/>
              <a:defRPr/>
            </a:pPr>
            <a:r>
              <a:rPr lang="en-US" kern="0" dirty="0" smtClean="0">
                <a:solidFill>
                  <a:srgbClr val="1C1F5A"/>
                </a:solidFill>
                <a:latin typeface="+mj-lt"/>
                <a:ea typeface="+mj-ea"/>
                <a:cs typeface="+mj-cs"/>
              </a:rPr>
              <a:t>o</a:t>
            </a:r>
            <a:r>
              <a:rPr kumimoji="0" lang="en-US" sz="2800" b="0" i="0" u="none" strike="noStrike" kern="0" cap="none" spc="0" normalizeH="0" baseline="0" noProof="0" dirty="0" err="1" smtClean="0">
                <a:ln>
                  <a:noFill/>
                </a:ln>
                <a:solidFill>
                  <a:srgbClr val="1C1F5A"/>
                </a:solidFill>
                <a:effectLst/>
                <a:uLnTx/>
                <a:uFillTx/>
                <a:latin typeface="+mj-lt"/>
                <a:ea typeface="+mj-ea"/>
                <a:cs typeface="+mj-cs"/>
              </a:rPr>
              <a:t>f</a:t>
            </a:r>
            <a:r>
              <a:rPr kumimoji="0" lang="en-US" sz="2800" b="0" i="0" u="none" strike="noStrike" kern="0" cap="none" spc="0" normalizeH="0" noProof="0" dirty="0" smtClean="0">
                <a:ln>
                  <a:noFill/>
                </a:ln>
                <a:solidFill>
                  <a:srgbClr val="1C1F5A"/>
                </a:solidFill>
                <a:effectLst/>
                <a:uLnTx/>
                <a:uFillTx/>
                <a:latin typeface="+mj-lt"/>
                <a:ea typeface="+mj-ea"/>
                <a:cs typeface="+mj-cs"/>
              </a:rPr>
              <a:t> CRASH </a:t>
            </a:r>
            <a:r>
              <a:rPr kumimoji="0" lang="en-US" sz="2800" b="0" i="0" u="none" strike="noStrike" kern="0" cap="none" spc="0" normalizeH="0" noProof="0" dirty="0" err="1" smtClean="0">
                <a:ln>
                  <a:noFill/>
                </a:ln>
                <a:solidFill>
                  <a:srgbClr val="1C1F5A"/>
                </a:solidFill>
                <a:effectLst/>
                <a:uLnTx/>
                <a:uFillTx/>
                <a:latin typeface="+mj-lt"/>
                <a:ea typeface="+mj-ea"/>
                <a:cs typeface="+mj-cs"/>
              </a:rPr>
              <a:t>radiative</a:t>
            </a:r>
            <a:r>
              <a:rPr kumimoji="0" lang="en-US" sz="2800" b="0" i="0" u="none" strike="noStrike" kern="0" cap="none" spc="0" normalizeH="0" noProof="0" dirty="0" smtClean="0">
                <a:ln>
                  <a:noFill/>
                </a:ln>
                <a:solidFill>
                  <a:srgbClr val="1C1F5A"/>
                </a:solidFill>
                <a:effectLst/>
                <a:uLnTx/>
                <a:uFillTx/>
                <a:latin typeface="+mj-lt"/>
                <a:ea typeface="+mj-ea"/>
                <a:cs typeface="+mj-cs"/>
              </a:rPr>
              <a:t> shock experiment</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710481" y="1403245"/>
            <a:ext cx="8063102" cy="4526396"/>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The </a:t>
            </a:r>
            <a:r>
              <a:rPr lang="en-US" dirty="0"/>
              <a:t>collaboration involves</a:t>
            </a:r>
            <a:r>
              <a:rPr lang="en-US" dirty="0" smtClean="0"/>
              <a:t> 4 </a:t>
            </a:r>
            <a:r>
              <a:rPr lang="en-US" dirty="0"/>
              <a:t>institutions and</a:t>
            </a:r>
            <a:r>
              <a:rPr lang="en-US" dirty="0" smtClean="0"/>
              <a:t> 5 codes:</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LANL → RAGE, </a:t>
            </a:r>
            <a:r>
              <a:rPr lang="en-US" dirty="0" smtClean="0"/>
              <a:t>CASSIO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LLNL </a:t>
            </a:r>
            <a:r>
              <a:rPr lang="en-US" dirty="0"/>
              <a:t>→ </a:t>
            </a:r>
            <a:r>
              <a:rPr lang="en-US" dirty="0" smtClean="0"/>
              <a:t>HYDRA</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University </a:t>
            </a:r>
            <a:r>
              <a:rPr lang="en-US" dirty="0"/>
              <a:t>of Michigan → </a:t>
            </a:r>
            <a:r>
              <a:rPr lang="en-US" dirty="0" smtClean="0"/>
              <a:t>CRASH</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University </a:t>
            </a:r>
            <a:r>
              <a:rPr lang="en-US" dirty="0"/>
              <a:t>of Chicago → </a:t>
            </a:r>
            <a:r>
              <a:rPr lang="en-US" dirty="0" smtClean="0"/>
              <a:t>FLASH</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The goals of the collaboration are to...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Perform code-to-code comparisons to verify the HEDP capabilities in FLASH code</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Validate the RAGE, CASSIO, CRASH, and FLASH codes using the CRASH experiment</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lnSpc>
                <a:spcPct val="85000"/>
              </a:lnSpc>
            </a:pPr>
            <a:r>
              <a:rPr lang="en-US" sz="2600" kern="0" dirty="0" smtClean="0">
                <a:solidFill>
                  <a:srgbClr val="1C1F5A"/>
                </a:solidFill>
              </a:rPr>
              <a:t>The Center is doing rigorous, systematic verification</a:t>
            </a:r>
          </a:p>
          <a:p>
            <a:pPr algn="ctr" eaLnBrk="0" hangingPunct="0">
              <a:lnSpc>
                <a:spcPct val="85000"/>
              </a:lnSpc>
            </a:pPr>
            <a:r>
              <a:rPr lang="en-US" sz="2600" kern="0" dirty="0" smtClean="0">
                <a:solidFill>
                  <a:srgbClr val="1C1F5A"/>
                </a:solidFill>
              </a:rPr>
              <a:t> and validation of the HEDP capabilities in FLASH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srcRect/>
          <a:stretch>
            <a:fillRect/>
          </a:stretch>
        </p:blipFill>
        <p:spPr bwMode="auto">
          <a:xfrm>
            <a:off x="1263882" y="925657"/>
            <a:ext cx="6760767" cy="5096259"/>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Significant differences exist between Xenon opacities in important energy ranges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727199" y="899583"/>
            <a:ext cx="8043351" cy="2749263"/>
          </a:xfrm>
          <a:prstGeom prst="rect">
            <a:avLst/>
          </a:prstGeom>
          <a:noFill/>
          <a:ln w="9525">
            <a:noFill/>
            <a:round/>
            <a:headEnd/>
            <a:tailEnd/>
          </a:ln>
          <a:effectLst/>
        </p:spPr>
      </p:pic>
      <p:pic>
        <p:nvPicPr>
          <p:cNvPr id="40963" name="Picture 3"/>
          <p:cNvPicPr>
            <a:picLocks noChangeAspect="1" noChangeArrowheads="1"/>
          </p:cNvPicPr>
          <p:nvPr/>
        </p:nvPicPr>
        <p:blipFill>
          <a:blip r:embed="rId4"/>
          <a:srcRect/>
          <a:stretch>
            <a:fillRect/>
          </a:stretch>
        </p:blipFill>
        <p:spPr bwMode="auto">
          <a:xfrm>
            <a:off x="714672" y="3353902"/>
            <a:ext cx="8069494" cy="2757367"/>
          </a:xfrm>
          <a:prstGeom prst="rect">
            <a:avLst/>
          </a:prstGeom>
          <a:noFill/>
          <a:ln w="9525">
            <a:noFill/>
            <a:round/>
            <a:headEnd/>
            <a:tailEnd/>
          </a:ln>
          <a:effectLst/>
        </p:spPr>
      </p:pic>
      <p:sp>
        <p:nvSpPr>
          <p:cNvPr id="40964" name="Text Box 4"/>
          <p:cNvSpPr txBox="1">
            <a:spLocks noChangeArrowheads="1"/>
          </p:cNvSpPr>
          <p:nvPr/>
        </p:nvSpPr>
        <p:spPr bwMode="auto">
          <a:xfrm>
            <a:off x="4760640" y="4736658"/>
            <a:ext cx="3216960" cy="263547"/>
          </a:xfrm>
          <a:prstGeom prst="rect">
            <a:avLst/>
          </a:prstGeom>
          <a:noFill/>
          <a:ln w="9525">
            <a:noFill/>
            <a:round/>
            <a:headEnd/>
            <a:tailEnd/>
          </a:ln>
          <a:effectLst/>
        </p:spPr>
        <p:txBody>
          <a:bodyPr wrap="none" lIns="81639" tIns="52019" rIns="81639" bIns="40820">
            <a:prstTxWarp prst="textNoShape">
              <a:avLst/>
            </a:prstTxWarp>
          </a:bodyPr>
          <a:lstStyle/>
          <a:p>
            <a:pPr>
              <a:tabLst>
                <a:tab pos="656650" algn="l"/>
                <a:tab pos="1313299" algn="l"/>
                <a:tab pos="1969949" algn="l"/>
                <a:tab pos="2626599" algn="l"/>
              </a:tabLst>
            </a:pPr>
            <a:r>
              <a:rPr lang="en-US" sz="1300" b="1" dirty="0">
                <a:solidFill>
                  <a:srgbClr val="FFFFFF"/>
                </a:solidFill>
                <a:ea typeface="DejaVu Sans" charset="0"/>
                <a:cs typeface="DejaVu Sans" charset="0"/>
              </a:rPr>
              <a:t>Xenon Opacity Reduced by Factor of 10</a:t>
            </a:r>
          </a:p>
        </p:txBody>
      </p:sp>
      <p:sp>
        <p:nvSpPr>
          <p:cNvPr id="9"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HYDRA simulations show that the shock front shape is sensitive to the opacity</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656167" y="1062169"/>
            <a:ext cx="7905750" cy="2557330"/>
            <a:chOff x="800640" y="1834753"/>
            <a:chExt cx="7503841" cy="2249516"/>
          </a:xfrm>
        </p:grpSpPr>
        <p:pic>
          <p:nvPicPr>
            <p:cNvPr id="41986" name="Picture 2"/>
            <p:cNvPicPr>
              <a:picLocks noChangeAspect="1" noChangeArrowheads="1"/>
            </p:cNvPicPr>
            <p:nvPr/>
          </p:nvPicPr>
          <p:blipFill>
            <a:blip r:embed="rId3"/>
            <a:srcRect/>
            <a:stretch>
              <a:fillRect/>
            </a:stretch>
          </p:blipFill>
          <p:spPr bwMode="auto">
            <a:xfrm>
              <a:off x="800640" y="1834753"/>
              <a:ext cx="6469920" cy="2249516"/>
            </a:xfrm>
            <a:prstGeom prst="rect">
              <a:avLst/>
            </a:prstGeom>
            <a:noFill/>
            <a:ln w="9525">
              <a:noFill/>
              <a:round/>
              <a:headEnd/>
              <a:tailEnd/>
            </a:ln>
            <a:effectLst/>
          </p:spPr>
        </p:pic>
        <p:pic>
          <p:nvPicPr>
            <p:cNvPr id="41987" name="Picture 3"/>
            <p:cNvPicPr>
              <a:picLocks noChangeAspect="1" noChangeArrowheads="1"/>
            </p:cNvPicPr>
            <p:nvPr/>
          </p:nvPicPr>
          <p:blipFill>
            <a:blip r:embed="rId4"/>
            <a:srcRect/>
            <a:stretch>
              <a:fillRect/>
            </a:stretch>
          </p:blipFill>
          <p:spPr bwMode="auto">
            <a:xfrm>
              <a:off x="7534081" y="2119903"/>
              <a:ext cx="770400" cy="1669136"/>
            </a:xfrm>
            <a:prstGeom prst="rect">
              <a:avLst/>
            </a:prstGeom>
            <a:noFill/>
            <a:ln w="9525">
              <a:noFill/>
              <a:round/>
              <a:headEnd/>
              <a:tailEnd/>
            </a:ln>
            <a:effectLst/>
          </p:spPr>
        </p:pic>
        <p:sp>
          <p:nvSpPr>
            <p:cNvPr id="41990" name="Text Box 6"/>
            <p:cNvSpPr txBox="1">
              <a:spLocks noChangeArrowheads="1"/>
            </p:cNvSpPr>
            <p:nvPr/>
          </p:nvSpPr>
          <p:spPr bwMode="auto">
            <a:xfrm>
              <a:off x="5569921" y="3284986"/>
              <a:ext cx="149616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sz="1600" b="1" dirty="0" err="1">
                  <a:solidFill>
                    <a:srgbClr val="FFFFFF"/>
                  </a:solidFill>
                  <a:ea typeface="DejaVu Sans" charset="0"/>
                  <a:cs typeface="DejaVu Sans" charset="0"/>
                </a:rPr>
                <a:t>t</a:t>
              </a:r>
              <a:r>
                <a:rPr lang="en-US" sz="1600" b="1" dirty="0">
                  <a:solidFill>
                    <a:srgbClr val="FFFFFF"/>
                  </a:solidFill>
                  <a:ea typeface="DejaVu Sans" charset="0"/>
                  <a:cs typeface="DejaVu Sans" charset="0"/>
                </a:rPr>
                <a:t> = 13 ns, IMC</a:t>
              </a:r>
            </a:p>
          </p:txBody>
        </p:sp>
      </p:grpSp>
      <p:grpSp>
        <p:nvGrpSpPr>
          <p:cNvPr id="13" name="Group 12"/>
          <p:cNvGrpSpPr/>
          <p:nvPr/>
        </p:nvGrpSpPr>
        <p:grpSpPr>
          <a:xfrm>
            <a:off x="603249" y="3365501"/>
            <a:ext cx="8043334" cy="2751666"/>
            <a:chOff x="780480" y="3933053"/>
            <a:chExt cx="7621921" cy="2292721"/>
          </a:xfrm>
        </p:grpSpPr>
        <p:pic>
          <p:nvPicPr>
            <p:cNvPr id="41988" name="Picture 4"/>
            <p:cNvPicPr>
              <a:picLocks noChangeAspect="1" noChangeArrowheads="1"/>
            </p:cNvPicPr>
            <p:nvPr/>
          </p:nvPicPr>
          <p:blipFill>
            <a:blip r:embed="rId5"/>
            <a:srcRect/>
            <a:stretch>
              <a:fillRect/>
            </a:stretch>
          </p:blipFill>
          <p:spPr bwMode="auto">
            <a:xfrm>
              <a:off x="780480" y="3933053"/>
              <a:ext cx="6635520" cy="2292721"/>
            </a:xfrm>
            <a:prstGeom prst="rect">
              <a:avLst/>
            </a:prstGeom>
            <a:noFill/>
            <a:ln w="9525">
              <a:noFill/>
              <a:round/>
              <a:headEnd/>
              <a:tailEnd/>
            </a:ln>
            <a:effectLst/>
          </p:spPr>
        </p:pic>
        <p:pic>
          <p:nvPicPr>
            <p:cNvPr id="41989" name="Picture 5"/>
            <p:cNvPicPr>
              <a:picLocks noChangeAspect="1" noChangeArrowheads="1"/>
            </p:cNvPicPr>
            <p:nvPr/>
          </p:nvPicPr>
          <p:blipFill>
            <a:blip r:embed="rId6"/>
            <a:srcRect/>
            <a:stretch>
              <a:fillRect/>
            </a:stretch>
          </p:blipFill>
          <p:spPr bwMode="auto">
            <a:xfrm>
              <a:off x="7518241" y="4085709"/>
              <a:ext cx="884160" cy="1928362"/>
            </a:xfrm>
            <a:prstGeom prst="rect">
              <a:avLst/>
            </a:prstGeom>
            <a:noFill/>
            <a:ln w="9525">
              <a:noFill/>
              <a:round/>
              <a:headEnd/>
              <a:tailEnd/>
            </a:ln>
            <a:effectLst/>
          </p:spPr>
        </p:pic>
        <p:sp>
          <p:nvSpPr>
            <p:cNvPr id="41991" name="Text Box 7"/>
            <p:cNvSpPr txBox="1">
              <a:spLocks noChangeArrowheads="1"/>
            </p:cNvSpPr>
            <p:nvPr/>
          </p:nvSpPr>
          <p:spPr bwMode="auto">
            <a:xfrm>
              <a:off x="5563224" y="5300864"/>
              <a:ext cx="1866240" cy="313953"/>
            </a:xfrm>
            <a:prstGeom prst="rect">
              <a:avLst/>
            </a:prstGeom>
            <a:noFill/>
            <a:ln w="9525">
              <a:noFill/>
              <a:round/>
              <a:headEnd/>
              <a:tailEnd/>
            </a:ln>
            <a:effectLst/>
          </p:spPr>
          <p:txBody>
            <a:bodyPr lIns="81639" tIns="55221" rIns="81639" bIns="40820">
              <a:prstTxWarp prst="textNoShape">
                <a:avLst/>
              </a:prstTxWarp>
            </a:bodyPr>
            <a:lstStyle/>
            <a:p>
              <a:pPr>
                <a:tabLst>
                  <a:tab pos="656650" algn="l"/>
                  <a:tab pos="1313299" algn="l"/>
                </a:tabLst>
              </a:pPr>
              <a:r>
                <a:rPr lang="en-US" sz="1600" b="1" dirty="0" err="1">
                  <a:solidFill>
                    <a:srgbClr val="FFFFFF"/>
                  </a:solidFill>
                  <a:ea typeface="DejaVu Sans" charset="0"/>
                  <a:cs typeface="DejaVu Sans" charset="0"/>
                </a:rPr>
                <a:t>t</a:t>
              </a:r>
              <a:r>
                <a:rPr lang="en-US" sz="1600" b="1" dirty="0">
                  <a:solidFill>
                    <a:srgbClr val="FFFFFF"/>
                  </a:solidFill>
                  <a:ea typeface="DejaVu Sans" charset="0"/>
                  <a:cs typeface="DejaVu Sans" charset="0"/>
                </a:rPr>
                <a:t> = 13 </a:t>
              </a:r>
              <a:r>
                <a:rPr lang="en-US" sz="1600" b="1" dirty="0" err="1">
                  <a:solidFill>
                    <a:srgbClr val="FFFFFF"/>
                  </a:solidFill>
                  <a:ea typeface="DejaVu Sans" charset="0"/>
                  <a:cs typeface="DejaVu Sans" charset="0"/>
                </a:rPr>
                <a:t>ns</a:t>
              </a:r>
              <a:r>
                <a:rPr lang="en-US" sz="1600" b="1" dirty="0" err="1" smtClean="0">
                  <a:solidFill>
                    <a:srgbClr val="FFFFFF"/>
                  </a:solidFill>
                  <a:ea typeface="DejaVu Sans" charset="0"/>
                  <a:cs typeface="DejaVu Sans" charset="0"/>
                </a:rPr>
                <a:t>,MGD</a:t>
              </a:r>
              <a:endParaRPr lang="en-US" sz="1600" b="1" dirty="0">
                <a:solidFill>
                  <a:srgbClr val="FFFFFF"/>
                </a:solidFill>
                <a:ea typeface="DejaVu Sans" charset="0"/>
                <a:cs typeface="DejaVu Sans" charset="0"/>
              </a:endParaRPr>
            </a:p>
          </p:txBody>
        </p:sp>
      </p:grpSp>
      <p:sp>
        <p:nvSpPr>
          <p:cNvPr id="12"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400" dirty="0" smtClean="0"/>
              <a:t>Comparisons with RAGE/CASSIO allow us to study </a:t>
            </a:r>
          </a:p>
          <a:p>
            <a:pPr lvl="0" algn="ctr" eaLnBrk="0" hangingPunct="0">
              <a:lnSpc>
                <a:spcPct val="85000"/>
              </a:lnSpc>
            </a:pPr>
            <a:r>
              <a:rPr lang="en-US" sz="2400" dirty="0" smtClean="0"/>
              <a:t>the effect of using diffusion vs. transport (IMC) theory</a:t>
            </a:r>
            <a:endParaRPr kumimoji="0" lang="en-US" sz="24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3130" y="45720"/>
            <a:ext cx="8181975" cy="674688"/>
          </a:xfrm>
        </p:spPr>
        <p:txBody>
          <a:bodyPr/>
          <a:lstStyle/>
          <a:p>
            <a:pPr>
              <a:lnSpc>
                <a:spcPct val="85000"/>
              </a:lnSpc>
            </a:pPr>
            <a:r>
              <a:rPr lang="en-US" sz="2800" dirty="0" smtClean="0"/>
              <a:t>FLASH is being used </a:t>
            </a:r>
            <a:br>
              <a:rPr lang="en-US" sz="2800" dirty="0" smtClean="0"/>
            </a:br>
            <a:r>
              <a:rPr lang="en-US" sz="2800" dirty="0" smtClean="0"/>
              <a:t>by groups throughout the world</a:t>
            </a:r>
          </a:p>
        </p:txBody>
      </p:sp>
      <p:pic>
        <p:nvPicPr>
          <p:cNvPr id="22531" name="Picture 3" descr="Brueggen2005-Snapshot"/>
          <p:cNvPicPr>
            <a:picLocks noChangeAspect="1" noChangeArrowheads="1"/>
          </p:cNvPicPr>
          <p:nvPr/>
        </p:nvPicPr>
        <p:blipFill>
          <a:blip r:embed="rId3"/>
          <a:srcRect/>
          <a:stretch>
            <a:fillRect/>
          </a:stretch>
        </p:blipFill>
        <p:spPr bwMode="auto">
          <a:xfrm>
            <a:off x="5972175" y="4038600"/>
            <a:ext cx="2908300" cy="2044700"/>
          </a:xfrm>
          <a:prstGeom prst="rect">
            <a:avLst/>
          </a:prstGeom>
          <a:noFill/>
          <a:ln w="9525">
            <a:noFill/>
            <a:miter lim="800000"/>
            <a:headEnd/>
            <a:tailEnd/>
          </a:ln>
        </p:spPr>
      </p:pic>
      <p:pic>
        <p:nvPicPr>
          <p:cNvPr id="22532" name="Picture 4" descr="CITA-FLASH-Workshop-small"/>
          <p:cNvPicPr>
            <a:picLocks noChangeAspect="1" noChangeArrowheads="1"/>
          </p:cNvPicPr>
          <p:nvPr/>
        </p:nvPicPr>
        <p:blipFill>
          <a:blip r:embed="rId4"/>
          <a:srcRect t="3636"/>
          <a:stretch>
            <a:fillRect/>
          </a:stretch>
        </p:blipFill>
        <p:spPr bwMode="auto">
          <a:xfrm>
            <a:off x="5254625" y="930275"/>
            <a:ext cx="3886200" cy="4845050"/>
          </a:xfrm>
          <a:prstGeom prst="rect">
            <a:avLst/>
          </a:prstGeom>
          <a:noFill/>
          <a:ln w="9525">
            <a:noFill/>
            <a:miter lim="800000"/>
            <a:headEnd/>
            <a:tailEnd/>
          </a:ln>
        </p:spPr>
      </p:pic>
      <p:pic>
        <p:nvPicPr>
          <p:cNvPr id="22533" name="Picture 5" descr="Tang2005-Snapshot"/>
          <p:cNvPicPr>
            <a:picLocks noChangeAspect="1" noChangeArrowheads="1"/>
          </p:cNvPicPr>
          <p:nvPr/>
        </p:nvPicPr>
        <p:blipFill>
          <a:blip r:embed="rId5"/>
          <a:srcRect/>
          <a:stretch>
            <a:fillRect/>
          </a:stretch>
        </p:blipFill>
        <p:spPr bwMode="auto">
          <a:xfrm>
            <a:off x="3451225" y="1052513"/>
            <a:ext cx="2027238" cy="1260475"/>
          </a:xfrm>
          <a:prstGeom prst="rect">
            <a:avLst/>
          </a:prstGeom>
          <a:noFill/>
          <a:ln w="9525">
            <a:noFill/>
            <a:miter lim="800000"/>
            <a:headEnd/>
            <a:tailEnd/>
          </a:ln>
        </p:spPr>
      </p:pic>
      <p:pic>
        <p:nvPicPr>
          <p:cNvPr id="22534" name="Picture 6" descr="Dominion-flash"/>
          <p:cNvPicPr>
            <a:picLocks noChangeAspect="1" noChangeArrowheads="1"/>
          </p:cNvPicPr>
          <p:nvPr/>
        </p:nvPicPr>
        <p:blipFill>
          <a:blip r:embed="rId6"/>
          <a:srcRect/>
          <a:stretch>
            <a:fillRect/>
          </a:stretch>
        </p:blipFill>
        <p:spPr bwMode="auto">
          <a:xfrm>
            <a:off x="3394075" y="2457450"/>
            <a:ext cx="2592388" cy="3355975"/>
          </a:xfrm>
          <a:prstGeom prst="rect">
            <a:avLst/>
          </a:prstGeom>
          <a:noFill/>
          <a:ln w="9525">
            <a:noFill/>
            <a:miter lim="800000"/>
            <a:headEnd/>
            <a:tailEnd/>
          </a:ln>
        </p:spPr>
      </p:pic>
      <p:pic>
        <p:nvPicPr>
          <p:cNvPr id="22535" name="Picture 7" descr="Brueggen2005-Snapshot"/>
          <p:cNvPicPr>
            <a:picLocks noChangeAspect="1" noChangeArrowheads="1"/>
          </p:cNvPicPr>
          <p:nvPr/>
        </p:nvPicPr>
        <p:blipFill>
          <a:blip r:embed="rId3"/>
          <a:srcRect/>
          <a:stretch>
            <a:fillRect/>
          </a:stretch>
        </p:blipFill>
        <p:spPr bwMode="auto">
          <a:xfrm>
            <a:off x="5975350" y="4051300"/>
            <a:ext cx="3157538" cy="2219325"/>
          </a:xfrm>
          <a:prstGeom prst="rect">
            <a:avLst/>
          </a:prstGeom>
          <a:noFill/>
          <a:ln w="9525">
            <a:noFill/>
            <a:miter lim="800000"/>
            <a:headEnd/>
            <a:tailEnd/>
          </a:ln>
        </p:spPr>
      </p:pic>
      <p:sp>
        <p:nvSpPr>
          <p:cNvPr id="22536" name="Text Box 8"/>
          <p:cNvSpPr txBox="1">
            <a:spLocks noChangeArrowheads="1"/>
          </p:cNvSpPr>
          <p:nvPr/>
        </p:nvSpPr>
        <p:spPr bwMode="auto">
          <a:xfrm>
            <a:off x="4486275" y="9223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7" name="Text Box 9"/>
          <p:cNvSpPr txBox="1">
            <a:spLocks noChangeArrowheads="1"/>
          </p:cNvSpPr>
          <p:nvPr/>
        </p:nvSpPr>
        <p:spPr bwMode="auto">
          <a:xfrm>
            <a:off x="7835900" y="1400175"/>
            <a:ext cx="88423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38" name="Text Box 10"/>
          <p:cNvSpPr txBox="1">
            <a:spLocks noChangeArrowheads="1"/>
          </p:cNvSpPr>
          <p:nvPr/>
        </p:nvSpPr>
        <p:spPr bwMode="auto">
          <a:xfrm>
            <a:off x="4905375" y="29670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9" name="Text Box 11"/>
          <p:cNvSpPr txBox="1">
            <a:spLocks noChangeArrowheads="1"/>
          </p:cNvSpPr>
          <p:nvPr/>
        </p:nvSpPr>
        <p:spPr bwMode="auto">
          <a:xfrm>
            <a:off x="7612063" y="39751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pic>
        <p:nvPicPr>
          <p:cNvPr id="22540" name="Picture 12" descr="MunichObservatory-Flash"/>
          <p:cNvPicPr>
            <a:picLocks noChangeAspect="1" noChangeArrowheads="1"/>
          </p:cNvPicPr>
          <p:nvPr/>
        </p:nvPicPr>
        <p:blipFill>
          <a:blip r:embed="rId7"/>
          <a:srcRect t="8183"/>
          <a:stretch>
            <a:fillRect/>
          </a:stretch>
        </p:blipFill>
        <p:spPr bwMode="auto">
          <a:xfrm>
            <a:off x="22225" y="823913"/>
            <a:ext cx="2582863" cy="3071812"/>
          </a:xfrm>
          <a:prstGeom prst="rect">
            <a:avLst/>
          </a:prstGeom>
          <a:noFill/>
          <a:ln w="9525">
            <a:noFill/>
            <a:miter lim="800000"/>
            <a:headEnd/>
            <a:tailEnd/>
          </a:ln>
        </p:spPr>
      </p:pic>
      <p:pic>
        <p:nvPicPr>
          <p:cNvPr id="22541" name="Picture 13" descr="McMaster-Practical-FLASH-Notes"/>
          <p:cNvPicPr>
            <a:picLocks noChangeAspect="1" noChangeArrowheads="1"/>
          </p:cNvPicPr>
          <p:nvPr/>
        </p:nvPicPr>
        <p:blipFill>
          <a:blip r:embed="rId8"/>
          <a:srcRect/>
          <a:stretch>
            <a:fillRect/>
          </a:stretch>
        </p:blipFill>
        <p:spPr bwMode="auto">
          <a:xfrm>
            <a:off x="41275" y="2141538"/>
            <a:ext cx="3549650" cy="4594225"/>
          </a:xfrm>
          <a:prstGeom prst="rect">
            <a:avLst/>
          </a:prstGeom>
          <a:noFill/>
          <a:ln w="9525">
            <a:noFill/>
            <a:miter lim="800000"/>
            <a:headEnd/>
            <a:tailEnd/>
          </a:ln>
        </p:spPr>
      </p:pic>
      <p:pic>
        <p:nvPicPr>
          <p:cNvPr id="22542" name="Picture 14" descr="THE-FLASH-CODE-AT-OAPA"/>
          <p:cNvPicPr>
            <a:picLocks noChangeAspect="1" noChangeArrowheads="1"/>
          </p:cNvPicPr>
          <p:nvPr/>
        </p:nvPicPr>
        <p:blipFill>
          <a:blip r:embed="rId9"/>
          <a:srcRect/>
          <a:stretch>
            <a:fillRect/>
          </a:stretch>
        </p:blipFill>
        <p:spPr bwMode="auto">
          <a:xfrm>
            <a:off x="30163" y="3235325"/>
            <a:ext cx="2790825" cy="3611563"/>
          </a:xfrm>
          <a:prstGeom prst="rect">
            <a:avLst/>
          </a:prstGeom>
          <a:noFill/>
          <a:ln w="9525">
            <a:noFill/>
            <a:miter lim="800000"/>
            <a:headEnd/>
            <a:tailEnd/>
          </a:ln>
        </p:spPr>
      </p:pic>
      <p:sp>
        <p:nvSpPr>
          <p:cNvPr id="22543" name="Text Box 15"/>
          <p:cNvSpPr txBox="1">
            <a:spLocks noChangeArrowheads="1"/>
          </p:cNvSpPr>
          <p:nvPr/>
        </p:nvSpPr>
        <p:spPr bwMode="auto">
          <a:xfrm>
            <a:off x="33338" y="3995738"/>
            <a:ext cx="6810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Italy</a:t>
            </a:r>
          </a:p>
        </p:txBody>
      </p:sp>
      <p:sp>
        <p:nvSpPr>
          <p:cNvPr id="22544" name="Text Box 16"/>
          <p:cNvSpPr txBox="1">
            <a:spLocks noChangeArrowheads="1"/>
          </p:cNvSpPr>
          <p:nvPr/>
        </p:nvSpPr>
        <p:spPr bwMode="auto">
          <a:xfrm>
            <a:off x="1319213" y="2994025"/>
            <a:ext cx="8842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45" name="Text Box 17"/>
          <p:cNvSpPr txBox="1">
            <a:spLocks noChangeArrowheads="1"/>
          </p:cNvSpPr>
          <p:nvPr/>
        </p:nvSpPr>
        <p:spPr bwMode="auto">
          <a:xfrm>
            <a:off x="1820863" y="10160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sp>
        <p:nvSpPr>
          <p:cNvPr id="22546" name="Rectangle 18"/>
          <p:cNvSpPr>
            <a:spLocks noChangeArrowheads="1"/>
          </p:cNvSpPr>
          <p:nvPr/>
        </p:nvSpPr>
        <p:spPr bwMode="auto">
          <a:xfrm>
            <a:off x="2760663" y="6416675"/>
            <a:ext cx="4129087" cy="3397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2547" name="Text Box 19"/>
          <p:cNvSpPr txBox="1">
            <a:spLocks noChangeArrowheads="1"/>
          </p:cNvSpPr>
          <p:nvPr/>
        </p:nvSpPr>
        <p:spPr bwMode="auto">
          <a:xfrm>
            <a:off x="2747963" y="5865813"/>
            <a:ext cx="3646487" cy="917575"/>
          </a:xfrm>
          <a:prstGeom prst="rect">
            <a:avLst/>
          </a:prstGeom>
          <a:solidFill>
            <a:schemeClr val="bg1"/>
          </a:solidFill>
          <a:ln w="9525">
            <a:noFill/>
            <a:miter lim="800000"/>
            <a:headEnd/>
            <a:tailEnd/>
          </a:ln>
        </p:spPr>
        <p:txBody>
          <a:bodyPr>
            <a:prstTxWarp prst="textNoShape">
              <a:avLst/>
            </a:prstTxWarp>
            <a:spAutoFit/>
          </a:bodyPr>
          <a:lstStyle/>
          <a:p>
            <a:r>
              <a:rPr lang="en-US" sz="800" b="1">
                <a:solidFill>
                  <a:schemeClr val="tx1"/>
                </a:solidFill>
              </a:rPr>
              <a:t>Monthly Notices of the Royal Astronomical Society</a:t>
            </a:r>
            <a:endParaRPr lang="en-US" sz="800">
              <a:solidFill>
                <a:schemeClr val="tx1"/>
              </a:solidFill>
            </a:endParaRPr>
          </a:p>
          <a:p>
            <a:r>
              <a:rPr lang="en-US" sz="800">
                <a:solidFill>
                  <a:schemeClr val="tx1"/>
                </a:solidFill>
              </a:rPr>
              <a:t>Volume 355 Issue 3 Page 995  - December 2004</a:t>
            </a:r>
          </a:p>
          <a:p>
            <a:r>
              <a:rPr lang="en-US" sz="800">
                <a:solidFill>
                  <a:schemeClr val="tx1"/>
                </a:solidFill>
              </a:rPr>
              <a:t>doi:10.1111/j.1365-2966.2004.08381.x</a:t>
            </a:r>
          </a:p>
          <a:p>
            <a:endParaRPr lang="en-US" sz="600">
              <a:solidFill>
                <a:schemeClr val="tx1"/>
              </a:solidFill>
            </a:endParaRPr>
          </a:p>
          <a:p>
            <a:r>
              <a:rPr lang="en-US" sz="800" b="1">
                <a:solidFill>
                  <a:schemeClr val="tx1"/>
                </a:solidFill>
              </a:rPr>
              <a:t>Quenching cluster cooling flows with recurrent hot plasma bubbles</a:t>
            </a:r>
          </a:p>
          <a:p>
            <a:r>
              <a:rPr lang="en-US" sz="800" i="1">
                <a:solidFill>
                  <a:schemeClr val="tx1"/>
                </a:solidFill>
              </a:rPr>
              <a:t>Claudio Dalla Vecchia</a:t>
            </a:r>
            <a:r>
              <a:rPr lang="en-US" sz="800" i="1" baseline="30000">
                <a:solidFill>
                  <a:srgbClr val="0021E8"/>
                </a:solidFill>
                <a:hlinkClick r:id="rId10"/>
              </a:rPr>
              <a:t>1</a:t>
            </a:r>
            <a:r>
              <a:rPr lang="en-US" sz="800" i="1">
                <a:solidFill>
                  <a:schemeClr val="tx1"/>
                </a:solidFill>
              </a:rPr>
              <a:t>, Richard G. Bower</a:t>
            </a:r>
            <a:r>
              <a:rPr lang="en-US" sz="800" i="1" baseline="30000">
                <a:solidFill>
                  <a:srgbClr val="0021E8"/>
                </a:solidFill>
                <a:hlinkClick r:id="rId11"/>
              </a:rPr>
              <a:t>1</a:t>
            </a:r>
            <a:r>
              <a:rPr lang="en-US" sz="800" i="1">
                <a:solidFill>
                  <a:schemeClr val="tx1"/>
                </a:solidFill>
              </a:rPr>
              <a:t>, Tom Theuns</a:t>
            </a:r>
            <a:r>
              <a:rPr lang="en-US" sz="800" i="1" baseline="30000">
                <a:solidFill>
                  <a:srgbClr val="0021E8"/>
                </a:solidFill>
                <a:hlinkClick r:id="rId12"/>
              </a:rPr>
              <a:t>1,2</a:t>
            </a:r>
            <a:r>
              <a:rPr lang="en-US" sz="800" i="1">
                <a:solidFill>
                  <a:schemeClr val="tx1"/>
                </a:solidFill>
              </a:rPr>
              <a:t>, Michael L. Balogh</a:t>
            </a:r>
            <a:r>
              <a:rPr lang="en-US" sz="800" i="1" baseline="30000">
                <a:solidFill>
                  <a:srgbClr val="0021E8"/>
                </a:solidFill>
                <a:hlinkClick r:id="rId11"/>
              </a:rPr>
              <a:t>1</a:t>
            </a:r>
            <a:r>
              <a:rPr lang="en-US" sz="800" i="1">
                <a:solidFill>
                  <a:schemeClr val="tx1"/>
                </a:solidFill>
              </a:rPr>
              <a:t>, Pasquale Mazzotta</a:t>
            </a:r>
            <a:r>
              <a:rPr lang="en-US" sz="800" i="1" baseline="30000">
                <a:solidFill>
                  <a:srgbClr val="0021E8"/>
                </a:solidFill>
                <a:hlinkClick r:id="rId13"/>
              </a:rPr>
              <a:t>3</a:t>
            </a:r>
            <a:r>
              <a:rPr lang="en-US" sz="800" i="1">
                <a:solidFill>
                  <a:schemeClr val="tx1"/>
                </a:solidFill>
              </a:rPr>
              <a:t> and Carlos S. Frenk</a:t>
            </a:r>
            <a:r>
              <a:rPr lang="en-US" sz="800" i="1" baseline="30000">
                <a:solidFill>
                  <a:srgbClr val="0021E8"/>
                </a:solidFill>
                <a:hlinkClick r:id="rId11"/>
              </a:rPr>
              <a:t>1</a:t>
            </a:r>
            <a:endParaRPr lang="en-US" sz="700"/>
          </a:p>
        </p:txBody>
      </p:sp>
      <p:sp>
        <p:nvSpPr>
          <p:cNvPr id="22548" name="Text Box 20"/>
          <p:cNvSpPr txBox="1">
            <a:spLocks noChangeArrowheads="1"/>
          </p:cNvSpPr>
          <p:nvPr/>
        </p:nvSpPr>
        <p:spPr bwMode="auto">
          <a:xfrm>
            <a:off x="5414963" y="5900738"/>
            <a:ext cx="468312"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UK</a:t>
            </a:r>
          </a:p>
        </p:txBody>
      </p:sp>
      <p:pic>
        <p:nvPicPr>
          <p:cNvPr id="22549" name="Picture 21"/>
          <p:cNvPicPr>
            <a:picLocks noChangeAspect="1" noChangeArrowheads="1"/>
          </p:cNvPicPr>
          <p:nvPr/>
        </p:nvPicPr>
        <p:blipFill>
          <a:blip r:embed="rId14"/>
          <a:srcRect/>
          <a:stretch>
            <a:fillRect/>
          </a:stretch>
        </p:blipFill>
        <p:spPr bwMode="auto">
          <a:xfrm>
            <a:off x="2841625" y="5037138"/>
            <a:ext cx="3327400" cy="723900"/>
          </a:xfrm>
          <a:prstGeom prst="rect">
            <a:avLst/>
          </a:prstGeom>
          <a:noFill/>
          <a:ln w="9525">
            <a:noFill/>
            <a:miter lim="800000"/>
            <a:headEnd/>
            <a:tailEnd/>
          </a:ln>
        </p:spPr>
      </p:pic>
      <p:pic>
        <p:nvPicPr>
          <p:cNvPr id="22550" name="Picture 22"/>
          <p:cNvPicPr>
            <a:picLocks noChangeAspect="1" noChangeArrowheads="1"/>
          </p:cNvPicPr>
          <p:nvPr/>
        </p:nvPicPr>
        <p:blipFill>
          <a:blip r:embed="rId15"/>
          <a:srcRect/>
          <a:stretch>
            <a:fillRect/>
          </a:stretch>
        </p:blipFill>
        <p:spPr bwMode="auto">
          <a:xfrm>
            <a:off x="2841625" y="4670425"/>
            <a:ext cx="3327400" cy="385763"/>
          </a:xfrm>
          <a:prstGeom prst="rect">
            <a:avLst/>
          </a:prstGeom>
          <a:noFill/>
          <a:ln w="9525">
            <a:noFill/>
            <a:miter lim="800000"/>
            <a:headEnd/>
            <a:tailEnd/>
          </a:ln>
        </p:spPr>
      </p:pic>
      <p:sp>
        <p:nvSpPr>
          <p:cNvPr id="22551" name="Text Box 23"/>
          <p:cNvSpPr txBox="1">
            <a:spLocks noChangeArrowheads="1"/>
          </p:cNvSpPr>
          <p:nvPr/>
        </p:nvSpPr>
        <p:spPr bwMode="auto">
          <a:xfrm>
            <a:off x="4765675" y="5426075"/>
            <a:ext cx="1390650"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Netherlands</a:t>
            </a:r>
          </a:p>
        </p:txBody>
      </p:sp>
      <p:sp>
        <p:nvSpPr>
          <p:cNvPr id="333848" name="Text Box 24"/>
          <p:cNvSpPr txBox="1">
            <a:spLocks noChangeArrowheads="1"/>
          </p:cNvSpPr>
          <p:nvPr/>
        </p:nvSpPr>
        <p:spPr bwMode="auto">
          <a:xfrm rot="-1800000">
            <a:off x="1303338" y="2347913"/>
            <a:ext cx="6454775" cy="2678112"/>
          </a:xfrm>
          <a:prstGeom prst="rect">
            <a:avLst/>
          </a:prstGeom>
          <a:solidFill>
            <a:schemeClr val="accent2"/>
          </a:solidFill>
          <a:ln w="15875">
            <a:solidFill>
              <a:schemeClr val="tx1"/>
            </a:solidFill>
            <a:miter lim="800000"/>
            <a:headEnd/>
            <a:tailEnd/>
          </a:ln>
        </p:spPr>
        <p:txBody>
          <a:bodyPr>
            <a:prstTxWarp prst="textNoShape">
              <a:avLst/>
            </a:prstTxWarp>
            <a:spAutoFit/>
          </a:bodyPr>
          <a:lstStyle/>
          <a:p>
            <a:pPr algn="ctr"/>
            <a:r>
              <a:rPr lang="en-US" sz="2400" dirty="0"/>
              <a:t>FLASH is being used by over 700 scientists around the world to do simulations in astrophysics, cosmology, computational fluid dynamics, high-energy density physics, plasma physics... ; to do scaling studies, software development, etc.; and was a key acceptance test for the IBM BG/P at ANL</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48"/>
                                        </p:tgtEl>
                                        <p:attrNameLst>
                                          <p:attrName>style.visibility</p:attrName>
                                        </p:attrNameLst>
                                      </p:cBhvr>
                                      <p:to>
                                        <p:strVal val="visible"/>
                                      </p:to>
                                    </p:set>
                                    <p:animEffect transition="in" filter="fade">
                                      <p:cBhvr>
                                        <p:cTn id="7" dur="1000"/>
                                        <p:tgtEl>
                                          <p:spTgt spid="33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48"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10671" y="45720"/>
            <a:ext cx="7772400" cy="674688"/>
          </a:xfrm>
        </p:spPr>
        <p:txBody>
          <a:bodyPr/>
          <a:lstStyle/>
          <a:p>
            <a:r>
              <a:rPr lang="en-US" sz="2700" dirty="0" smtClean="0"/>
              <a:t>Comparisons of Modern Alternating </a:t>
            </a:r>
            <a:r>
              <a:rPr lang="en-US" sz="2700" dirty="0" err="1" smtClean="0"/>
              <a:t>Lagrangian</a:t>
            </a:r>
            <a:r>
              <a:rPr lang="en-US" sz="2700" dirty="0" smtClean="0"/>
              <a:t>- </a:t>
            </a:r>
            <a:r>
              <a:rPr lang="en-US" sz="2700" dirty="0" err="1" smtClean="0"/>
              <a:t>Eulerian</a:t>
            </a:r>
            <a:r>
              <a:rPr lang="en-US" sz="2700" dirty="0" smtClean="0"/>
              <a:t> and Finite-Volume </a:t>
            </a:r>
            <a:r>
              <a:rPr lang="en-US" sz="2700" dirty="0" err="1" smtClean="0"/>
              <a:t>Eulerian</a:t>
            </a:r>
            <a:r>
              <a:rPr lang="en-US" sz="2700" dirty="0" smtClean="0"/>
              <a:t> Codes</a:t>
            </a:r>
            <a:endParaRPr lang="en-US" sz="2700" dirty="0"/>
          </a:p>
        </p:txBody>
      </p:sp>
      <p:sp>
        <p:nvSpPr>
          <p:cNvPr id="3" name="Content Placeholder 2"/>
          <p:cNvSpPr txBox="1">
            <a:spLocks/>
          </p:cNvSpPr>
          <p:nvPr/>
        </p:nvSpPr>
        <p:spPr bwMode="auto">
          <a:xfrm>
            <a:off x="770890" y="1026794"/>
            <a:ext cx="7772400" cy="5196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hlink"/>
              </a:buClr>
              <a:buFont typeface="Wingdings" charset="2"/>
              <a:buChar char="q"/>
              <a:defRPr/>
            </a:pPr>
            <a:r>
              <a:rPr lang="en-US" sz="2000" kern="0" dirty="0" smtClean="0">
                <a:solidFill>
                  <a:srgbClr val="1C1F5A"/>
                </a:solidFill>
              </a:rPr>
              <a:t>The Flash Center is studying the relative ease or difficulty that modern alternating </a:t>
            </a:r>
            <a:r>
              <a:rPr lang="en-US" sz="2000" kern="0" dirty="0" err="1" smtClean="0">
                <a:solidFill>
                  <a:srgbClr val="1C1F5A"/>
                </a:solidFill>
              </a:rPr>
              <a:t>Lagrangian-Eulerian</a:t>
            </a:r>
            <a:r>
              <a:rPr lang="en-US" sz="2000" kern="0" dirty="0" smtClean="0">
                <a:solidFill>
                  <a:srgbClr val="1C1F5A"/>
                </a:solidFill>
              </a:rPr>
              <a:t> (ALE) and finite-volume </a:t>
            </a:r>
            <a:r>
              <a:rPr lang="en-US" sz="2000" kern="0" dirty="0" err="1" smtClean="0">
                <a:solidFill>
                  <a:srgbClr val="1C1F5A"/>
                </a:solidFill>
              </a:rPr>
              <a:t>Eulerian</a:t>
            </a:r>
            <a:r>
              <a:rPr lang="en-US" sz="2000" kern="0" dirty="0" smtClean="0">
                <a:solidFill>
                  <a:srgbClr val="1C1F5A"/>
                </a:solidFill>
              </a:rPr>
              <a:t> codes have in treating various aspects of the CRASH </a:t>
            </a:r>
            <a:r>
              <a:rPr lang="en-US" sz="2000" kern="0" dirty="0" err="1" smtClean="0">
                <a:solidFill>
                  <a:srgbClr val="1C1F5A"/>
                </a:solidFill>
              </a:rPr>
              <a:t>radiative</a:t>
            </a:r>
            <a:r>
              <a:rPr lang="en-US" sz="2000" kern="0" dirty="0" smtClean="0">
                <a:solidFill>
                  <a:srgbClr val="1C1F5A"/>
                </a:solidFill>
              </a:rPr>
              <a:t> shock experiment, in collaboration with LANL and LLNL</a:t>
            </a:r>
          </a:p>
          <a:p>
            <a:pPr marL="342900" indent="-342900" eaLnBrk="0" hangingPunct="0">
              <a:spcBef>
                <a:spcPct val="20000"/>
              </a:spcBef>
              <a:buClr>
                <a:schemeClr val="hlink"/>
              </a:buClr>
              <a:buFont typeface="Wingdings" charset="2"/>
              <a:buChar char="q"/>
              <a:defRPr/>
            </a:pPr>
            <a:r>
              <a:rPr lang="en-US" sz="2000" kern="0" dirty="0" smtClean="0">
                <a:solidFill>
                  <a:srgbClr val="1C1F5A"/>
                </a:solidFill>
              </a:rPr>
              <a:t>Insights so far include:</a:t>
            </a:r>
          </a:p>
          <a:p>
            <a:pPr marL="342900" indent="-342900" eaLnBrk="0" hangingPunct="0">
              <a:spcBef>
                <a:spcPct val="20000"/>
              </a:spcBef>
              <a:buClr>
                <a:schemeClr val="hlink"/>
              </a:buClr>
              <a:buFont typeface="Wingdings" charset="2"/>
              <a:buChar char="q"/>
              <a:defRPr/>
            </a:pPr>
            <a:endParaRPr lang="en-US" sz="400" kern="0" dirty="0" smtClean="0">
              <a:solidFill>
                <a:srgbClr val="1C1F5A"/>
              </a:solidFill>
              <a:latin typeface="+mn-lt"/>
            </a:endParaRPr>
          </a:p>
          <a:p>
            <a:pPr marL="800100" lvl="1" indent="-342900" eaLnBrk="0" hangingPunct="0">
              <a:spcBef>
                <a:spcPct val="20000"/>
              </a:spcBef>
              <a:buClr>
                <a:schemeClr val="hlink"/>
              </a:buClr>
              <a:buFont typeface="Wingdings" charset="2"/>
              <a:buChar char="q"/>
              <a:defRPr/>
            </a:pPr>
            <a:r>
              <a:rPr lang="en-US" sz="1600" kern="0" dirty="0" smtClean="0">
                <a:solidFill>
                  <a:srgbClr val="1C1F5A"/>
                </a:solidFill>
              </a:rPr>
              <a:t>ALE codes can place resolution where it is needed and cells can have varying aspect ratios, which make it relatively easy to place resolution where it is needed in the CRASH experiment; AMR </a:t>
            </a:r>
            <a:r>
              <a:rPr lang="en-US" sz="1600" kern="0" dirty="0" err="1" smtClean="0">
                <a:solidFill>
                  <a:srgbClr val="1C1F5A"/>
                </a:solidFill>
              </a:rPr>
              <a:t>Eulerian</a:t>
            </a:r>
            <a:r>
              <a:rPr lang="en-US" sz="1600" kern="0" dirty="0" smtClean="0">
                <a:solidFill>
                  <a:srgbClr val="1C1F5A"/>
                </a:solidFill>
              </a:rPr>
              <a:t> codes can also place resolution where it is needed, but perhaps not so easily</a:t>
            </a:r>
          </a:p>
          <a:p>
            <a:pPr marL="800100" lvl="1" indent="-342900" eaLnBrk="0" hangingPunct="0">
              <a:spcBef>
                <a:spcPct val="20000"/>
              </a:spcBef>
              <a:buClr>
                <a:schemeClr val="hlink"/>
              </a:buClr>
              <a:defRPr/>
            </a:pPr>
            <a:endParaRPr lang="en-US" sz="400" kern="0" dirty="0" smtClean="0">
              <a:solidFill>
                <a:srgbClr val="1C1F5A"/>
              </a:solidFill>
              <a:latin typeface="+mn-lt"/>
            </a:endParaRPr>
          </a:p>
          <a:p>
            <a:pPr marL="800100" lvl="1" indent="-342900" eaLnBrk="0" hangingPunct="0">
              <a:spcBef>
                <a:spcPct val="20000"/>
              </a:spcBef>
              <a:buClr>
                <a:schemeClr val="hlink"/>
              </a:buClr>
              <a:buFont typeface="Wingdings" charset="2"/>
              <a:buChar char="q"/>
              <a:defRPr/>
            </a:pPr>
            <a:r>
              <a:rPr lang="en-US" sz="1600" kern="0" dirty="0" err="1" smtClean="0">
                <a:solidFill>
                  <a:srgbClr val="1C1F5A"/>
                </a:solidFill>
                <a:latin typeface="+mn-lt"/>
              </a:rPr>
              <a:t>Eulerian</a:t>
            </a:r>
            <a:r>
              <a:rPr lang="en-US" sz="1600" kern="0" dirty="0" smtClean="0">
                <a:solidFill>
                  <a:srgbClr val="1C1F5A"/>
                </a:solidFill>
                <a:latin typeface="+mn-lt"/>
              </a:rPr>
              <a:t> codes can deal relatively easily with ablation (e.g., of the Be disk by the laser) whereas ablation can be more challenging for ALE codes</a:t>
            </a:r>
          </a:p>
          <a:p>
            <a:pPr marL="800100" lvl="1" indent="-342900" eaLnBrk="0" hangingPunct="0">
              <a:spcBef>
                <a:spcPct val="20000"/>
              </a:spcBef>
              <a:buClr>
                <a:schemeClr val="hlink"/>
              </a:buClr>
              <a:buFont typeface="Wingdings" charset="2"/>
              <a:buChar char="q"/>
              <a:defRPr/>
            </a:pPr>
            <a:endParaRPr lang="en-US" sz="400" kern="0" dirty="0" smtClean="0">
              <a:solidFill>
                <a:srgbClr val="1C1F5A"/>
              </a:solidFill>
              <a:latin typeface="+mn-lt"/>
            </a:endParaRPr>
          </a:p>
          <a:p>
            <a:pPr marL="800100" lvl="1" indent="-342900" eaLnBrk="0" hangingPunct="0">
              <a:spcBef>
                <a:spcPct val="20000"/>
              </a:spcBef>
              <a:buClr>
                <a:schemeClr val="hlink"/>
              </a:buClr>
              <a:buFont typeface="Wingdings" charset="2"/>
              <a:buChar char="q"/>
              <a:defRPr/>
            </a:pPr>
            <a:r>
              <a:rPr lang="en-US" sz="1600" kern="0" dirty="0" smtClean="0">
                <a:solidFill>
                  <a:srgbClr val="1C1F5A"/>
                </a:solidFill>
                <a:latin typeface="+mn-lt"/>
              </a:rPr>
              <a:t>Accurate simulation of the wall shock is crucial to simulating the CRASH experiment with high fidelity; under-resolving the surface layer of the polyimide tube in which the radiation field deposits energy has opposite effects in ALE and </a:t>
            </a:r>
            <a:r>
              <a:rPr lang="en-US" sz="1600" kern="0" dirty="0" err="1" smtClean="0">
                <a:solidFill>
                  <a:srgbClr val="1C1F5A"/>
                </a:solidFill>
                <a:latin typeface="+mn-lt"/>
              </a:rPr>
              <a:t>Eulerian</a:t>
            </a:r>
            <a:r>
              <a:rPr lang="en-US" sz="1600" kern="0" dirty="0" smtClean="0">
                <a:solidFill>
                  <a:srgbClr val="1C1F5A"/>
                </a:solidFill>
                <a:latin typeface="+mn-lt"/>
              </a:rPr>
              <a:t> codes: in ALE codes, blow-off may be artificially suppressed, whereas in </a:t>
            </a:r>
            <a:r>
              <a:rPr lang="en-US" sz="1600" kern="0" dirty="0" err="1" smtClean="0">
                <a:solidFill>
                  <a:srgbClr val="1C1F5A"/>
                </a:solidFill>
                <a:latin typeface="+mn-lt"/>
              </a:rPr>
              <a:t>Eulerian</a:t>
            </a:r>
            <a:r>
              <a:rPr lang="en-US" sz="1600" kern="0" dirty="0" smtClean="0">
                <a:solidFill>
                  <a:srgbClr val="1C1F5A"/>
                </a:solidFill>
                <a:latin typeface="+mn-lt"/>
              </a:rPr>
              <a:t> codes, blow-off may be artificially enhanced</a:t>
            </a:r>
          </a:p>
          <a:p>
            <a:pPr marL="342900" marR="0" lvl="0" indent="-342900" algn="l" defTabSz="914400" rtl="0" eaLnBrk="0" fontAlgn="base" latinLnBrk="0" hangingPunct="0">
              <a:lnSpc>
                <a:spcPct val="100000"/>
              </a:lnSpc>
              <a:spcBef>
                <a:spcPct val="20000"/>
              </a:spcBef>
              <a:spcAft>
                <a:spcPct val="0"/>
              </a:spcAft>
              <a:buClr>
                <a:schemeClr val="hlink"/>
              </a:buClr>
              <a:buSzTx/>
              <a:tabLst/>
              <a:defRPr/>
            </a:pPr>
            <a:endParaRPr lang="en-US" sz="2000" kern="0" dirty="0" smtClean="0">
              <a:solidFill>
                <a:srgbClr val="1C1F5A"/>
              </a:solidFill>
              <a:latin typeface="+mn-lt"/>
            </a:endParaRPr>
          </a:p>
          <a:p>
            <a:pPr marL="342900" marR="0" lvl="0" indent="-342900" algn="l" defTabSz="914400" rtl="0" eaLnBrk="0" fontAlgn="base" latinLnBrk="0" hangingPunct="0">
              <a:lnSpc>
                <a:spcPct val="100000"/>
              </a:lnSpc>
              <a:spcBef>
                <a:spcPct val="20000"/>
              </a:spcBef>
              <a:spcAft>
                <a:spcPct val="0"/>
              </a:spcAft>
              <a:buClr>
                <a:schemeClr val="hlink"/>
              </a:buClr>
              <a:buSzTx/>
              <a:tabLst/>
              <a:defRPr/>
            </a:pPr>
            <a:endParaRPr kumimoji="0" lang="en-US" sz="2400" b="0" i="0" u="none" strike="noStrike" kern="0" cap="none" spc="0" normalizeH="0" baseline="0" noProof="0" dirty="0">
              <a:ln>
                <a:noFill/>
              </a:ln>
              <a:solidFill>
                <a:srgbClr val="1C1F5A"/>
              </a:solidFill>
              <a:effectLst/>
              <a:uLnTx/>
              <a:uFillTx/>
              <a:latin typeface="+mn-lt"/>
              <a:ea typeface="+mn-ea"/>
              <a:cs typeface="+mn-cs"/>
            </a:endParaRPr>
          </a:p>
        </p:txBody>
      </p:sp>
    </p:spTree>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dens512v4.mpg">
            <a:hlinkClick r:id="" action="ppaction://media"/>
          </p:cNvPr>
          <p:cNvPicPr/>
          <p:nvPr>
            <p:ph idx="1"/>
            <a:videoFile r:link="rId1"/>
          </p:nvPr>
        </p:nvPicPr>
        <p:blipFill>
          <a:blip r:embed="rId4"/>
          <a:stretch>
            <a:fillRect/>
          </a:stretch>
        </p:blipFill>
        <p:spPr>
          <a:xfrm>
            <a:off x="450850" y="1180041"/>
            <a:ext cx="4114800" cy="4114800"/>
          </a:xfrm>
        </p:spPr>
      </p:pic>
      <p:sp>
        <p:nvSpPr>
          <p:cNvPr id="2" name="Title 1"/>
          <p:cNvSpPr>
            <a:spLocks noGrp="1"/>
          </p:cNvSpPr>
          <p:nvPr>
            <p:ph type="title"/>
          </p:nvPr>
        </p:nvSpPr>
        <p:spPr>
          <a:xfrm>
            <a:off x="710671" y="0"/>
            <a:ext cx="7772400" cy="674688"/>
          </a:xfrm>
        </p:spPr>
        <p:txBody>
          <a:bodyPr/>
          <a:lstStyle/>
          <a:p>
            <a:r>
              <a:rPr lang="en-US" sz="2800" dirty="0" smtClean="0"/>
              <a:t>Magnetic fields are generated during formation of large-scale structure in the universe</a:t>
            </a:r>
            <a:endParaRPr lang="en-US" sz="2800" dirty="0"/>
          </a:p>
        </p:txBody>
      </p:sp>
      <p:pic>
        <p:nvPicPr>
          <p:cNvPr id="5" name="gasd512v4.mpg">
            <a:hlinkClick r:id="" action="ppaction://media"/>
          </p:cNvPr>
          <p:cNvPicPr/>
          <p:nvPr>
            <a:videoFile r:link="rId2"/>
          </p:nvPr>
        </p:nvPicPr>
        <p:blipFill>
          <a:blip r:embed="rId5"/>
          <a:stretch>
            <a:fillRect/>
          </a:stretch>
        </p:blipFill>
        <p:spPr>
          <a:xfrm>
            <a:off x="4635500" y="1185333"/>
            <a:ext cx="4108450" cy="4108450"/>
          </a:xfrm>
          <a:prstGeom prst="rect">
            <a:avLst/>
          </a:prstGeom>
        </p:spPr>
      </p:pic>
      <p:sp>
        <p:nvSpPr>
          <p:cNvPr id="6" name="TextBox 5"/>
          <p:cNvSpPr txBox="1"/>
          <p:nvPr/>
        </p:nvSpPr>
        <p:spPr>
          <a:xfrm>
            <a:off x="1460500" y="5672667"/>
            <a:ext cx="1531188" cy="400110"/>
          </a:xfrm>
          <a:prstGeom prst="rect">
            <a:avLst/>
          </a:prstGeom>
          <a:noFill/>
        </p:spPr>
        <p:txBody>
          <a:bodyPr wrap="none" rtlCol="0">
            <a:spAutoFit/>
          </a:bodyPr>
          <a:lstStyle/>
          <a:p>
            <a:r>
              <a:rPr lang="en-US" sz="2000" dirty="0" smtClean="0"/>
              <a:t>Dark Matter</a:t>
            </a:r>
            <a:endParaRPr lang="en-US" sz="2000" dirty="0"/>
          </a:p>
        </p:txBody>
      </p:sp>
      <p:sp>
        <p:nvSpPr>
          <p:cNvPr id="7" name="TextBox 6"/>
          <p:cNvSpPr txBox="1"/>
          <p:nvPr/>
        </p:nvSpPr>
        <p:spPr>
          <a:xfrm>
            <a:off x="6360584" y="5672666"/>
            <a:ext cx="655047" cy="400110"/>
          </a:xfrm>
          <a:prstGeom prst="rect">
            <a:avLst/>
          </a:prstGeom>
          <a:noFill/>
        </p:spPr>
        <p:txBody>
          <a:bodyPr wrap="none" rtlCol="0">
            <a:spAutoFit/>
          </a:bodyPr>
          <a:lstStyle/>
          <a:p>
            <a:r>
              <a:rPr lang="en-US" sz="2000" dirty="0" smtClean="0"/>
              <a:t>Gas</a:t>
            </a:r>
            <a:endParaRPr lang="en-US" sz="2000" dirty="0"/>
          </a:p>
        </p:txBody>
      </p:sp>
      <p:sp>
        <p:nvSpPr>
          <p:cNvPr id="8" name="TextBox 7"/>
          <p:cNvSpPr txBox="1"/>
          <p:nvPr/>
        </p:nvSpPr>
        <p:spPr>
          <a:xfrm rot="20666500">
            <a:off x="1312333" y="2815166"/>
            <a:ext cx="6464430" cy="954107"/>
          </a:xfrm>
          <a:prstGeom prst="rect">
            <a:avLst/>
          </a:prstGeom>
          <a:solidFill>
            <a:schemeClr val="accent2"/>
          </a:solidFill>
          <a:ln w="25400">
            <a:solidFill>
              <a:schemeClr val="accent4"/>
            </a:solidFill>
          </a:ln>
        </p:spPr>
        <p:txBody>
          <a:bodyPr wrap="none" rtlCol="0">
            <a:spAutoFit/>
          </a:bodyPr>
          <a:lstStyle/>
          <a:p>
            <a:r>
              <a:rPr lang="en-US" dirty="0" smtClean="0"/>
              <a:t>Curved shocks produce magnetic fields </a:t>
            </a:r>
          </a:p>
          <a:p>
            <a:r>
              <a:rPr lang="en-US" dirty="0" smtClean="0"/>
              <a:t>  via the </a:t>
            </a:r>
            <a:r>
              <a:rPr lang="en-US" dirty="0" err="1" smtClean="0"/>
              <a:t>Biermann</a:t>
            </a:r>
            <a:r>
              <a:rPr lang="en-US" dirty="0" smtClean="0"/>
              <a:t> battery mechanism</a:t>
            </a:r>
            <a:endParaRPr 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p:cTn id="14" fill="hold" display="0">
                  <p:stCondLst>
                    <p:cond delay="indefinite"/>
                  </p:stCondLst>
                  <p:endCondLst>
                    <p:cond evt="onNext" delay="0">
                      <p:tgtEl>
                        <p:sldTgt/>
                      </p:tgtEl>
                    </p:cond>
                    <p:cond evt="onPrev" delay="0">
                      <p:tgtEl>
                        <p:sldTgt/>
                      </p:tgtEl>
                    </p:cond>
                  </p:endCondLst>
                </p:cTn>
                <p:tgtEl>
                  <p:spTgt spid="5"/>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p:cTn id="20" fill="hold" display="0">
                  <p:stCondLst>
                    <p:cond delay="indefinite"/>
                  </p:stCondLst>
                  <p:endCondLst>
                    <p:cond evt="onNext" delay="0">
                      <p:tgtEl>
                        <p:sldTgt/>
                      </p:tgtEl>
                    </p:cond>
                    <p:cond evt="onPrev" delay="0">
                      <p:tgtEl>
                        <p:sldTgt/>
                      </p:tgtEl>
                    </p:cond>
                  </p:endCondLst>
                </p:cTn>
                <p:tgtEl>
                  <p:spTgt spid="11"/>
                </p:tgtEl>
              </p:cMediaNode>
            </p:video>
          </p:childTnLst>
        </p:cTn>
      </p:par>
    </p:tnLst>
    <p:bldLst>
      <p:bldP spid="8"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srcRect/>
          <a:stretch>
            <a:fillRect/>
          </a:stretch>
        </p:blipFill>
        <p:spPr bwMode="auto">
          <a:xfrm>
            <a:off x="1018116" y="860122"/>
            <a:ext cx="6893984" cy="5327439"/>
          </a:xfrm>
          <a:prstGeom prst="rect">
            <a:avLst/>
          </a:prstGeom>
          <a:noFill/>
          <a:ln w="9525">
            <a:noFill/>
            <a:round/>
            <a:headEnd/>
            <a:tailEnd/>
          </a:ln>
          <a:effectLst/>
        </p:spPr>
      </p:pic>
      <p:sp>
        <p:nvSpPr>
          <p:cNvPr id="15364" name="Text Box 4"/>
          <p:cNvSpPr txBox="1">
            <a:spLocks noChangeArrowheads="1"/>
          </p:cNvSpPr>
          <p:nvPr/>
        </p:nvSpPr>
        <p:spPr bwMode="auto">
          <a:xfrm>
            <a:off x="288000" y="5919022"/>
            <a:ext cx="5693760" cy="445007"/>
          </a:xfrm>
          <a:prstGeom prst="rect">
            <a:avLst/>
          </a:prstGeom>
          <a:noFill/>
          <a:ln w="9525">
            <a:noFill/>
            <a:round/>
            <a:headEnd/>
            <a:tailEnd/>
          </a:ln>
          <a:effectLst/>
        </p:spPr>
        <p:txBody>
          <a:bodyPr lIns="81639" tIns="52019"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Lst>
            </a:pPr>
            <a:r>
              <a:rPr lang="en-US" sz="1300" b="1" dirty="0">
                <a:solidFill>
                  <a:srgbClr val="000000"/>
                </a:solidFill>
                <a:ea typeface="DejaVu Sans" charset="0"/>
                <a:cs typeface="DejaVu Sans" charset="0"/>
              </a:rPr>
              <a:t>Image Source:</a:t>
            </a:r>
            <a:br>
              <a:rPr lang="en-US" sz="1300" b="1" dirty="0">
                <a:solidFill>
                  <a:srgbClr val="000000"/>
                </a:solidFill>
                <a:ea typeface="DejaVu Sans" charset="0"/>
                <a:cs typeface="DejaVu Sans" charset="0"/>
              </a:rPr>
            </a:br>
            <a:r>
              <a:rPr lang="en-US" sz="1300" b="1" dirty="0" err="1">
                <a:solidFill>
                  <a:srgbClr val="000000"/>
                </a:solidFill>
                <a:ea typeface="DejaVu Sans" charset="0"/>
                <a:cs typeface="DejaVu Sans" charset="0"/>
              </a:rPr>
              <a:t>Govoni</a:t>
            </a:r>
            <a:r>
              <a:rPr lang="en-US" sz="1300" b="1" dirty="0">
                <a:solidFill>
                  <a:srgbClr val="000000"/>
                </a:solidFill>
                <a:ea typeface="DejaVu Sans" charset="0"/>
                <a:cs typeface="DejaVu Sans" charset="0"/>
              </a:rPr>
              <a:t> et al., Astronomy &amp; Astrophysics 260, 425 (2006)</a:t>
            </a:r>
          </a:p>
        </p:txBody>
      </p:sp>
      <p:sp>
        <p:nvSpPr>
          <p:cNvPr id="9"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Magnetic fields are ubiquitous</a:t>
            </a:r>
            <a:br>
              <a:rPr lang="en-US" dirty="0" smtClean="0"/>
            </a:br>
            <a:r>
              <a:rPr lang="en-US" dirty="0" smtClean="0"/>
              <a:t>in the intergalactic medium</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0" name="Rectangle 2"/>
          <p:cNvSpPr txBox="1">
            <a:spLocks noChangeArrowheads="1"/>
          </p:cNvSpPr>
          <p:nvPr/>
        </p:nvSpPr>
        <p:spPr bwMode="auto">
          <a:xfrm>
            <a:off x="635530" y="1981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LULI Laser Facility (Paris)</a:t>
            </a:r>
            <a:endParaRPr lang="en-US" dirty="0"/>
          </a:p>
        </p:txBody>
      </p:sp>
      <p:pic>
        <p:nvPicPr>
          <p:cNvPr id="4" name="Content Placeholder 3" descr="chamber.jpg"/>
          <p:cNvPicPr>
            <a:picLocks noGrp="1" noChangeAspect="1"/>
          </p:cNvPicPr>
          <p:nvPr>
            <p:ph idx="1"/>
          </p:nvPr>
        </p:nvPicPr>
        <p:blipFill>
          <a:blip r:embed="rId2"/>
          <a:srcRect l="-20833" r="-20833"/>
          <a:stretch>
            <a:fillRect/>
          </a:stretch>
        </p:blipFill>
        <p:spPr>
          <a:xfrm>
            <a:off x="328084" y="989542"/>
            <a:ext cx="8593666" cy="4549588"/>
          </a:xfrm>
        </p:spPr>
      </p:pic>
      <p:sp>
        <p:nvSpPr>
          <p:cNvPr id="5" name="TextBox 4"/>
          <p:cNvSpPr txBox="1"/>
          <p:nvPr/>
        </p:nvSpPr>
        <p:spPr>
          <a:xfrm>
            <a:off x="2307167" y="5757334"/>
            <a:ext cx="4247652" cy="400110"/>
          </a:xfrm>
          <a:prstGeom prst="rect">
            <a:avLst/>
          </a:prstGeom>
          <a:noFill/>
        </p:spPr>
        <p:txBody>
          <a:bodyPr wrap="none" rtlCol="0">
            <a:spAutoFit/>
          </a:bodyPr>
          <a:lstStyle/>
          <a:p>
            <a:r>
              <a:rPr lang="en-US" sz="2000" dirty="0" smtClean="0"/>
              <a:t>Photo Courtesy of </a:t>
            </a:r>
            <a:r>
              <a:rPr lang="en-US" sz="2000" dirty="0" err="1" smtClean="0"/>
              <a:t>Gianluca</a:t>
            </a:r>
            <a:r>
              <a:rPr lang="en-US" sz="2000" dirty="0" smtClean="0"/>
              <a:t> </a:t>
            </a:r>
            <a:r>
              <a:rPr lang="en-US" sz="2000" dirty="0" err="1" smtClean="0"/>
              <a:t>Gregori</a:t>
            </a:r>
            <a:endParaRPr lang="en-US" sz="2000" dirty="0"/>
          </a:p>
        </p:txBody>
      </p:sp>
      <p:sp>
        <p:nvSpPr>
          <p:cNvPr id="6"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srcRect/>
          <a:stretch>
            <a:fillRect/>
          </a:stretch>
        </p:blipFill>
        <p:spPr bwMode="auto">
          <a:xfrm>
            <a:off x="414720" y="1477852"/>
            <a:ext cx="8294400" cy="4392461"/>
          </a:xfrm>
          <a:prstGeom prst="rect">
            <a:avLst/>
          </a:prstGeom>
          <a:noFill/>
          <a:ln w="9525">
            <a:noFill/>
            <a:round/>
            <a:headEnd/>
            <a:tailEnd/>
          </a:ln>
          <a:effectLst/>
        </p:spPr>
      </p:pic>
      <p:sp>
        <p:nvSpPr>
          <p:cNvPr id="16388" name="Text Box 4"/>
          <p:cNvSpPr txBox="1">
            <a:spLocks noChangeArrowheads="1"/>
          </p:cNvSpPr>
          <p:nvPr/>
        </p:nvSpPr>
        <p:spPr bwMode="auto">
          <a:xfrm>
            <a:off x="6914080" y="1302148"/>
            <a:ext cx="1925120" cy="779121"/>
          </a:xfrm>
          <a:prstGeom prst="rect">
            <a:avLst/>
          </a:prstGeom>
          <a:noFill/>
          <a:ln w="9525">
            <a:noFill/>
            <a:round/>
            <a:headEnd/>
            <a:tailEnd/>
          </a:ln>
          <a:effectLst/>
        </p:spPr>
        <p:txBody>
          <a:bodyPr lIns="81639" tIns="55221" rIns="81639" bIns="40820">
            <a:prstTxWarp prst="textNoShape">
              <a:avLst/>
            </a:prstTxWarp>
          </a:bodyPr>
          <a:lstStyle/>
          <a:p>
            <a:pPr>
              <a:tabLst>
                <a:tab pos="656650" algn="l"/>
                <a:tab pos="1313299" algn="l"/>
              </a:tabLst>
            </a:pPr>
            <a:r>
              <a:rPr lang="en-US" sz="1800" b="1" dirty="0">
                <a:solidFill>
                  <a:srgbClr val="000000"/>
                </a:solidFill>
                <a:ea typeface="DejaVu Sans" charset="0"/>
                <a:cs typeface="DejaVu Sans" charset="0"/>
              </a:rPr>
              <a:t>Chamber filled with low density Helium</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9" name="Rectangle 2"/>
          <p:cNvSpPr txBox="1">
            <a:spLocks noChangeArrowheads="1"/>
          </p:cNvSpPr>
          <p:nvPr/>
        </p:nvSpPr>
        <p:spPr bwMode="auto">
          <a:xfrm>
            <a:off x="5212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600" dirty="0" smtClean="0"/>
              <a:t>Experiments being conducted by </a:t>
            </a:r>
            <a:r>
              <a:rPr lang="en-US" sz="2600" dirty="0" err="1" smtClean="0"/>
              <a:t>Gianluca’s</a:t>
            </a:r>
            <a:r>
              <a:rPr lang="en-US" sz="2600" dirty="0" smtClean="0"/>
              <a:t> group </a:t>
            </a:r>
          </a:p>
          <a:p>
            <a:pPr lvl="0" algn="ctr" eaLnBrk="0" hangingPunct="0">
              <a:lnSpc>
                <a:spcPct val="85000"/>
              </a:lnSpc>
            </a:pPr>
            <a:r>
              <a:rPr lang="en-US" sz="2600" dirty="0" smtClean="0"/>
              <a:t>study the generation of magnetic fields in the IGM</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0" name="Text Box 4"/>
          <p:cNvSpPr txBox="1">
            <a:spLocks noChangeArrowheads="1"/>
          </p:cNvSpPr>
          <p:nvPr/>
        </p:nvSpPr>
        <p:spPr bwMode="auto">
          <a:xfrm>
            <a:off x="2904200" y="5893623"/>
            <a:ext cx="3407700" cy="354778"/>
          </a:xfrm>
          <a:prstGeom prst="rect">
            <a:avLst/>
          </a:prstGeom>
          <a:noFill/>
          <a:ln w="9525">
            <a:noFill/>
            <a:round/>
            <a:headEnd/>
            <a:tailEnd/>
          </a:ln>
          <a:effectLst/>
        </p:spPr>
        <p:txBody>
          <a:bodyPr lIns="81639" tIns="52019"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Lst>
            </a:pPr>
            <a:r>
              <a:rPr lang="en-US" sz="1300" b="1" dirty="0" err="1" smtClean="0">
                <a:solidFill>
                  <a:srgbClr val="000000"/>
                </a:solidFill>
                <a:ea typeface="DejaVu Sans" charset="0"/>
                <a:cs typeface="DejaVu Sans" charset="0"/>
              </a:rPr>
              <a:t>Gregori</a:t>
            </a:r>
            <a:r>
              <a:rPr lang="en-US" sz="1300" b="1" dirty="0" smtClean="0">
                <a:solidFill>
                  <a:srgbClr val="000000"/>
                </a:solidFill>
                <a:ea typeface="DejaVu Sans" charset="0"/>
                <a:cs typeface="DejaVu Sans" charset="0"/>
              </a:rPr>
              <a:t> </a:t>
            </a:r>
            <a:r>
              <a:rPr lang="en-US" sz="1300" b="1" dirty="0">
                <a:solidFill>
                  <a:srgbClr val="000000"/>
                </a:solidFill>
                <a:ea typeface="DejaVu Sans" charset="0"/>
                <a:cs typeface="DejaVu Sans" charset="0"/>
              </a:rPr>
              <a:t>et al.,</a:t>
            </a:r>
            <a:r>
              <a:rPr lang="en-US" sz="1300" b="1" dirty="0" smtClean="0">
                <a:solidFill>
                  <a:srgbClr val="000000"/>
                </a:solidFill>
                <a:ea typeface="DejaVu Sans" charset="0"/>
                <a:cs typeface="DejaVu Sans" charset="0"/>
              </a:rPr>
              <a:t> submitted to Nature </a:t>
            </a:r>
            <a:r>
              <a:rPr lang="en-US" sz="1300" b="1" dirty="0">
                <a:solidFill>
                  <a:srgbClr val="000000"/>
                </a:solidFill>
                <a:ea typeface="DejaVu Sans" charset="0"/>
                <a:cs typeface="DejaVu Sans" charset="0"/>
              </a:rPr>
              <a:t>(</a:t>
            </a:r>
            <a:r>
              <a:rPr lang="en-US" sz="1300" b="1" dirty="0" smtClean="0">
                <a:solidFill>
                  <a:srgbClr val="000000"/>
                </a:solidFill>
                <a:ea typeface="DejaVu Sans" charset="0"/>
                <a:cs typeface="DejaVu Sans" charset="0"/>
              </a:rPr>
              <a:t>2011)</a:t>
            </a:r>
            <a:endParaRPr lang="en-US" sz="1300" b="1" dirty="0">
              <a:solidFill>
                <a:srgbClr val="000000"/>
              </a:solidFill>
              <a:ea typeface="DejaVu Sans" charset="0"/>
              <a:cs typeface="DejaVu Sans"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80280" y="1388813"/>
            <a:ext cx="3898080" cy="4526395"/>
          </a:xfrm>
          <a:ln/>
        </p:spPr>
        <p:txBody>
          <a:bodyPr/>
          <a:lstStyle/>
          <a:p>
            <a:pPr marL="391686" indent="-293764">
              <a:buSzPct val="100000"/>
              <a:tabLst>
                <a:tab pos="656650" algn="l"/>
                <a:tab pos="1313299" algn="l"/>
                <a:tab pos="1969949" algn="l"/>
                <a:tab pos="2626599" algn="l"/>
                <a:tab pos="3283248" algn="l"/>
              </a:tabLst>
            </a:pPr>
            <a:r>
              <a:rPr lang="en-US" sz="2000" dirty="0"/>
              <a:t>End-to-end FLASH MHD simulations</a:t>
            </a:r>
            <a:r>
              <a:rPr lang="en-US" sz="2000" dirty="0" smtClean="0"/>
              <a:t> will be performed </a:t>
            </a:r>
            <a:r>
              <a:rPr lang="en-US" sz="2000" dirty="0"/>
              <a:t>to model the laser drive and late-time blast wave</a:t>
            </a:r>
          </a:p>
          <a:p>
            <a:pPr marL="391686" indent="-293764">
              <a:buSzPct val="100000"/>
              <a:tabLst>
                <a:tab pos="656650" algn="l"/>
                <a:tab pos="1313299" algn="l"/>
                <a:tab pos="1969949" algn="l"/>
                <a:tab pos="2626599" algn="l"/>
                <a:tab pos="3283248" algn="l"/>
              </a:tabLst>
            </a:pPr>
            <a:r>
              <a:rPr lang="en-US" sz="2000" dirty="0" smtClean="0"/>
              <a:t>The </a:t>
            </a:r>
            <a:r>
              <a:rPr lang="en-US" sz="2000" dirty="0"/>
              <a:t>simulations will be used to determine whether the magnetic fields measured in the experiment </a:t>
            </a:r>
            <a:r>
              <a:rPr lang="en-US" sz="2000" dirty="0" smtClean="0"/>
              <a:t>are</a:t>
            </a:r>
          </a:p>
          <a:p>
            <a:pPr marL="783372" lvl="1" indent="-293764">
              <a:tabLst>
                <a:tab pos="656650" algn="l"/>
                <a:tab pos="1313299" algn="l"/>
                <a:tab pos="1969949" algn="l"/>
                <a:tab pos="2626599" algn="l"/>
                <a:tab pos="3283248" algn="l"/>
              </a:tabLst>
            </a:pPr>
            <a:r>
              <a:rPr lang="en-US" sz="1800" dirty="0"/>
              <a:t>Generated at the shock wave</a:t>
            </a:r>
            <a:r>
              <a:rPr lang="en-US" sz="1800" dirty="0" smtClean="0"/>
              <a:t> or</a:t>
            </a:r>
            <a:endParaRPr lang="en-US" sz="1800" dirty="0"/>
          </a:p>
          <a:p>
            <a:pPr marL="783372" lvl="1" indent="-293764">
              <a:tabLst>
                <a:tab pos="656650" algn="l"/>
                <a:tab pos="1313299" algn="l"/>
                <a:tab pos="1969949" algn="l"/>
                <a:tab pos="2626599" algn="l"/>
                <a:tab pos="3283248" algn="l"/>
              </a:tabLst>
            </a:pPr>
            <a:r>
              <a:rPr lang="en-US" sz="1800" dirty="0"/>
              <a:t>Generated by the laser</a:t>
            </a:r>
            <a:r>
              <a:rPr lang="en-US" sz="1800" dirty="0" smtClean="0"/>
              <a:t>-target </a:t>
            </a:r>
            <a:r>
              <a:rPr lang="en-US" sz="1800" dirty="0"/>
              <a:t>interaction and </a:t>
            </a:r>
            <a:r>
              <a:rPr lang="en-US" sz="1800" dirty="0" err="1"/>
              <a:t>advected</a:t>
            </a:r>
            <a:r>
              <a:rPr lang="en-US" sz="1800" dirty="0"/>
              <a:t> with the fluid</a:t>
            </a:r>
          </a:p>
        </p:txBody>
      </p:sp>
      <p:pic>
        <p:nvPicPr>
          <p:cNvPr id="17411" name="Picture 3"/>
          <p:cNvPicPr>
            <a:picLocks noChangeAspect="1" noChangeArrowheads="1"/>
          </p:cNvPicPr>
          <p:nvPr/>
        </p:nvPicPr>
        <p:blipFill>
          <a:blip r:embed="rId3"/>
          <a:srcRect/>
          <a:stretch>
            <a:fillRect/>
          </a:stretch>
        </p:blipFill>
        <p:spPr bwMode="auto">
          <a:xfrm>
            <a:off x="4255606" y="1257299"/>
            <a:ext cx="4509135" cy="4540873"/>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0" name="Rectangle 2"/>
          <p:cNvSpPr txBox="1">
            <a:spLocks noChangeArrowheads="1"/>
          </p:cNvSpPr>
          <p:nvPr/>
        </p:nvSpPr>
        <p:spPr bwMode="auto">
          <a:xfrm>
            <a:off x="5212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600" dirty="0" smtClean="0"/>
              <a:t>Experiments being conducted by </a:t>
            </a:r>
            <a:r>
              <a:rPr lang="en-US" sz="2600" dirty="0" err="1" smtClean="0"/>
              <a:t>Gianluca’s</a:t>
            </a:r>
            <a:r>
              <a:rPr lang="en-US" sz="2600" dirty="0" smtClean="0"/>
              <a:t> group </a:t>
            </a:r>
          </a:p>
          <a:p>
            <a:pPr lvl="0" algn="ctr" eaLnBrk="0" hangingPunct="0">
              <a:lnSpc>
                <a:spcPct val="85000"/>
              </a:lnSpc>
            </a:pPr>
            <a:r>
              <a:rPr lang="en-US" sz="2600" dirty="0" smtClean="0"/>
              <a:t>study the generation of magnetic fields in the IGM</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1" name="Text Box 4"/>
          <p:cNvSpPr txBox="1">
            <a:spLocks noChangeArrowheads="1"/>
          </p:cNvSpPr>
          <p:nvPr/>
        </p:nvSpPr>
        <p:spPr bwMode="auto">
          <a:xfrm>
            <a:off x="2904200" y="5893623"/>
            <a:ext cx="3407700" cy="354778"/>
          </a:xfrm>
          <a:prstGeom prst="rect">
            <a:avLst/>
          </a:prstGeom>
          <a:noFill/>
          <a:ln w="9525">
            <a:noFill/>
            <a:round/>
            <a:headEnd/>
            <a:tailEnd/>
          </a:ln>
          <a:effectLst/>
        </p:spPr>
        <p:txBody>
          <a:bodyPr lIns="81639" tIns="52019"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Lst>
            </a:pPr>
            <a:r>
              <a:rPr lang="en-US" sz="1300" b="1" dirty="0" err="1" smtClean="0">
                <a:solidFill>
                  <a:srgbClr val="000000"/>
                </a:solidFill>
                <a:ea typeface="DejaVu Sans" charset="0"/>
                <a:cs typeface="DejaVu Sans" charset="0"/>
              </a:rPr>
              <a:t>Gregori</a:t>
            </a:r>
            <a:r>
              <a:rPr lang="en-US" sz="1300" b="1" dirty="0" smtClean="0">
                <a:solidFill>
                  <a:srgbClr val="000000"/>
                </a:solidFill>
                <a:ea typeface="DejaVu Sans" charset="0"/>
                <a:cs typeface="DejaVu Sans" charset="0"/>
              </a:rPr>
              <a:t> </a:t>
            </a:r>
            <a:r>
              <a:rPr lang="en-US" sz="1300" b="1" dirty="0">
                <a:solidFill>
                  <a:srgbClr val="000000"/>
                </a:solidFill>
                <a:ea typeface="DejaVu Sans" charset="0"/>
                <a:cs typeface="DejaVu Sans" charset="0"/>
              </a:rPr>
              <a:t>et al.,</a:t>
            </a:r>
            <a:r>
              <a:rPr lang="en-US" sz="1300" b="1" dirty="0" smtClean="0">
                <a:solidFill>
                  <a:srgbClr val="000000"/>
                </a:solidFill>
                <a:ea typeface="DejaVu Sans" charset="0"/>
                <a:cs typeface="DejaVu Sans" charset="0"/>
              </a:rPr>
              <a:t> submitted to Nature </a:t>
            </a:r>
            <a:r>
              <a:rPr lang="en-US" sz="1300" b="1" dirty="0">
                <a:solidFill>
                  <a:srgbClr val="000000"/>
                </a:solidFill>
                <a:ea typeface="DejaVu Sans" charset="0"/>
                <a:cs typeface="DejaVu Sans" charset="0"/>
              </a:rPr>
              <a:t>(</a:t>
            </a:r>
            <a:r>
              <a:rPr lang="en-US" sz="1300" b="1" dirty="0" smtClean="0">
                <a:solidFill>
                  <a:srgbClr val="000000"/>
                </a:solidFill>
                <a:ea typeface="DejaVu Sans" charset="0"/>
                <a:cs typeface="DejaVu Sans" charset="0"/>
              </a:rPr>
              <a:t>2011)</a:t>
            </a:r>
            <a:endParaRPr lang="en-US" sz="1300" b="1" dirty="0">
              <a:solidFill>
                <a:srgbClr val="000000"/>
              </a:solidFill>
              <a:ea typeface="DejaVu Sans" charset="0"/>
              <a:cs typeface="DejaVu Sans"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5" name="Picture 4" descr="fl-luli1d-sphere2d-3.png"/>
          <p:cNvPicPr>
            <a:picLocks noChangeAspect="1"/>
          </p:cNvPicPr>
          <p:nvPr/>
        </p:nvPicPr>
        <p:blipFill>
          <a:blip r:embed="rId2"/>
          <a:stretch>
            <a:fillRect/>
          </a:stretch>
        </p:blipFill>
        <p:spPr>
          <a:xfrm>
            <a:off x="1672168" y="3681347"/>
            <a:ext cx="2875631" cy="2606040"/>
          </a:xfrm>
          <a:prstGeom prst="rect">
            <a:avLst/>
          </a:prstGeom>
        </p:spPr>
      </p:pic>
      <p:pic>
        <p:nvPicPr>
          <p:cNvPr id="6" name="Picture 5" descr="fl-luli1d-sphere2d-11.png"/>
          <p:cNvPicPr>
            <a:picLocks noChangeAspect="1"/>
          </p:cNvPicPr>
          <p:nvPr/>
        </p:nvPicPr>
        <p:blipFill>
          <a:blip r:embed="rId3"/>
          <a:stretch>
            <a:fillRect/>
          </a:stretch>
        </p:blipFill>
        <p:spPr>
          <a:xfrm>
            <a:off x="4582582" y="3680355"/>
            <a:ext cx="2875631" cy="2606040"/>
          </a:xfrm>
          <a:prstGeom prst="rect">
            <a:avLst/>
          </a:prstGeom>
        </p:spPr>
      </p:pic>
      <p:pic>
        <p:nvPicPr>
          <p:cNvPr id="7" name="Picture 6" descr="fl-luli1d-sphere2d-12.png"/>
          <p:cNvPicPr>
            <a:picLocks noChangeAspect="1"/>
          </p:cNvPicPr>
          <p:nvPr/>
        </p:nvPicPr>
        <p:blipFill>
          <a:blip r:embed="rId4"/>
          <a:stretch>
            <a:fillRect/>
          </a:stretch>
        </p:blipFill>
        <p:spPr>
          <a:xfrm>
            <a:off x="4572001" y="1046097"/>
            <a:ext cx="2875631" cy="2606040"/>
          </a:xfrm>
          <a:prstGeom prst="rect">
            <a:avLst/>
          </a:prstGeom>
        </p:spPr>
      </p:pic>
      <p:pic>
        <p:nvPicPr>
          <p:cNvPr id="10" name="Picture 9" descr="fl-luli1d-sphere2d-2.png"/>
          <p:cNvPicPr>
            <a:picLocks noChangeAspect="1"/>
          </p:cNvPicPr>
          <p:nvPr/>
        </p:nvPicPr>
        <p:blipFill>
          <a:blip r:embed="rId5"/>
          <a:stretch>
            <a:fillRect/>
          </a:stretch>
        </p:blipFill>
        <p:spPr>
          <a:xfrm>
            <a:off x="1662317" y="1047750"/>
            <a:ext cx="2872826" cy="2603499"/>
          </a:xfrm>
          <a:prstGeom prst="rect">
            <a:avLst/>
          </a:prstGeom>
        </p:spPr>
      </p:pic>
      <p:sp>
        <p:nvSpPr>
          <p:cNvPr id="11"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1C1F5A"/>
                </a:solidFill>
                <a:effectLst/>
                <a:uLnTx/>
                <a:uFillTx/>
                <a:latin typeface="+mj-lt"/>
                <a:ea typeface="+mj-ea"/>
                <a:cs typeface="+mj-cs"/>
              </a:rPr>
              <a:t>We have</a:t>
            </a:r>
            <a:r>
              <a:rPr kumimoji="0" lang="en-US" sz="2400" b="0" i="0" u="none" strike="noStrike" kern="0" cap="none" spc="0" normalizeH="0" noProof="0" dirty="0" smtClean="0">
                <a:ln>
                  <a:noFill/>
                </a:ln>
                <a:solidFill>
                  <a:srgbClr val="1C1F5A"/>
                </a:solidFill>
                <a:effectLst/>
                <a:uLnTx/>
                <a:uFillTx/>
                <a:latin typeface="+mj-lt"/>
                <a:ea typeface="+mj-ea"/>
                <a:cs typeface="+mj-cs"/>
              </a:rPr>
              <a:t> carried out a study of the resolution </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0" cap="none" spc="0" normalizeH="0" noProof="0" dirty="0" smtClean="0">
                <a:ln>
                  <a:noFill/>
                </a:ln>
                <a:solidFill>
                  <a:srgbClr val="1C1F5A"/>
                </a:solidFill>
                <a:effectLst/>
                <a:uLnTx/>
                <a:uFillTx/>
                <a:latin typeface="+mj-lt"/>
                <a:ea typeface="+mj-ea"/>
                <a:cs typeface="+mj-cs"/>
              </a:rPr>
              <a:t>that will be required to simulate the LULI experiments</a:t>
            </a:r>
            <a:endParaRPr kumimoji="0" lang="en-US" sz="24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l-luli1d-fs2dlas-1.png"/>
          <p:cNvPicPr>
            <a:picLocks noChangeAspect="1"/>
          </p:cNvPicPr>
          <p:nvPr/>
        </p:nvPicPr>
        <p:blipFill>
          <a:blip r:embed="rId2"/>
          <a:stretch>
            <a:fillRect/>
          </a:stretch>
        </p:blipFill>
        <p:spPr>
          <a:xfrm>
            <a:off x="635000" y="1343421"/>
            <a:ext cx="3889557" cy="3524911"/>
          </a:xfrm>
          <a:prstGeom prst="rect">
            <a:avLst/>
          </a:prstGeom>
        </p:spPr>
      </p:pic>
      <p:pic>
        <p:nvPicPr>
          <p:cNvPr id="6" name="Picture 5" descr="fl-luli1d-fs2dlas-2.png"/>
          <p:cNvPicPr>
            <a:picLocks noChangeAspect="1"/>
          </p:cNvPicPr>
          <p:nvPr/>
        </p:nvPicPr>
        <p:blipFill>
          <a:blip r:embed="rId3"/>
          <a:stretch>
            <a:fillRect/>
          </a:stretch>
        </p:blipFill>
        <p:spPr>
          <a:xfrm>
            <a:off x="4572000" y="1356190"/>
            <a:ext cx="3884623" cy="3520440"/>
          </a:xfrm>
          <a:prstGeom prst="rect">
            <a:avLst/>
          </a:prstGeom>
        </p:spPr>
      </p:pic>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We have carried out a preliminary simulation </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of laser heating of the LULI graphite target</a:t>
            </a:r>
          </a:p>
        </p:txBody>
      </p:sp>
      <p:sp>
        <p:nvSpPr>
          <p:cNvPr id="8" name="TextBox 7"/>
          <p:cNvSpPr txBox="1"/>
          <p:nvPr/>
        </p:nvSpPr>
        <p:spPr>
          <a:xfrm>
            <a:off x="1818640" y="5354320"/>
            <a:ext cx="1522046" cy="400110"/>
          </a:xfrm>
          <a:prstGeom prst="rect">
            <a:avLst/>
          </a:prstGeom>
          <a:noFill/>
        </p:spPr>
        <p:txBody>
          <a:bodyPr wrap="none" rtlCol="0">
            <a:spAutoFit/>
          </a:bodyPr>
          <a:lstStyle/>
          <a:p>
            <a:r>
              <a:rPr lang="en-US" sz="2000" dirty="0" smtClean="0"/>
              <a:t>Time </a:t>
            </a:r>
            <a:r>
              <a:rPr lang="en-US" sz="2000" dirty="0" err="1" smtClean="0"/>
              <a:t>t</a:t>
            </a:r>
            <a:r>
              <a:rPr lang="en-US" sz="2000" dirty="0" smtClean="0"/>
              <a:t> = 0 </a:t>
            </a:r>
            <a:r>
              <a:rPr lang="en-US" sz="2000" dirty="0" err="1" smtClean="0"/>
              <a:t>s</a:t>
            </a:r>
            <a:endParaRPr lang="en-US" sz="2000" dirty="0"/>
          </a:p>
        </p:txBody>
      </p:sp>
      <p:sp>
        <p:nvSpPr>
          <p:cNvPr id="9" name="TextBox 8"/>
          <p:cNvSpPr txBox="1"/>
          <p:nvPr/>
        </p:nvSpPr>
        <p:spPr>
          <a:xfrm>
            <a:off x="5295900" y="5354320"/>
            <a:ext cx="2662683" cy="400110"/>
          </a:xfrm>
          <a:prstGeom prst="rect">
            <a:avLst/>
          </a:prstGeom>
          <a:noFill/>
        </p:spPr>
        <p:txBody>
          <a:bodyPr wrap="none" rtlCol="0">
            <a:spAutoFit/>
          </a:bodyPr>
          <a:lstStyle/>
          <a:p>
            <a:r>
              <a:rPr lang="en-US" sz="2000" dirty="0" smtClean="0"/>
              <a:t>Time </a:t>
            </a:r>
            <a:r>
              <a:rPr lang="en-US" sz="2000" dirty="0" err="1" smtClean="0"/>
              <a:t>t</a:t>
            </a:r>
            <a:r>
              <a:rPr lang="en-US" sz="2000" dirty="0" smtClean="0"/>
              <a:t> = 1.14 </a:t>
            </a:r>
            <a:r>
              <a:rPr lang="en-US" sz="2000" dirty="0" err="1" smtClean="0"/>
              <a:t>x</a:t>
            </a:r>
            <a:r>
              <a:rPr lang="en-US" sz="2000" dirty="0" smtClean="0"/>
              <a:t> 10</a:t>
            </a:r>
            <a:r>
              <a:rPr lang="en-US" sz="2000" baseline="30000" dirty="0" smtClean="0"/>
              <a:t>-9</a:t>
            </a:r>
            <a:r>
              <a:rPr lang="en-US" sz="2000" dirty="0" smtClean="0"/>
              <a:t> </a:t>
            </a:r>
            <a:r>
              <a:rPr lang="en-US" sz="2000" dirty="0" err="1" smtClean="0"/>
              <a:t>s</a:t>
            </a:r>
            <a:endParaRPr lang="en-US" sz="2000" dirty="0"/>
          </a:p>
        </p:txBody>
      </p:sp>
    </p:spTree>
  </p:cSld>
  <p:clrMapOvr>
    <a:masterClrMapping/>
  </p:clrMapOvr>
  <p:transition>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2600" kern="0" dirty="0" err="1" smtClean="0">
                <a:solidFill>
                  <a:srgbClr val="1C1F5A"/>
                </a:solidFill>
                <a:latin typeface="+mj-lt"/>
                <a:ea typeface="+mj-ea"/>
                <a:cs typeface="+mj-cs"/>
              </a:rPr>
              <a:t>Fatenejad</a:t>
            </a:r>
            <a:r>
              <a:rPr lang="en-US" sz="2600" kern="0" dirty="0" smtClean="0">
                <a:solidFill>
                  <a:srgbClr val="1C1F5A"/>
                </a:solidFill>
                <a:latin typeface="+mj-lt"/>
                <a:ea typeface="+mj-ea"/>
                <a:cs typeface="+mj-cs"/>
              </a:rPr>
              <a:t> has devised an elegant verification test</a:t>
            </a:r>
          </a:p>
          <a:p>
            <a:pPr marL="0" marR="0" lvl="0" indent="0" algn="ctr" defTabSz="914400" rtl="0" eaLnBrk="0" fontAlgn="base" latinLnBrk="0" hangingPunct="0">
              <a:lnSpc>
                <a:spcPct val="85000"/>
              </a:lnSpc>
              <a:spcBef>
                <a:spcPct val="0"/>
              </a:spcBef>
              <a:spcAft>
                <a:spcPct val="0"/>
              </a:spcAft>
              <a:buClrTx/>
              <a:buSzTx/>
              <a:buFontTx/>
              <a:buNone/>
              <a:tabLst/>
              <a:defRPr/>
            </a:pPr>
            <a:r>
              <a:rPr lang="en-US" sz="2600" kern="0" dirty="0" smtClean="0">
                <a:solidFill>
                  <a:srgbClr val="1C1F5A"/>
                </a:solidFill>
                <a:latin typeface="+mj-lt"/>
                <a:ea typeface="+mj-ea"/>
                <a:cs typeface="+mj-cs"/>
              </a:rPr>
              <a:t> of the </a:t>
            </a:r>
            <a:r>
              <a:rPr lang="en-US" sz="2600" kern="0" dirty="0" err="1" smtClean="0">
                <a:solidFill>
                  <a:srgbClr val="1C1F5A"/>
                </a:solidFill>
                <a:latin typeface="+mj-lt"/>
                <a:ea typeface="+mj-ea"/>
                <a:cs typeface="+mj-cs"/>
              </a:rPr>
              <a:t>Biermann</a:t>
            </a:r>
            <a:r>
              <a:rPr lang="en-US" sz="2600" kern="0" dirty="0" smtClean="0">
                <a:solidFill>
                  <a:srgbClr val="1C1F5A"/>
                </a:solidFill>
                <a:latin typeface="+mj-lt"/>
                <a:ea typeface="+mj-ea"/>
                <a:cs typeface="+mj-cs"/>
              </a:rPr>
              <a:t> battery mechanism</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6" name="Rectangle 2"/>
          <p:cNvSpPr txBox="1">
            <a:spLocks noChangeArrowheads="1"/>
          </p:cNvSpPr>
          <p:nvPr/>
        </p:nvSpPr>
        <p:spPr bwMode="auto">
          <a:xfrm>
            <a:off x="635530" y="1981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7" name="Picture 6" descr="constbier.pdf"/>
          <p:cNvPicPr>
            <a:picLocks noChangeAspect="1"/>
          </p:cNvPicPr>
          <p:nvPr/>
        </p:nvPicPr>
        <mc:AlternateContent xmlns:ma="http://schemas.microsoft.com/office/mac/drawingml/2008/main">
          <mc:Choice Requires="ma">
            <p:blipFill>
              <a:blip r:embed="rId2"/>
              <a:srcRect l="19000" t="18667" r="22000" b="2533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l="19000" t="18667" r="22000" b="25333"/>
              <a:stretch>
                <a:fillRect/>
              </a:stretch>
            </p:blipFill>
          </mc:Fallback>
        </mc:AlternateContent>
        <p:spPr>
          <a:xfrm>
            <a:off x="1910080" y="1605298"/>
            <a:ext cx="5394960" cy="3840485"/>
          </a:xfrm>
          <a:prstGeom prst="rect">
            <a:avLst/>
          </a:prstGeom>
        </p:spPr>
      </p:pic>
    </p:spTree>
  </p:cSld>
  <p:clrMapOvr>
    <a:masterClrMapping/>
  </p:clrMapOvr>
  <p:transition>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3131"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2200" kern="0" dirty="0" smtClean="0">
                <a:solidFill>
                  <a:srgbClr val="1C1F5A"/>
                </a:solidFill>
                <a:latin typeface="+mj-lt"/>
                <a:ea typeface="+mj-ea"/>
                <a:cs typeface="+mj-cs"/>
              </a:rPr>
              <a:t>The</a:t>
            </a:r>
            <a:r>
              <a:rPr kumimoji="0" lang="en-US" sz="2200" b="0" i="0" u="none" strike="noStrike" kern="0" cap="none" spc="0" normalizeH="0" baseline="0" noProof="0" dirty="0" smtClean="0">
                <a:ln>
                  <a:noFill/>
                </a:ln>
                <a:solidFill>
                  <a:srgbClr val="1C1F5A"/>
                </a:solidFill>
                <a:effectLst/>
                <a:uLnTx/>
                <a:uFillTx/>
                <a:latin typeface="+mj-lt"/>
                <a:ea typeface="+mj-ea"/>
                <a:cs typeface="+mj-cs"/>
              </a:rPr>
              <a:t> FLASH</a:t>
            </a:r>
            <a:r>
              <a:rPr kumimoji="0" lang="en-US" sz="2200" b="0" i="0" u="none" strike="noStrike" kern="0" cap="none" spc="0" normalizeH="0" noProof="0" dirty="0" smtClean="0">
                <a:ln>
                  <a:noFill/>
                </a:ln>
                <a:solidFill>
                  <a:srgbClr val="1C1F5A"/>
                </a:solidFill>
                <a:effectLst/>
                <a:uLnTx/>
                <a:uFillTx/>
                <a:latin typeface="+mj-lt"/>
                <a:ea typeface="+mj-ea"/>
                <a:cs typeface="+mj-cs"/>
              </a:rPr>
              <a:t> simulation of the magnetic field produced by the </a:t>
            </a:r>
            <a:r>
              <a:rPr kumimoji="0" lang="en-US" sz="2200" b="0" i="0" u="none" strike="noStrike" kern="0" cap="none" spc="0" normalizeH="0" baseline="0" noProof="0" dirty="0" err="1" smtClean="0">
                <a:ln>
                  <a:noFill/>
                </a:ln>
                <a:solidFill>
                  <a:srgbClr val="1C1F5A"/>
                </a:solidFill>
                <a:effectLst/>
                <a:uLnTx/>
                <a:uFillTx/>
                <a:latin typeface="+mj-lt"/>
                <a:ea typeface="+mj-ea"/>
                <a:cs typeface="+mj-cs"/>
              </a:rPr>
              <a:t>Biermann</a:t>
            </a:r>
            <a:r>
              <a:rPr kumimoji="0" lang="en-US" sz="2200" b="0" i="0" u="none" strike="noStrike" kern="0" cap="none" spc="0" normalizeH="0" baseline="0" noProof="0" dirty="0" smtClean="0">
                <a:ln>
                  <a:noFill/>
                </a:ln>
                <a:solidFill>
                  <a:srgbClr val="1C1F5A"/>
                </a:solidFill>
                <a:effectLst/>
                <a:uLnTx/>
                <a:uFillTx/>
                <a:latin typeface="+mj-lt"/>
                <a:ea typeface="+mj-ea"/>
                <a:cs typeface="+mj-cs"/>
              </a:rPr>
              <a:t> battery mechanism matches the analytic solution</a:t>
            </a:r>
          </a:p>
        </p:txBody>
      </p:sp>
      <p:pic>
        <p:nvPicPr>
          <p:cNvPr id="5" name="fl-constbier-default-1.mpeg">
            <a:hlinkClick r:id="" action="ppaction://media"/>
          </p:cNvPr>
          <p:cNvPicPr/>
          <p:nvPr>
            <a:videoFile r:link="rId1"/>
          </p:nvPr>
        </p:nvPicPr>
        <p:blipFill>
          <a:blip r:embed="rId3"/>
          <a:stretch>
            <a:fillRect/>
          </a:stretch>
        </p:blipFill>
        <p:spPr>
          <a:xfrm>
            <a:off x="296636" y="1100668"/>
            <a:ext cx="4915505" cy="4032250"/>
          </a:xfrm>
          <a:prstGeom prst="rect">
            <a:avLst/>
          </a:prstGeom>
        </p:spPr>
      </p:pic>
      <p:pic>
        <p:nvPicPr>
          <p:cNvPr id="6" name="Picture 5" descr="fl-constbier-default-1.png"/>
          <p:cNvPicPr>
            <a:picLocks noChangeAspect="1"/>
          </p:cNvPicPr>
          <p:nvPr/>
        </p:nvPicPr>
        <p:blipFill>
          <a:blip r:embed="rId4"/>
          <a:stretch>
            <a:fillRect/>
          </a:stretch>
        </p:blipFill>
        <p:spPr>
          <a:xfrm>
            <a:off x="4762500" y="2931271"/>
            <a:ext cx="4381500" cy="3302313"/>
          </a:xfrm>
          <a:prstGeom prst="rect">
            <a:avLst/>
          </a:prstGeom>
        </p:spPr>
      </p:pic>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3130" y="45720"/>
            <a:ext cx="8181975" cy="674688"/>
          </a:xfrm>
        </p:spPr>
        <p:txBody>
          <a:bodyPr/>
          <a:lstStyle/>
          <a:p>
            <a:pPr>
              <a:lnSpc>
                <a:spcPct val="85000"/>
              </a:lnSpc>
            </a:pPr>
            <a:r>
              <a:rPr lang="en-US" sz="2800" dirty="0" smtClean="0"/>
              <a:t>FLASH is being used </a:t>
            </a:r>
            <a:br>
              <a:rPr lang="en-US" sz="2800" dirty="0" smtClean="0"/>
            </a:br>
            <a:r>
              <a:rPr lang="en-US" sz="2800" dirty="0" smtClean="0"/>
              <a:t>by groups throughout the world</a:t>
            </a:r>
          </a:p>
        </p:txBody>
      </p:sp>
      <p:pic>
        <p:nvPicPr>
          <p:cNvPr id="22531" name="Picture 3" descr="Brueggen2005-Snapshot"/>
          <p:cNvPicPr>
            <a:picLocks noChangeAspect="1" noChangeArrowheads="1"/>
          </p:cNvPicPr>
          <p:nvPr/>
        </p:nvPicPr>
        <p:blipFill>
          <a:blip r:embed="rId3"/>
          <a:srcRect/>
          <a:stretch>
            <a:fillRect/>
          </a:stretch>
        </p:blipFill>
        <p:spPr bwMode="auto">
          <a:xfrm>
            <a:off x="5972175" y="4038600"/>
            <a:ext cx="2908300" cy="2044700"/>
          </a:xfrm>
          <a:prstGeom prst="rect">
            <a:avLst/>
          </a:prstGeom>
          <a:noFill/>
          <a:ln w="9525">
            <a:noFill/>
            <a:miter lim="800000"/>
            <a:headEnd/>
            <a:tailEnd/>
          </a:ln>
        </p:spPr>
      </p:pic>
      <p:pic>
        <p:nvPicPr>
          <p:cNvPr id="22532" name="Picture 4" descr="CITA-FLASH-Workshop-small"/>
          <p:cNvPicPr>
            <a:picLocks noChangeAspect="1" noChangeArrowheads="1"/>
          </p:cNvPicPr>
          <p:nvPr/>
        </p:nvPicPr>
        <p:blipFill>
          <a:blip r:embed="rId4"/>
          <a:srcRect t="3636"/>
          <a:stretch>
            <a:fillRect/>
          </a:stretch>
        </p:blipFill>
        <p:spPr bwMode="auto">
          <a:xfrm>
            <a:off x="5254625" y="930275"/>
            <a:ext cx="3886200" cy="4845050"/>
          </a:xfrm>
          <a:prstGeom prst="rect">
            <a:avLst/>
          </a:prstGeom>
          <a:noFill/>
          <a:ln w="9525">
            <a:noFill/>
            <a:miter lim="800000"/>
            <a:headEnd/>
            <a:tailEnd/>
          </a:ln>
        </p:spPr>
      </p:pic>
      <p:pic>
        <p:nvPicPr>
          <p:cNvPr id="22533" name="Picture 5" descr="Tang2005-Snapshot"/>
          <p:cNvPicPr>
            <a:picLocks noChangeAspect="1" noChangeArrowheads="1"/>
          </p:cNvPicPr>
          <p:nvPr/>
        </p:nvPicPr>
        <p:blipFill>
          <a:blip r:embed="rId5"/>
          <a:srcRect/>
          <a:stretch>
            <a:fillRect/>
          </a:stretch>
        </p:blipFill>
        <p:spPr bwMode="auto">
          <a:xfrm>
            <a:off x="3451225" y="1052513"/>
            <a:ext cx="2027238" cy="1260475"/>
          </a:xfrm>
          <a:prstGeom prst="rect">
            <a:avLst/>
          </a:prstGeom>
          <a:noFill/>
          <a:ln w="9525">
            <a:noFill/>
            <a:miter lim="800000"/>
            <a:headEnd/>
            <a:tailEnd/>
          </a:ln>
        </p:spPr>
      </p:pic>
      <p:pic>
        <p:nvPicPr>
          <p:cNvPr id="22534" name="Picture 6" descr="Dominion-flash"/>
          <p:cNvPicPr>
            <a:picLocks noChangeAspect="1" noChangeArrowheads="1"/>
          </p:cNvPicPr>
          <p:nvPr/>
        </p:nvPicPr>
        <p:blipFill>
          <a:blip r:embed="rId6"/>
          <a:srcRect/>
          <a:stretch>
            <a:fillRect/>
          </a:stretch>
        </p:blipFill>
        <p:spPr bwMode="auto">
          <a:xfrm>
            <a:off x="3394075" y="2457450"/>
            <a:ext cx="2592388" cy="3355975"/>
          </a:xfrm>
          <a:prstGeom prst="rect">
            <a:avLst/>
          </a:prstGeom>
          <a:noFill/>
          <a:ln w="9525">
            <a:noFill/>
            <a:miter lim="800000"/>
            <a:headEnd/>
            <a:tailEnd/>
          </a:ln>
        </p:spPr>
      </p:pic>
      <p:pic>
        <p:nvPicPr>
          <p:cNvPr id="22535" name="Picture 7" descr="Brueggen2005-Snapshot"/>
          <p:cNvPicPr>
            <a:picLocks noChangeAspect="1" noChangeArrowheads="1"/>
          </p:cNvPicPr>
          <p:nvPr/>
        </p:nvPicPr>
        <p:blipFill>
          <a:blip r:embed="rId3"/>
          <a:srcRect/>
          <a:stretch>
            <a:fillRect/>
          </a:stretch>
        </p:blipFill>
        <p:spPr bwMode="auto">
          <a:xfrm>
            <a:off x="5975350" y="4051300"/>
            <a:ext cx="3157538" cy="2219325"/>
          </a:xfrm>
          <a:prstGeom prst="rect">
            <a:avLst/>
          </a:prstGeom>
          <a:noFill/>
          <a:ln w="9525">
            <a:noFill/>
            <a:miter lim="800000"/>
            <a:headEnd/>
            <a:tailEnd/>
          </a:ln>
        </p:spPr>
      </p:pic>
      <p:sp>
        <p:nvSpPr>
          <p:cNvPr id="22536" name="Text Box 8"/>
          <p:cNvSpPr txBox="1">
            <a:spLocks noChangeArrowheads="1"/>
          </p:cNvSpPr>
          <p:nvPr/>
        </p:nvSpPr>
        <p:spPr bwMode="auto">
          <a:xfrm>
            <a:off x="4486275" y="9223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7" name="Text Box 9"/>
          <p:cNvSpPr txBox="1">
            <a:spLocks noChangeArrowheads="1"/>
          </p:cNvSpPr>
          <p:nvPr/>
        </p:nvSpPr>
        <p:spPr bwMode="auto">
          <a:xfrm>
            <a:off x="7835900" y="1400175"/>
            <a:ext cx="88423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38" name="Text Box 10"/>
          <p:cNvSpPr txBox="1">
            <a:spLocks noChangeArrowheads="1"/>
          </p:cNvSpPr>
          <p:nvPr/>
        </p:nvSpPr>
        <p:spPr bwMode="auto">
          <a:xfrm>
            <a:off x="4905375" y="29670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9" name="Text Box 11"/>
          <p:cNvSpPr txBox="1">
            <a:spLocks noChangeArrowheads="1"/>
          </p:cNvSpPr>
          <p:nvPr/>
        </p:nvSpPr>
        <p:spPr bwMode="auto">
          <a:xfrm>
            <a:off x="7612063" y="39751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pic>
        <p:nvPicPr>
          <p:cNvPr id="22540" name="Picture 12" descr="MunichObservatory-Flash"/>
          <p:cNvPicPr>
            <a:picLocks noChangeAspect="1" noChangeArrowheads="1"/>
          </p:cNvPicPr>
          <p:nvPr/>
        </p:nvPicPr>
        <p:blipFill>
          <a:blip r:embed="rId7"/>
          <a:srcRect t="8183"/>
          <a:stretch>
            <a:fillRect/>
          </a:stretch>
        </p:blipFill>
        <p:spPr bwMode="auto">
          <a:xfrm>
            <a:off x="22225" y="823913"/>
            <a:ext cx="2582863" cy="3071812"/>
          </a:xfrm>
          <a:prstGeom prst="rect">
            <a:avLst/>
          </a:prstGeom>
          <a:noFill/>
          <a:ln w="9525">
            <a:noFill/>
            <a:miter lim="800000"/>
            <a:headEnd/>
            <a:tailEnd/>
          </a:ln>
        </p:spPr>
      </p:pic>
      <p:pic>
        <p:nvPicPr>
          <p:cNvPr id="22541" name="Picture 13" descr="McMaster-Practical-FLASH-Notes"/>
          <p:cNvPicPr>
            <a:picLocks noChangeAspect="1" noChangeArrowheads="1"/>
          </p:cNvPicPr>
          <p:nvPr/>
        </p:nvPicPr>
        <p:blipFill>
          <a:blip r:embed="rId8"/>
          <a:srcRect/>
          <a:stretch>
            <a:fillRect/>
          </a:stretch>
        </p:blipFill>
        <p:spPr bwMode="auto">
          <a:xfrm>
            <a:off x="41275" y="2141538"/>
            <a:ext cx="3549650" cy="4594225"/>
          </a:xfrm>
          <a:prstGeom prst="rect">
            <a:avLst/>
          </a:prstGeom>
          <a:noFill/>
          <a:ln w="9525">
            <a:noFill/>
            <a:miter lim="800000"/>
            <a:headEnd/>
            <a:tailEnd/>
          </a:ln>
        </p:spPr>
      </p:pic>
      <p:pic>
        <p:nvPicPr>
          <p:cNvPr id="22542" name="Picture 14" descr="THE-FLASH-CODE-AT-OAPA"/>
          <p:cNvPicPr>
            <a:picLocks noChangeAspect="1" noChangeArrowheads="1"/>
          </p:cNvPicPr>
          <p:nvPr/>
        </p:nvPicPr>
        <p:blipFill>
          <a:blip r:embed="rId9"/>
          <a:srcRect/>
          <a:stretch>
            <a:fillRect/>
          </a:stretch>
        </p:blipFill>
        <p:spPr bwMode="auto">
          <a:xfrm>
            <a:off x="30163" y="3235325"/>
            <a:ext cx="2790825" cy="3611563"/>
          </a:xfrm>
          <a:prstGeom prst="rect">
            <a:avLst/>
          </a:prstGeom>
          <a:noFill/>
          <a:ln w="9525">
            <a:noFill/>
            <a:miter lim="800000"/>
            <a:headEnd/>
            <a:tailEnd/>
          </a:ln>
        </p:spPr>
      </p:pic>
      <p:sp>
        <p:nvSpPr>
          <p:cNvPr id="22543" name="Text Box 15"/>
          <p:cNvSpPr txBox="1">
            <a:spLocks noChangeArrowheads="1"/>
          </p:cNvSpPr>
          <p:nvPr/>
        </p:nvSpPr>
        <p:spPr bwMode="auto">
          <a:xfrm>
            <a:off x="33338" y="3995738"/>
            <a:ext cx="6810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Italy</a:t>
            </a:r>
          </a:p>
        </p:txBody>
      </p:sp>
      <p:sp>
        <p:nvSpPr>
          <p:cNvPr id="22544" name="Text Box 16"/>
          <p:cNvSpPr txBox="1">
            <a:spLocks noChangeArrowheads="1"/>
          </p:cNvSpPr>
          <p:nvPr/>
        </p:nvSpPr>
        <p:spPr bwMode="auto">
          <a:xfrm>
            <a:off x="1319213" y="2994025"/>
            <a:ext cx="8842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45" name="Text Box 17"/>
          <p:cNvSpPr txBox="1">
            <a:spLocks noChangeArrowheads="1"/>
          </p:cNvSpPr>
          <p:nvPr/>
        </p:nvSpPr>
        <p:spPr bwMode="auto">
          <a:xfrm>
            <a:off x="1820863" y="10160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sp>
        <p:nvSpPr>
          <p:cNvPr id="22546" name="Rectangle 18"/>
          <p:cNvSpPr>
            <a:spLocks noChangeArrowheads="1"/>
          </p:cNvSpPr>
          <p:nvPr/>
        </p:nvSpPr>
        <p:spPr bwMode="auto">
          <a:xfrm>
            <a:off x="2760663" y="6416675"/>
            <a:ext cx="4129087" cy="3397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2547" name="Text Box 19"/>
          <p:cNvSpPr txBox="1">
            <a:spLocks noChangeArrowheads="1"/>
          </p:cNvSpPr>
          <p:nvPr/>
        </p:nvSpPr>
        <p:spPr bwMode="auto">
          <a:xfrm>
            <a:off x="2747963" y="5865813"/>
            <a:ext cx="3646487" cy="917575"/>
          </a:xfrm>
          <a:prstGeom prst="rect">
            <a:avLst/>
          </a:prstGeom>
          <a:solidFill>
            <a:schemeClr val="bg1"/>
          </a:solidFill>
          <a:ln w="9525">
            <a:noFill/>
            <a:miter lim="800000"/>
            <a:headEnd/>
            <a:tailEnd/>
          </a:ln>
        </p:spPr>
        <p:txBody>
          <a:bodyPr>
            <a:prstTxWarp prst="textNoShape">
              <a:avLst/>
            </a:prstTxWarp>
            <a:spAutoFit/>
          </a:bodyPr>
          <a:lstStyle/>
          <a:p>
            <a:r>
              <a:rPr lang="en-US" sz="800" b="1">
                <a:solidFill>
                  <a:schemeClr val="tx1"/>
                </a:solidFill>
              </a:rPr>
              <a:t>Monthly Notices of the Royal Astronomical Society</a:t>
            </a:r>
            <a:endParaRPr lang="en-US" sz="800">
              <a:solidFill>
                <a:schemeClr val="tx1"/>
              </a:solidFill>
            </a:endParaRPr>
          </a:p>
          <a:p>
            <a:r>
              <a:rPr lang="en-US" sz="800">
                <a:solidFill>
                  <a:schemeClr val="tx1"/>
                </a:solidFill>
              </a:rPr>
              <a:t>Volume 355 Issue 3 Page 995  - December 2004</a:t>
            </a:r>
          </a:p>
          <a:p>
            <a:r>
              <a:rPr lang="en-US" sz="800">
                <a:solidFill>
                  <a:schemeClr val="tx1"/>
                </a:solidFill>
              </a:rPr>
              <a:t>doi:10.1111/j.1365-2966.2004.08381.x</a:t>
            </a:r>
          </a:p>
          <a:p>
            <a:endParaRPr lang="en-US" sz="600">
              <a:solidFill>
                <a:schemeClr val="tx1"/>
              </a:solidFill>
            </a:endParaRPr>
          </a:p>
          <a:p>
            <a:r>
              <a:rPr lang="en-US" sz="800" b="1">
                <a:solidFill>
                  <a:schemeClr val="tx1"/>
                </a:solidFill>
              </a:rPr>
              <a:t>Quenching cluster cooling flows with recurrent hot plasma bubbles</a:t>
            </a:r>
          </a:p>
          <a:p>
            <a:r>
              <a:rPr lang="en-US" sz="800" i="1">
                <a:solidFill>
                  <a:schemeClr val="tx1"/>
                </a:solidFill>
              </a:rPr>
              <a:t>Claudio Dalla Vecchia</a:t>
            </a:r>
            <a:r>
              <a:rPr lang="en-US" sz="800" i="1" baseline="30000">
                <a:solidFill>
                  <a:srgbClr val="0021E8"/>
                </a:solidFill>
                <a:hlinkClick r:id="rId10"/>
              </a:rPr>
              <a:t>1</a:t>
            </a:r>
            <a:r>
              <a:rPr lang="en-US" sz="800" i="1">
                <a:solidFill>
                  <a:schemeClr val="tx1"/>
                </a:solidFill>
              </a:rPr>
              <a:t>, Richard G. Bower</a:t>
            </a:r>
            <a:r>
              <a:rPr lang="en-US" sz="800" i="1" baseline="30000">
                <a:solidFill>
                  <a:srgbClr val="0021E8"/>
                </a:solidFill>
                <a:hlinkClick r:id="rId11"/>
              </a:rPr>
              <a:t>1</a:t>
            </a:r>
            <a:r>
              <a:rPr lang="en-US" sz="800" i="1">
                <a:solidFill>
                  <a:schemeClr val="tx1"/>
                </a:solidFill>
              </a:rPr>
              <a:t>, Tom Theuns</a:t>
            </a:r>
            <a:r>
              <a:rPr lang="en-US" sz="800" i="1" baseline="30000">
                <a:solidFill>
                  <a:srgbClr val="0021E8"/>
                </a:solidFill>
                <a:hlinkClick r:id="rId12"/>
              </a:rPr>
              <a:t>1,2</a:t>
            </a:r>
            <a:r>
              <a:rPr lang="en-US" sz="800" i="1">
                <a:solidFill>
                  <a:schemeClr val="tx1"/>
                </a:solidFill>
              </a:rPr>
              <a:t>, Michael L. Balogh</a:t>
            </a:r>
            <a:r>
              <a:rPr lang="en-US" sz="800" i="1" baseline="30000">
                <a:solidFill>
                  <a:srgbClr val="0021E8"/>
                </a:solidFill>
                <a:hlinkClick r:id="rId11"/>
              </a:rPr>
              <a:t>1</a:t>
            </a:r>
            <a:r>
              <a:rPr lang="en-US" sz="800" i="1">
                <a:solidFill>
                  <a:schemeClr val="tx1"/>
                </a:solidFill>
              </a:rPr>
              <a:t>, Pasquale Mazzotta</a:t>
            </a:r>
            <a:r>
              <a:rPr lang="en-US" sz="800" i="1" baseline="30000">
                <a:solidFill>
                  <a:srgbClr val="0021E8"/>
                </a:solidFill>
                <a:hlinkClick r:id="rId13"/>
              </a:rPr>
              <a:t>3</a:t>
            </a:r>
            <a:r>
              <a:rPr lang="en-US" sz="800" i="1">
                <a:solidFill>
                  <a:schemeClr val="tx1"/>
                </a:solidFill>
              </a:rPr>
              <a:t> and Carlos S. Frenk</a:t>
            </a:r>
            <a:r>
              <a:rPr lang="en-US" sz="800" i="1" baseline="30000">
                <a:solidFill>
                  <a:srgbClr val="0021E8"/>
                </a:solidFill>
                <a:hlinkClick r:id="rId11"/>
              </a:rPr>
              <a:t>1</a:t>
            </a:r>
            <a:endParaRPr lang="en-US" sz="700"/>
          </a:p>
        </p:txBody>
      </p:sp>
      <p:sp>
        <p:nvSpPr>
          <p:cNvPr id="22548" name="Text Box 20"/>
          <p:cNvSpPr txBox="1">
            <a:spLocks noChangeArrowheads="1"/>
          </p:cNvSpPr>
          <p:nvPr/>
        </p:nvSpPr>
        <p:spPr bwMode="auto">
          <a:xfrm>
            <a:off x="5414963" y="5900738"/>
            <a:ext cx="468312"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UK</a:t>
            </a:r>
          </a:p>
        </p:txBody>
      </p:sp>
      <p:pic>
        <p:nvPicPr>
          <p:cNvPr id="22549" name="Picture 21"/>
          <p:cNvPicPr>
            <a:picLocks noChangeAspect="1" noChangeArrowheads="1"/>
          </p:cNvPicPr>
          <p:nvPr/>
        </p:nvPicPr>
        <p:blipFill>
          <a:blip r:embed="rId14"/>
          <a:srcRect/>
          <a:stretch>
            <a:fillRect/>
          </a:stretch>
        </p:blipFill>
        <p:spPr bwMode="auto">
          <a:xfrm>
            <a:off x="2841625" y="5037138"/>
            <a:ext cx="3327400" cy="723900"/>
          </a:xfrm>
          <a:prstGeom prst="rect">
            <a:avLst/>
          </a:prstGeom>
          <a:noFill/>
          <a:ln w="9525">
            <a:noFill/>
            <a:miter lim="800000"/>
            <a:headEnd/>
            <a:tailEnd/>
          </a:ln>
        </p:spPr>
      </p:pic>
      <p:pic>
        <p:nvPicPr>
          <p:cNvPr id="22550" name="Picture 22"/>
          <p:cNvPicPr>
            <a:picLocks noChangeAspect="1" noChangeArrowheads="1"/>
          </p:cNvPicPr>
          <p:nvPr/>
        </p:nvPicPr>
        <p:blipFill>
          <a:blip r:embed="rId15"/>
          <a:srcRect/>
          <a:stretch>
            <a:fillRect/>
          </a:stretch>
        </p:blipFill>
        <p:spPr bwMode="auto">
          <a:xfrm>
            <a:off x="2841625" y="4670425"/>
            <a:ext cx="3327400" cy="385763"/>
          </a:xfrm>
          <a:prstGeom prst="rect">
            <a:avLst/>
          </a:prstGeom>
          <a:noFill/>
          <a:ln w="9525">
            <a:noFill/>
            <a:miter lim="800000"/>
            <a:headEnd/>
            <a:tailEnd/>
          </a:ln>
        </p:spPr>
      </p:pic>
      <p:sp>
        <p:nvSpPr>
          <p:cNvPr id="22551" name="Text Box 23"/>
          <p:cNvSpPr txBox="1">
            <a:spLocks noChangeArrowheads="1"/>
          </p:cNvSpPr>
          <p:nvPr/>
        </p:nvSpPr>
        <p:spPr bwMode="auto">
          <a:xfrm>
            <a:off x="4765675" y="5426075"/>
            <a:ext cx="1390650"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Netherlands</a:t>
            </a:r>
          </a:p>
        </p:txBody>
      </p:sp>
    </p:spTree>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32778" y="91440"/>
            <a:ext cx="7772400" cy="674688"/>
          </a:xfrm>
        </p:spPr>
        <p:txBody>
          <a:bodyPr/>
          <a:lstStyle/>
          <a:p>
            <a:r>
              <a:rPr lang="en-US" dirty="0" smtClean="0"/>
              <a:t>Conclusions</a:t>
            </a:r>
            <a:endParaRPr lang="en-US" dirty="0"/>
          </a:p>
        </p:txBody>
      </p:sp>
      <p:sp>
        <p:nvSpPr>
          <p:cNvPr id="3" name="Content Placeholder 2"/>
          <p:cNvSpPr txBox="1">
            <a:spLocks/>
          </p:cNvSpPr>
          <p:nvPr/>
        </p:nvSpPr>
        <p:spPr bwMode="auto">
          <a:xfrm>
            <a:off x="750146" y="1163531"/>
            <a:ext cx="7772400" cy="479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lang="en-US" sz="2000" kern="0" dirty="0" smtClean="0">
                <a:solidFill>
                  <a:srgbClr val="1C1F5A"/>
                </a:solidFill>
                <a:latin typeface="+mn-lt"/>
              </a:rPr>
              <a:t>The Flash Center is</a:t>
            </a:r>
            <a:r>
              <a:rPr kumimoji="0" lang="en-US" sz="2000" b="0" i="0" u="none" strike="noStrike" kern="0" cap="none" spc="0" normalizeH="0" baseline="0" noProof="0" dirty="0" smtClean="0">
                <a:ln>
                  <a:noFill/>
                </a:ln>
                <a:solidFill>
                  <a:srgbClr val="1C1F5A"/>
                </a:solidFill>
                <a:effectLst/>
                <a:uLnTx/>
                <a:uFillTx/>
                <a:latin typeface="+mn-lt"/>
                <a:ea typeface="+mn-ea"/>
                <a:cs typeface="+mn-cs"/>
              </a:rPr>
              <a:t> adding HEDP capabilities to FLASH</a:t>
            </a:r>
            <a:r>
              <a:rPr kumimoji="0" lang="en-US" sz="2000" b="0" i="0" u="none" strike="noStrike" kern="0" cap="none" spc="0" normalizeH="0" noProof="0" dirty="0" smtClean="0">
                <a:ln>
                  <a:noFill/>
                </a:ln>
                <a:solidFill>
                  <a:srgbClr val="1C1F5A"/>
                </a:solidFill>
                <a:effectLst/>
                <a:uLnTx/>
                <a:uFillTx/>
                <a:latin typeface="+mn-lt"/>
                <a:ea typeface="+mn-ea"/>
                <a:cs typeface="+mn-cs"/>
              </a:rPr>
              <a:t> to make</a:t>
            </a:r>
            <a:r>
              <a:rPr kumimoji="0" lang="en-US" sz="2000" b="0" i="0" u="none" strike="noStrike" kern="0" cap="none" spc="0" normalizeH="0" baseline="0" noProof="0" dirty="0" smtClean="0">
                <a:ln>
                  <a:noFill/>
                </a:ln>
                <a:solidFill>
                  <a:srgbClr val="1C1F5A"/>
                </a:solidFill>
                <a:effectLst/>
                <a:uLnTx/>
                <a:uFillTx/>
                <a:latin typeface="+mn-lt"/>
                <a:ea typeface="+mn-ea"/>
                <a:cs typeface="+mn-cs"/>
              </a:rPr>
              <a:t> </a:t>
            </a:r>
            <a:r>
              <a:rPr lang="en-US" sz="2000" kern="0" noProof="0" dirty="0" smtClean="0">
                <a:solidFill>
                  <a:srgbClr val="1C1F5A"/>
                </a:solidFill>
                <a:latin typeface="+mn-lt"/>
              </a:rPr>
              <a:t>it</a:t>
            </a:r>
            <a:r>
              <a:rPr kumimoji="0" lang="en-US" sz="2000" b="0" i="0" u="none" strike="noStrike" kern="0" cap="none" spc="0" normalizeH="0" baseline="0" noProof="0" dirty="0" smtClean="0">
                <a:ln>
                  <a:noFill/>
                </a:ln>
                <a:solidFill>
                  <a:srgbClr val="1C1F5A"/>
                </a:solidFill>
                <a:effectLst/>
                <a:uLnTx/>
                <a:uFillTx/>
                <a:latin typeface="+mn-lt"/>
                <a:ea typeface="+mn-ea"/>
                <a:cs typeface="+mn-cs"/>
              </a:rPr>
              <a:t> a highly capable open code for the academic HEDP community;</a:t>
            </a:r>
            <a:r>
              <a:rPr kumimoji="0" lang="en-US" sz="2000" b="0" i="0" u="none" strike="noStrike" kern="0" cap="none" spc="0" normalizeH="0" noProof="0" dirty="0" smtClean="0">
                <a:ln>
                  <a:noFill/>
                </a:ln>
                <a:solidFill>
                  <a:srgbClr val="1C1F5A"/>
                </a:solidFill>
                <a:effectLst/>
                <a:uLnTx/>
                <a:uFillTx/>
                <a:latin typeface="+mn-lt"/>
                <a:ea typeface="+mn-ea"/>
                <a:cs typeface="+mn-cs"/>
              </a:rPr>
              <a:t> many of these capabilities are in FLASH 4-alpha, which was released on April 29, 2011</a:t>
            </a: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lang="en-US" sz="2000" kern="0" noProof="0" dirty="0" smtClean="0">
                <a:solidFill>
                  <a:srgbClr val="1C1F5A"/>
                </a:solidFill>
                <a:latin typeface="+mn-lt"/>
              </a:rPr>
              <a:t>The Center is conducting a rigorous, systematic verification and validation of </a:t>
            </a:r>
            <a:r>
              <a:rPr lang="en-US" sz="2000" kern="0" noProof="0" dirty="0" err="1" smtClean="0">
                <a:solidFill>
                  <a:srgbClr val="1C1F5A"/>
                </a:solidFill>
                <a:latin typeface="+mn-lt"/>
              </a:rPr>
              <a:t>thes</a:t>
            </a:r>
            <a:r>
              <a:rPr lang="en-US" sz="2000" kern="0" dirty="0" err="1" smtClean="0">
                <a:solidFill>
                  <a:srgbClr val="1C1F5A"/>
                </a:solidFill>
                <a:latin typeface="+mn-lt"/>
              </a:rPr>
              <a:t>e</a:t>
            </a:r>
            <a:r>
              <a:rPr lang="en-US" sz="2000" kern="0" dirty="0" smtClean="0">
                <a:solidFill>
                  <a:srgbClr val="1C1F5A"/>
                </a:solidFill>
                <a:latin typeface="+mn-lt"/>
              </a:rPr>
              <a:t> capabilities in collaboration with U. Michigan, LANL, and LLNL</a:t>
            </a: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kumimoji="0" lang="en-US" sz="2000" b="0" i="0" u="none" strike="noStrike" kern="0" cap="none" spc="0" normalizeH="0" noProof="0" dirty="0" smtClean="0">
                <a:ln>
                  <a:noFill/>
                </a:ln>
                <a:solidFill>
                  <a:srgbClr val="1C1F5A"/>
                </a:solidFill>
                <a:effectLst/>
                <a:uLnTx/>
                <a:uFillTx/>
                <a:latin typeface="+mn-lt"/>
                <a:ea typeface="+mn-ea"/>
                <a:cs typeface="+mn-cs"/>
              </a:rPr>
              <a:t>The Center is studying the relative ease and difficulty with which modern Alternating </a:t>
            </a:r>
            <a:r>
              <a:rPr kumimoji="0" lang="en-US" sz="2000" b="0" i="0" u="none" strike="noStrike" kern="0" cap="none" spc="0" normalizeH="0" noProof="0" dirty="0" err="1" smtClean="0">
                <a:ln>
                  <a:noFill/>
                </a:ln>
                <a:solidFill>
                  <a:srgbClr val="1C1F5A"/>
                </a:solidFill>
                <a:effectLst/>
                <a:uLnTx/>
                <a:uFillTx/>
                <a:latin typeface="+mn-lt"/>
                <a:ea typeface="+mn-ea"/>
                <a:cs typeface="+mn-cs"/>
              </a:rPr>
              <a:t>Lagrangian-Eulerian</a:t>
            </a:r>
            <a:r>
              <a:rPr kumimoji="0" lang="en-US" sz="2000" b="0" i="0" u="none" strike="noStrike" kern="0" cap="none" spc="0" normalizeH="0" noProof="0" dirty="0" smtClean="0">
                <a:ln>
                  <a:noFill/>
                </a:ln>
                <a:solidFill>
                  <a:srgbClr val="1C1F5A"/>
                </a:solidFill>
                <a:effectLst/>
                <a:uLnTx/>
                <a:uFillTx/>
                <a:latin typeface="+mn-lt"/>
                <a:ea typeface="+mn-ea"/>
                <a:cs typeface="+mn-cs"/>
              </a:rPr>
              <a:t> (ALE) and finite-volume </a:t>
            </a:r>
            <a:r>
              <a:rPr kumimoji="0" lang="en-US" sz="2000" b="0" i="0" u="none" strike="noStrike" kern="0" cap="none" spc="0" normalizeH="0" noProof="0" dirty="0" err="1" smtClean="0">
                <a:ln>
                  <a:noFill/>
                </a:ln>
                <a:solidFill>
                  <a:srgbClr val="1C1F5A"/>
                </a:solidFill>
                <a:effectLst/>
                <a:uLnTx/>
                <a:uFillTx/>
                <a:latin typeface="+mn-lt"/>
                <a:ea typeface="+mn-ea"/>
                <a:cs typeface="+mn-cs"/>
              </a:rPr>
              <a:t>Eulerian</a:t>
            </a:r>
            <a:r>
              <a:rPr kumimoji="0" lang="en-US" sz="2000" b="0" i="0" u="none" strike="noStrike" kern="0" cap="none" spc="0" normalizeH="0" noProof="0" dirty="0" smtClean="0">
                <a:ln>
                  <a:noFill/>
                </a:ln>
                <a:solidFill>
                  <a:srgbClr val="1C1F5A"/>
                </a:solidFill>
                <a:effectLst/>
                <a:uLnTx/>
                <a:uFillTx/>
                <a:latin typeface="+mn-lt"/>
                <a:ea typeface="+mn-ea"/>
                <a:cs typeface="+mn-cs"/>
              </a:rPr>
              <a:t> codes can simulate </a:t>
            </a:r>
            <a:r>
              <a:rPr lang="en-US" sz="2000" kern="0" dirty="0" smtClean="0">
                <a:solidFill>
                  <a:srgbClr val="1C1F5A"/>
                </a:solidFill>
                <a:latin typeface="+mn-lt"/>
              </a:rPr>
              <a:t>various aspects of the CRASH </a:t>
            </a:r>
            <a:r>
              <a:rPr lang="en-US" sz="2000" kern="0" dirty="0" err="1" smtClean="0">
                <a:solidFill>
                  <a:srgbClr val="1C1F5A"/>
                </a:solidFill>
                <a:latin typeface="+mn-lt"/>
              </a:rPr>
              <a:t>radiative</a:t>
            </a:r>
            <a:r>
              <a:rPr lang="en-US" sz="2000" kern="0" dirty="0" smtClean="0">
                <a:solidFill>
                  <a:srgbClr val="1C1F5A"/>
                </a:solidFill>
                <a:latin typeface="+mn-lt"/>
              </a:rPr>
              <a:t> shock experiment</a:t>
            </a: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kumimoji="0" lang="en-US" sz="2000" b="0" i="0" u="none" strike="noStrike" kern="0" cap="none" spc="0" normalizeH="0" noProof="0" dirty="0" smtClean="0">
                <a:ln>
                  <a:noFill/>
                </a:ln>
                <a:solidFill>
                  <a:srgbClr val="1C1F5A"/>
                </a:solidFill>
                <a:effectLst/>
                <a:uLnTx/>
                <a:uFillTx/>
                <a:latin typeface="+mn-lt"/>
                <a:ea typeface="+mn-ea"/>
                <a:cs typeface="+mn-cs"/>
              </a:rPr>
              <a:t>The Center is collaborating with groups at the University of Michigan, the University of Wisconsin, and the University of Oxford to </a:t>
            </a:r>
            <a:r>
              <a:rPr lang="en-US" sz="2000" kern="0" dirty="0" smtClean="0">
                <a:solidFill>
                  <a:srgbClr val="1C1F5A"/>
                </a:solidFill>
                <a:latin typeface="+mn-lt"/>
              </a:rPr>
              <a:t>design, analyze, and interpret HEDP experiments</a:t>
            </a:r>
            <a:endParaRPr kumimoji="0" lang="en-US" sz="2000" b="0" i="0" u="none" strike="noStrike" kern="0" cap="none" spc="0" normalizeH="0" noProof="0" dirty="0" smtClean="0">
              <a:ln>
                <a:noFill/>
              </a:ln>
              <a:solidFill>
                <a:srgbClr val="1C1F5A"/>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endParaRPr kumimoji="0" lang="en-US" sz="2400" b="0" i="0" u="none" strike="noStrike" kern="0" cap="none" spc="0" normalizeH="0" baseline="0" noProof="0" dirty="0">
              <a:ln>
                <a:noFill/>
              </a:ln>
              <a:solidFill>
                <a:srgbClr val="1C1F5A"/>
              </a:solidFill>
              <a:effectLst/>
              <a:uLnTx/>
              <a:uFillTx/>
              <a:latin typeface="+mn-lt"/>
              <a:ea typeface="+mn-ea"/>
              <a:cs typeface="+mn-cs"/>
            </a:endParaRPr>
          </a:p>
        </p:txBody>
      </p:sp>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TextBox 2"/>
          <p:cNvSpPr txBox="1">
            <a:spLocks noChangeArrowheads="1"/>
          </p:cNvSpPr>
          <p:nvPr/>
        </p:nvSpPr>
        <p:spPr bwMode="auto">
          <a:xfrm>
            <a:off x="600604" y="1370541"/>
            <a:ext cx="8116887" cy="4154983"/>
          </a:xfrm>
          <a:prstGeom prst="rect">
            <a:avLst/>
          </a:prstGeom>
          <a:noFill/>
          <a:ln w="9525">
            <a:noFill/>
            <a:miter lim="800000"/>
            <a:headEnd/>
            <a:tailEnd/>
          </a:ln>
        </p:spPr>
        <p:txBody>
          <a:bodyPr wrap="square">
            <a:prstTxWarp prst="textNoShape">
              <a:avLst/>
            </a:prstTxWarp>
            <a:spAutoFit/>
          </a:bodyPr>
          <a:lstStyle/>
          <a:p>
            <a:pPr>
              <a:buClr>
                <a:srgbClr val="FF0000"/>
              </a:buClr>
              <a:buFont typeface="Wingdings" charset="2"/>
              <a:buChar char="q"/>
            </a:pPr>
            <a:r>
              <a:rPr lang="en-US" sz="2400" dirty="0"/>
              <a:t> </a:t>
            </a:r>
            <a:r>
              <a:rPr lang="en-US" dirty="0"/>
              <a:t>High-Energy Density Physics Initiative</a:t>
            </a:r>
          </a:p>
          <a:p>
            <a:pPr>
              <a:buClr>
                <a:srgbClr val="FF0000"/>
              </a:buClr>
            </a:pPr>
            <a:r>
              <a:rPr lang="en-US" sz="2400" dirty="0"/>
              <a:t>    </a:t>
            </a:r>
            <a:r>
              <a:rPr lang="en-US" sz="2400" i="1" dirty="0"/>
              <a:t>(ASC Program in </a:t>
            </a:r>
            <a:r>
              <a:rPr lang="en-US" sz="2400" i="1" dirty="0" smtClean="0"/>
              <a:t>DOE NNSA)</a:t>
            </a:r>
          </a:p>
          <a:p>
            <a:pPr>
              <a:buClr>
                <a:srgbClr val="FF0000"/>
              </a:buClr>
            </a:pPr>
            <a:endParaRPr lang="en-US" sz="1200" dirty="0" smtClean="0"/>
          </a:p>
          <a:p>
            <a:pPr>
              <a:buClr>
                <a:srgbClr val="FF0000"/>
              </a:buClr>
              <a:buFont typeface="Wingdings" charset="2"/>
              <a:buChar char="q"/>
            </a:pPr>
            <a:r>
              <a:rPr lang="en-US" sz="2400" dirty="0"/>
              <a:t> </a:t>
            </a:r>
            <a:r>
              <a:rPr lang="en-US" dirty="0" err="1"/>
              <a:t>Petascale</a:t>
            </a:r>
            <a:r>
              <a:rPr lang="en-US" dirty="0"/>
              <a:t> Computing of Thermonuclear</a:t>
            </a:r>
            <a:r>
              <a:rPr lang="en-US" dirty="0" smtClean="0"/>
              <a:t> </a:t>
            </a:r>
          </a:p>
          <a:p>
            <a:pPr>
              <a:buClr>
                <a:srgbClr val="FF0000"/>
              </a:buClr>
            </a:pPr>
            <a:r>
              <a:rPr lang="en-US" dirty="0" smtClean="0"/>
              <a:t>    Supernova Explosions </a:t>
            </a:r>
            <a:r>
              <a:rPr lang="en-US" sz="2400" i="1" dirty="0"/>
              <a:t>(NSF Astronomy</a:t>
            </a:r>
            <a:r>
              <a:rPr lang="en-US" sz="2400" i="1" dirty="0" smtClean="0"/>
              <a:t> </a:t>
            </a:r>
          </a:p>
          <a:p>
            <a:pPr>
              <a:buClr>
                <a:srgbClr val="FF0000"/>
              </a:buClr>
            </a:pPr>
            <a:r>
              <a:rPr lang="en-US" sz="2400" i="1" dirty="0" smtClean="0"/>
              <a:t>    &amp; </a:t>
            </a:r>
            <a:r>
              <a:rPr lang="en-US" sz="2400" i="1" dirty="0"/>
              <a:t>Astrophysics Program)</a:t>
            </a:r>
          </a:p>
          <a:p>
            <a:pPr>
              <a:buClr>
                <a:srgbClr val="FF0000"/>
              </a:buClr>
            </a:pPr>
            <a:endParaRPr lang="en-US" sz="1200" dirty="0"/>
          </a:p>
          <a:p>
            <a:pPr>
              <a:buClr>
                <a:srgbClr val="FF0000"/>
              </a:buClr>
              <a:buSzPct val="100000"/>
              <a:buFont typeface="Wingdings" charset="2"/>
              <a:buChar char="q"/>
            </a:pPr>
            <a:r>
              <a:rPr lang="en-US" sz="2400" dirty="0"/>
              <a:t> </a:t>
            </a:r>
            <a:r>
              <a:rPr lang="en-US" dirty="0" err="1"/>
              <a:t>Petascale</a:t>
            </a:r>
            <a:r>
              <a:rPr lang="en-US" dirty="0"/>
              <a:t> Algorithms for Multi-Body</a:t>
            </a:r>
            <a:r>
              <a:rPr lang="en-US" dirty="0" smtClean="0"/>
              <a:t>,</a:t>
            </a:r>
          </a:p>
          <a:p>
            <a:pPr>
              <a:buClr>
                <a:srgbClr val="FF0000"/>
              </a:buClr>
              <a:buSzPct val="100000"/>
            </a:pPr>
            <a:r>
              <a:rPr lang="en-US" dirty="0" smtClean="0"/>
              <a:t>    Fluid-Structure Interactions </a:t>
            </a:r>
            <a:r>
              <a:rPr lang="en-US" dirty="0"/>
              <a:t>in Incompressible</a:t>
            </a:r>
            <a:r>
              <a:rPr lang="en-US" dirty="0" smtClean="0"/>
              <a:t> </a:t>
            </a:r>
          </a:p>
          <a:p>
            <a:pPr>
              <a:buClr>
                <a:srgbClr val="FF0000"/>
              </a:buClr>
              <a:buSzPct val="100000"/>
            </a:pPr>
            <a:r>
              <a:rPr lang="en-US" dirty="0" smtClean="0"/>
              <a:t>    Flows </a:t>
            </a:r>
            <a:r>
              <a:rPr lang="en-US" sz="2400" i="1" dirty="0" smtClean="0"/>
              <a:t>(NSF </a:t>
            </a:r>
            <a:r>
              <a:rPr lang="en-US" sz="2400" i="1" dirty="0" err="1" smtClean="0"/>
              <a:t>CyberInfrastructure</a:t>
            </a:r>
            <a:r>
              <a:rPr lang="en-US" sz="2400" i="1" dirty="0" smtClean="0"/>
              <a:t> </a:t>
            </a:r>
            <a:r>
              <a:rPr lang="en-US" sz="2400" i="1" dirty="0" err="1"/>
              <a:t>PetaApps</a:t>
            </a:r>
            <a:r>
              <a:rPr lang="en-US" sz="2400" i="1" dirty="0" smtClean="0"/>
              <a:t> Program</a:t>
            </a:r>
            <a:r>
              <a:rPr lang="en-US" sz="2400" i="1" dirty="0"/>
              <a:t>)</a:t>
            </a:r>
            <a:endParaRPr lang="en-US" sz="2400" i="1" dirty="0" smtClean="0"/>
          </a:p>
          <a:p>
            <a:pPr>
              <a:buClr>
                <a:srgbClr val="FF0000"/>
              </a:buClr>
            </a:pPr>
            <a:endParaRPr lang="en-US" sz="2400" dirty="0" smtClean="0"/>
          </a:p>
        </p:txBody>
      </p:sp>
      <p:sp>
        <p:nvSpPr>
          <p:cNvPr id="6" name="Rectangle 2"/>
          <p:cNvSpPr>
            <a:spLocks noGrp="1" noChangeArrowheads="1"/>
          </p:cNvSpPr>
          <p:nvPr>
            <p:ph type="title"/>
          </p:nvPr>
        </p:nvSpPr>
        <p:spPr>
          <a:xfrm>
            <a:off x="483130" y="45720"/>
            <a:ext cx="8181975" cy="674688"/>
          </a:xfrm>
        </p:spPr>
        <p:txBody>
          <a:bodyPr/>
          <a:lstStyle/>
          <a:p>
            <a:pPr>
              <a:lnSpc>
                <a:spcPct val="85000"/>
              </a:lnSpc>
            </a:pPr>
            <a:r>
              <a:rPr lang="en-US" sz="2800" dirty="0" smtClean="0"/>
              <a:t>The Flash Center currently has three major projects</a:t>
            </a:r>
          </a:p>
        </p:txBody>
      </p:sp>
    </p:spTree>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1060577" y="907521"/>
            <a:ext cx="7703269" cy="4904421"/>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FLASH Center HEDP Group:</a:t>
            </a:r>
            <a:endParaRPr lang="en-US" dirty="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Don </a:t>
            </a:r>
            <a:r>
              <a:rPr lang="en-US" dirty="0" smtClean="0"/>
              <a:t>Lamb (lead), </a:t>
            </a:r>
            <a:r>
              <a:rPr lang="en-US" dirty="0" err="1" smtClean="0"/>
              <a:t>Milad</a:t>
            </a:r>
            <a:r>
              <a:rPr lang="en-US" dirty="0" smtClean="0"/>
              <a:t> </a:t>
            </a:r>
            <a:r>
              <a:rPr lang="en-US" dirty="0" err="1" smtClean="0"/>
              <a:t>Fatenjad</a:t>
            </a:r>
            <a:r>
              <a:rPr lang="en-US" dirty="0" smtClean="0"/>
              <a:t> (deputy lead), </a:t>
            </a:r>
          </a:p>
          <a:p>
            <a:pPr marL="783372" lvl="1" indent="-293764">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    </a:t>
            </a:r>
            <a:r>
              <a:rPr lang="en-US" dirty="0" err="1" smtClean="0"/>
              <a:t>Anshu</a:t>
            </a:r>
            <a:r>
              <a:rPr lang="en-US" dirty="0" smtClean="0"/>
              <a:t> </a:t>
            </a:r>
            <a:r>
              <a:rPr lang="en-US" dirty="0" err="1"/>
              <a:t>Dubey</a:t>
            </a:r>
            <a:r>
              <a:rPr lang="en-US" dirty="0"/>
              <a:t>,</a:t>
            </a:r>
            <a:r>
              <a:rPr lang="en-US" dirty="0" smtClean="0"/>
              <a:t> Norbert </a:t>
            </a:r>
            <a:r>
              <a:rPr lang="en-US" dirty="0" err="1" smtClean="0"/>
              <a:t>Flocke</a:t>
            </a:r>
            <a:r>
              <a:rPr lang="en-US" dirty="0" smtClean="0"/>
              <a:t>, Carlo </a:t>
            </a:r>
            <a:r>
              <a:rPr lang="en-US" dirty="0" err="1"/>
              <a:t>Graziani</a:t>
            </a:r>
            <a:r>
              <a:rPr lang="en-US" dirty="0"/>
              <a:t>,</a:t>
            </a:r>
            <a:r>
              <a:rPr lang="en-US" dirty="0" smtClean="0"/>
              <a:t> </a:t>
            </a:r>
          </a:p>
          <a:p>
            <a:pPr marL="783372" lvl="1" indent="-293764">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    </a:t>
            </a:r>
            <a:r>
              <a:rPr lang="en-US" dirty="0" err="1" smtClean="0"/>
              <a:t>Shravan</a:t>
            </a:r>
            <a:r>
              <a:rPr lang="en-US" dirty="0" smtClean="0"/>
              <a:t> </a:t>
            </a:r>
            <a:r>
              <a:rPr lang="en-US" dirty="0"/>
              <a:t>Kumar, </a:t>
            </a:r>
            <a:r>
              <a:rPr lang="en-US" dirty="0" err="1"/>
              <a:t>Dongwook</a:t>
            </a:r>
            <a:r>
              <a:rPr lang="en-US" dirty="0"/>
              <a:t> </a:t>
            </a:r>
            <a:r>
              <a:rPr lang="en-US" dirty="0" smtClean="0"/>
              <a:t>Lee, Klaus </a:t>
            </a:r>
            <a:r>
              <a:rPr lang="en-US" dirty="0" err="1" smtClean="0"/>
              <a:t>Weide</a:t>
            </a:r>
            <a:endParaRPr lang="en-US" dirty="0" smtClean="0"/>
          </a:p>
          <a:p>
            <a:pPr marL="383322"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HEDP Group, Ohio State University</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Christopher </a:t>
            </a:r>
            <a:r>
              <a:rPr lang="en-US" dirty="0" err="1" smtClean="0"/>
              <a:t>Orban</a:t>
            </a:r>
            <a:endParaRPr lang="en-US" dirty="0" smtClean="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Douglass Schumacher</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CRASH </a:t>
            </a:r>
            <a:r>
              <a:rPr lang="en-US" dirty="0" err="1" smtClean="0"/>
              <a:t>Radiative</a:t>
            </a:r>
            <a:r>
              <a:rPr lang="en-US" dirty="0" smtClean="0"/>
              <a:t> Shock Experiment:</a:t>
            </a:r>
            <a:endParaRPr lang="en-US" dirty="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John </a:t>
            </a:r>
            <a:r>
              <a:rPr lang="en-US" dirty="0" err="1" smtClean="0"/>
              <a:t>Wohlbier</a:t>
            </a:r>
            <a:r>
              <a:rPr lang="en-US" dirty="0"/>
              <a:t>, Chris Fryer, </a:t>
            </a:r>
            <a:r>
              <a:rPr lang="en-US" dirty="0" smtClean="0"/>
              <a:t>LANL</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Marty </a:t>
            </a:r>
            <a:r>
              <a:rPr lang="en-US" dirty="0" err="1"/>
              <a:t>Marinak</a:t>
            </a:r>
            <a:r>
              <a:rPr lang="en-US" dirty="0"/>
              <a:t>, Steve Libby,</a:t>
            </a:r>
            <a:r>
              <a:rPr lang="en-US" dirty="0" smtClean="0"/>
              <a:t> Brian Wilson, LLNL</a:t>
            </a:r>
            <a:endParaRPr lang="en-US" dirty="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Gregory </a:t>
            </a:r>
            <a:r>
              <a:rPr lang="en-US" dirty="0"/>
              <a:t>Moses, </a:t>
            </a:r>
            <a:r>
              <a:rPr lang="en-US" dirty="0" smtClean="0"/>
              <a:t>University of Wisconsin-Madison</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Bruce </a:t>
            </a:r>
            <a:r>
              <a:rPr lang="en-US" dirty="0" err="1"/>
              <a:t>Fryxell</a:t>
            </a:r>
            <a:r>
              <a:rPr lang="en-US" dirty="0"/>
              <a:t>, Eric Myra,</a:t>
            </a:r>
            <a:r>
              <a:rPr lang="en-US" dirty="0" smtClean="0"/>
              <a:t> Center for </a:t>
            </a:r>
            <a:r>
              <a:rPr lang="en-US" dirty="0" err="1" smtClean="0"/>
              <a:t>Radiative</a:t>
            </a:r>
            <a:r>
              <a:rPr lang="en-US" dirty="0" smtClean="0"/>
              <a:t> Shock Hydrodynamics (CRASH), University </a:t>
            </a:r>
            <a:r>
              <a:rPr lang="en-US" dirty="0"/>
              <a:t>of </a:t>
            </a:r>
            <a:r>
              <a:rPr lang="en-US" dirty="0" smtClean="0"/>
              <a:t>Michigan</a:t>
            </a:r>
          </a:p>
          <a:p>
            <a:pPr marL="383322"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err="1" smtClean="0"/>
              <a:t>Gianluca</a:t>
            </a:r>
            <a:r>
              <a:rPr lang="en-US" dirty="0" smtClean="0"/>
              <a:t> </a:t>
            </a:r>
            <a:r>
              <a:rPr lang="en-US" dirty="0" err="1" smtClean="0"/>
              <a:t>Gregori’s</a:t>
            </a:r>
            <a:r>
              <a:rPr lang="en-US" dirty="0" smtClean="0"/>
              <a:t> Group, University of Oxford</a:t>
            </a:r>
          </a:p>
        </p:txBody>
      </p:sp>
      <p:sp>
        <p:nvSpPr>
          <p:cNvPr id="5"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8" name="Rectangle 2"/>
          <p:cNvSpPr txBox="1">
            <a:spLocks noChangeArrowheads="1"/>
          </p:cNvSpPr>
          <p:nvPr/>
        </p:nvSpPr>
        <p:spPr bwMode="auto">
          <a:xfrm>
            <a:off x="648230" y="330200"/>
            <a:ext cx="8181975"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The Flash Center HEDP Group </a:t>
            </a:r>
          </a:p>
          <a:p>
            <a:pPr lvl="0" algn="ctr" eaLnBrk="0" hangingPunct="0">
              <a:lnSpc>
                <a:spcPct val="85000"/>
              </a:lnSpc>
            </a:pPr>
            <a:r>
              <a:rPr lang="en-US" dirty="0" smtClean="0"/>
              <a:t>and collaborators </a:t>
            </a:r>
            <a:br>
              <a:rPr lang="en-US" dirty="0" smtClean="0"/>
            </a:b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151217"/>
            <a:ext cx="8228160" cy="684866"/>
          </a:xfrm>
          <a:ln/>
        </p:spPr>
        <p:txBody>
          <a:bodyPr tIns="240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Summary</a:t>
            </a:r>
          </a:p>
        </p:txBody>
      </p:sp>
      <p:sp>
        <p:nvSpPr>
          <p:cNvPr id="5122" name="Rectangle 2"/>
          <p:cNvSpPr>
            <a:spLocks noGrp="1" noChangeArrowheads="1"/>
          </p:cNvSpPr>
          <p:nvPr>
            <p:ph type="body" idx="1"/>
          </p:nvPr>
        </p:nvSpPr>
        <p:spPr>
          <a:xfrm>
            <a:off x="445897" y="1011663"/>
            <a:ext cx="8228160" cy="5380670"/>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t>The development of powerful lasers and pulsed-power machines has made possible exciting discoveries about matter in the High Energy Density (HED) regime. Experiments using these facilities are relevant to many areas of research including astrophysics, fusion energy, and material </a:t>
            </a:r>
            <a:r>
              <a:rPr lang="en-US" sz="2200" dirty="0" smtClean="0"/>
              <a:t>science.</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smtClean="0"/>
              <a:t>FLASH </a:t>
            </a:r>
            <a:r>
              <a:rPr lang="en-US" sz="2200" dirty="0"/>
              <a:t>is an open-source code being developed at the Flash Center for Computational Science. New capabilities are being added to FLASH to enable simulations of High Energy Density Physics (HEDP) experiments in support of the academic </a:t>
            </a:r>
            <a:r>
              <a:rPr lang="en-US" sz="2200" dirty="0" smtClean="0"/>
              <a:t>community.</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smtClean="0"/>
              <a:t>The Center is collaborating with groups at Ohio State University, University of Michigan, and University of Oxford   to design, analyze, and interpret HEDP experiments using FLASH.</a:t>
            </a:r>
            <a:endParaRPr lang="en-US" sz="22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575150" y="5897655"/>
            <a:ext cx="6202080" cy="391721"/>
          </a:xfrm>
          <a:prstGeom prst="rect">
            <a:avLst/>
          </a:prstGeom>
          <a:noFill/>
          <a:ln w="9525">
            <a:noFill/>
            <a:round/>
            <a:headEnd/>
            <a:tailEnd/>
          </a:ln>
          <a:effectLst/>
        </p:spPr>
        <p:txBody>
          <a:bodyPr wrap="none" lIns="81639" tIns="50420"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Lst>
            </a:pPr>
            <a:r>
              <a:rPr lang="en-US" sz="1100" b="1" dirty="0">
                <a:solidFill>
                  <a:srgbClr val="000000"/>
                </a:solidFill>
                <a:ea typeface="DejaVu Sans" charset="0"/>
                <a:cs typeface="DejaVu Sans" charset="0"/>
              </a:rPr>
              <a:t>Source: </a:t>
            </a:r>
            <a:r>
              <a:rPr lang="en-US" sz="1100" b="1" i="1" dirty="0">
                <a:solidFill>
                  <a:srgbClr val="000000"/>
                </a:solidFill>
                <a:ea typeface="DejaVu Sans" charset="0"/>
                <a:cs typeface="DejaVu Sans" charset="0"/>
              </a:rPr>
              <a:t>Frontiers in High Energy Density Physics: The X-Games of Contemporary Science</a:t>
            </a:r>
            <a:r>
              <a:rPr lang="en-US" sz="1100" b="1" dirty="0">
                <a:solidFill>
                  <a:srgbClr val="000000"/>
                </a:solidFill>
                <a:ea typeface="DejaVu Sans" charset="0"/>
                <a:cs typeface="DejaVu Sans" charset="0"/>
              </a:rPr>
              <a:t>, </a:t>
            </a:r>
          </a:p>
          <a:p>
            <a:pPr>
              <a:tabLst>
                <a:tab pos="656650" algn="l"/>
                <a:tab pos="1313299" algn="l"/>
                <a:tab pos="1969949" algn="l"/>
                <a:tab pos="2626599" algn="l"/>
                <a:tab pos="3283248" algn="l"/>
                <a:tab pos="3939898" algn="l"/>
                <a:tab pos="4596548" algn="l"/>
                <a:tab pos="5253198" algn="l"/>
                <a:tab pos="5909847" algn="l"/>
              </a:tabLst>
            </a:pPr>
            <a:r>
              <a:rPr lang="en-US" sz="1100" b="1" dirty="0">
                <a:solidFill>
                  <a:srgbClr val="000000"/>
                </a:solidFill>
                <a:ea typeface="DejaVu Sans" charset="0"/>
                <a:cs typeface="DejaVu Sans" charset="0"/>
              </a:rPr>
              <a:t>National Academies Press (2003)</a:t>
            </a:r>
          </a:p>
        </p:txBody>
      </p:sp>
      <p:pic>
        <p:nvPicPr>
          <p:cNvPr id="6147" name="Picture 3"/>
          <p:cNvPicPr>
            <a:picLocks noChangeAspect="1" noChangeArrowheads="1"/>
          </p:cNvPicPr>
          <p:nvPr/>
        </p:nvPicPr>
        <p:blipFill>
          <a:blip r:embed="rId3"/>
          <a:srcRect/>
          <a:stretch>
            <a:fillRect/>
          </a:stretch>
        </p:blipFill>
        <p:spPr bwMode="auto">
          <a:xfrm>
            <a:off x="1384570" y="1014844"/>
            <a:ext cx="6424425" cy="4721324"/>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HEDP involves pressures above 1 Mbar </a:t>
            </a:r>
            <a:br>
              <a:rPr lang="en-US" dirty="0" smtClean="0"/>
            </a:br>
            <a:r>
              <a:rPr lang="en-US" dirty="0" smtClean="0"/>
              <a:t>(10</a:t>
            </a:r>
            <a:r>
              <a:rPr lang="en-US" baseline="33000" dirty="0" smtClean="0"/>
              <a:t>11</a:t>
            </a:r>
            <a:r>
              <a:rPr lang="en-US" dirty="0" smtClean="0"/>
              <a:t> J/m</a:t>
            </a:r>
            <a:r>
              <a:rPr lang="en-US" baseline="33000" dirty="0" smtClean="0"/>
              <a:t>3</a:t>
            </a:r>
            <a:r>
              <a:rPr lang="en-US" dirty="0" smtClean="0"/>
              <a:t>)</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idx="11"/>
          </p:nvPr>
        </p:nvSpPr>
        <p:spPr/>
        <p:txBody>
          <a:bodyPr/>
          <a:lstStyle/>
          <a:p>
            <a:r>
              <a:rPr lang="en-US"/>
              <a:t>Flash Center for Computational Science</a:t>
            </a:r>
          </a:p>
        </p:txBody>
      </p:sp>
      <p:sp>
        <p:nvSpPr>
          <p:cNvPr id="8194" name="Rectangle 2"/>
          <p:cNvSpPr>
            <a:spLocks noGrp="1" noChangeArrowheads="1"/>
          </p:cNvSpPr>
          <p:nvPr>
            <p:ph type="body" idx="1"/>
          </p:nvPr>
        </p:nvSpPr>
        <p:spPr>
          <a:xfrm>
            <a:off x="572897" y="926996"/>
            <a:ext cx="8412352" cy="4526396"/>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t>FLASH is currently being used to study laser-driven HEDP experiments, where high power lasers with wavelengths</a:t>
            </a:r>
            <a:r>
              <a:rPr lang="en-US" sz="2200" dirty="0" smtClean="0"/>
              <a:t> </a:t>
            </a:r>
            <a:r>
              <a:rPr lang="en-US" sz="2200" dirty="0" smtClean="0">
                <a:ea typeface="Arial" charset="0"/>
                <a:cs typeface="Arial" charset="0"/>
              </a:rPr>
              <a:t>≤ </a:t>
            </a:r>
            <a:r>
              <a:rPr lang="en-US" sz="2200" dirty="0">
                <a:ea typeface="Arial" charset="0"/>
                <a:cs typeface="Arial" charset="0"/>
              </a:rPr>
              <a:t>1 </a:t>
            </a:r>
            <a:r>
              <a:rPr lang="en-US" sz="2200" dirty="0" err="1">
                <a:ea typeface="Arial" charset="0"/>
                <a:cs typeface="Arial" charset="0"/>
              </a:rPr>
              <a:t>μm</a:t>
            </a:r>
            <a:r>
              <a:rPr lang="en-US" sz="2200" dirty="0">
                <a:ea typeface="Arial" charset="0"/>
                <a:cs typeface="Arial" charset="0"/>
              </a:rPr>
              <a:t> </a:t>
            </a:r>
            <a:r>
              <a:rPr lang="en-US" sz="2200" dirty="0"/>
              <a:t>are used to create HEDP </a:t>
            </a:r>
            <a:r>
              <a:rPr lang="en-US" sz="2200" dirty="0" smtClean="0"/>
              <a:t>plasmas</a:t>
            </a:r>
            <a:endParaRPr lang="en-US" sz="1800" baseline="33000" dirty="0" smtClean="0">
              <a:ea typeface="Arial" charset="0"/>
              <a:cs typeface="Arial" charset="0"/>
            </a:endParaRPr>
          </a:p>
          <a:p>
            <a:pPr marL="783372" lvl="1" indent="-293764">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ea typeface="Arial" charset="0"/>
                <a:cs typeface="Arial" charset="0"/>
              </a:rPr>
              <a:t>Short Pulse Lasers:</a:t>
            </a: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ea typeface="Arial" charset="0"/>
                <a:cs typeface="Arial" charset="0"/>
              </a:rPr>
              <a:t>Pulse length ≤ 10 </a:t>
            </a:r>
            <a:r>
              <a:rPr lang="en-US" sz="1800" dirty="0" err="1">
                <a:ea typeface="Arial" charset="0"/>
                <a:cs typeface="Arial" charset="0"/>
              </a:rPr>
              <a:t>ps</a:t>
            </a:r>
            <a:endParaRPr lang="en-US" sz="1800" dirty="0">
              <a:ea typeface="Arial" charset="0"/>
              <a:cs typeface="Arial" charset="0"/>
            </a:endParaRP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ea typeface="Arial" charset="0"/>
                <a:cs typeface="Arial" charset="0"/>
              </a:rPr>
              <a:t>Intensity 10</a:t>
            </a:r>
            <a:r>
              <a:rPr lang="en-US" sz="1800" baseline="33000" dirty="0">
                <a:ea typeface="Arial" charset="0"/>
                <a:cs typeface="Arial" charset="0"/>
              </a:rPr>
              <a:t>19</a:t>
            </a:r>
            <a:r>
              <a:rPr lang="en-US" sz="1800" dirty="0">
                <a:ea typeface="Arial" charset="0"/>
                <a:cs typeface="Arial" charset="0"/>
              </a:rPr>
              <a:t> to 10</a:t>
            </a:r>
            <a:r>
              <a:rPr lang="en-US" sz="1800" baseline="33000" dirty="0">
                <a:ea typeface="Arial" charset="0"/>
                <a:cs typeface="Arial" charset="0"/>
              </a:rPr>
              <a:t>22</a:t>
            </a:r>
            <a:r>
              <a:rPr lang="en-US" sz="1800" dirty="0">
                <a:ea typeface="Arial" charset="0"/>
                <a:cs typeface="Arial" charset="0"/>
              </a:rPr>
              <a:t> W/</a:t>
            </a:r>
            <a:r>
              <a:rPr lang="en-US" sz="1800" dirty="0" smtClean="0">
                <a:ea typeface="Arial" charset="0"/>
                <a:cs typeface="Arial" charset="0"/>
              </a:rPr>
              <a:t>cm</a:t>
            </a:r>
            <a:r>
              <a:rPr lang="en-US" sz="1800" baseline="33000" dirty="0" smtClean="0">
                <a:ea typeface="Arial" charset="0"/>
                <a:cs typeface="Arial" charset="0"/>
              </a:rPr>
              <a:t>2</a:t>
            </a:r>
          </a:p>
          <a:p>
            <a:pPr marL="783372" lvl="1" indent="-293764">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Long Pulse Lasers: </a:t>
            </a: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smtClean="0"/>
              <a:t>Pulse length </a:t>
            </a:r>
            <a:r>
              <a:rPr lang="en-US" sz="1800" dirty="0" smtClean="0">
                <a:ea typeface="Arial" charset="0"/>
                <a:cs typeface="Arial" charset="0"/>
              </a:rPr>
              <a:t>≥ 1 ns</a:t>
            </a: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smtClean="0">
                <a:ea typeface="Arial" charset="0"/>
                <a:cs typeface="Arial" charset="0"/>
              </a:rPr>
              <a:t>Intensity ~10</a:t>
            </a:r>
            <a:r>
              <a:rPr lang="en-US" sz="1800" baseline="33000" dirty="0" smtClean="0">
                <a:ea typeface="Arial" charset="0"/>
                <a:cs typeface="Arial" charset="0"/>
              </a:rPr>
              <a:t>15</a:t>
            </a:r>
            <a:r>
              <a:rPr lang="en-US" sz="1800" dirty="0" smtClean="0">
                <a:ea typeface="Arial" charset="0"/>
                <a:cs typeface="Arial" charset="0"/>
              </a:rPr>
              <a:t> W/cm</a:t>
            </a:r>
            <a:r>
              <a:rPr lang="en-US" sz="1800" baseline="33000" dirty="0" smtClean="0">
                <a:ea typeface="Arial" charset="0"/>
                <a:cs typeface="Arial" charset="0"/>
              </a:rPr>
              <a:t>2</a:t>
            </a:r>
            <a:endParaRPr lang="en-US" sz="1400" baseline="33000" dirty="0" smtClean="0">
              <a:ea typeface="Arial" charset="0"/>
              <a:cs typeface="Arial" charset="0"/>
            </a:endParaRP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ea typeface="Arial" charset="0"/>
                <a:cs typeface="Arial" charset="0"/>
              </a:rPr>
              <a:t>These laser systems typically include more than one beam which can allow for a great deal of flexibility in designing experiments</a:t>
            </a:r>
            <a:endParaRPr lang="en-US" sz="2200" dirty="0" smtClean="0">
              <a:ea typeface="Arial" charset="0"/>
              <a:cs typeface="Arial" charset="0"/>
            </a:endParaRP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smtClean="0"/>
              <a:t>Other </a:t>
            </a:r>
            <a:r>
              <a:rPr lang="en-US" sz="2200" dirty="0"/>
              <a:t>techniques exist for generating HEDP plasmas</a:t>
            </a:r>
            <a:r>
              <a:rPr lang="en-US" sz="2200" dirty="0" smtClean="0"/>
              <a:t>.  </a:t>
            </a:r>
            <a:r>
              <a:rPr lang="en-US" sz="2200" dirty="0"/>
              <a:t>For example, Z-pinches work by driving mega-amp currents through a wire array</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Many experimental facilities exist which can produce HEDP relevant conditions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3300"/>
      </a:dk1>
      <a:lt1>
        <a:srgbClr val="E7E8DB"/>
      </a:lt1>
      <a:dk2>
        <a:srgbClr val="FFFF00"/>
      </a:dk2>
      <a:lt2>
        <a:srgbClr val="000000"/>
      </a:lt2>
      <a:accent1>
        <a:srgbClr val="F8E057"/>
      </a:accent1>
      <a:accent2>
        <a:srgbClr val="00FFFF"/>
      </a:accent2>
      <a:accent3>
        <a:srgbClr val="F1F2EA"/>
      </a:accent3>
      <a:accent4>
        <a:srgbClr val="002A00"/>
      </a:accent4>
      <a:accent5>
        <a:srgbClr val="FBEDB4"/>
      </a:accent5>
      <a:accent6>
        <a:srgbClr val="00E7E7"/>
      </a:accent6>
      <a:hlink>
        <a:srgbClr val="FF0000"/>
      </a:hlink>
      <a:folHlink>
        <a:srgbClr val="FFFFFF"/>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181B4D"/>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181B4D"/>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6666FF"/>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6666FF"/>
        </a:dk2>
        <a:lt2>
          <a:srgbClr val="FFFF00"/>
        </a:lt2>
        <a:accent1>
          <a:srgbClr val="FF9900"/>
        </a:accent1>
        <a:accent2>
          <a:srgbClr val="00FFFF"/>
        </a:accent2>
        <a:accent3>
          <a:srgbClr val="B8B8FF"/>
        </a:accent3>
        <a:accent4>
          <a:srgbClr val="DADADA"/>
        </a:accent4>
        <a:accent5>
          <a:srgbClr val="FFCAAA"/>
        </a:accent5>
        <a:accent6>
          <a:srgbClr val="00E7E7"/>
        </a:accent6>
        <a:hlink>
          <a:srgbClr val="FF0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42660</TotalTime>
  <Words>2525</Words>
  <Application>Microsoft Macintosh PowerPoint</Application>
  <PresentationFormat>On-screen Show (4:3)</PresentationFormat>
  <Paragraphs>294</Paragraphs>
  <Slides>40</Slides>
  <Notes>25</Notes>
  <HiddenSlides>2</HiddenSlides>
  <MMClips>5</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Default Design</vt:lpstr>
      <vt:lpstr>Slide 1</vt:lpstr>
      <vt:lpstr>FLASH capabilities span a broad range…</vt:lpstr>
      <vt:lpstr>FLASH is being used  by groups throughout the world</vt:lpstr>
      <vt:lpstr>FLASH is being used  by groups throughout the world</vt:lpstr>
      <vt:lpstr>The Flash Center currently has three major projects</vt:lpstr>
      <vt:lpstr>Slide 6</vt:lpstr>
      <vt:lpstr>Summary</vt:lpstr>
      <vt:lpstr>Slide 8</vt:lpstr>
      <vt:lpstr>Slide 9</vt:lpstr>
      <vt:lpstr>Slide 10</vt:lpstr>
      <vt:lpstr>Slide 11</vt:lpstr>
      <vt:lpstr>Slide 12</vt:lpstr>
      <vt:lpstr>Slide 13</vt:lpstr>
      <vt:lpstr>HEDP Capabilities in FLASH</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Comparisons of Modern Alternating Lagrangian- Eulerian and Finite-Volume Eulerian Codes</vt:lpstr>
      <vt:lpstr>Magnetic fields are generated during formation of large-scale structure in the universe</vt:lpstr>
      <vt:lpstr>Slide 32</vt:lpstr>
      <vt:lpstr>LULI Laser Facility (Paris)</vt:lpstr>
      <vt:lpstr>Slide 34</vt:lpstr>
      <vt:lpstr>Slide 35</vt:lpstr>
      <vt:lpstr>Slide 36</vt:lpstr>
      <vt:lpstr>Slide 37</vt:lpstr>
      <vt:lpstr>Slide 38</vt:lpstr>
      <vt:lpstr>Slide 39</vt:lpstr>
      <vt:lpstr>Conclusions</vt:lpstr>
    </vt:vector>
  </TitlesOfParts>
  <Company>University of Chicago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Ia Supernovae: Near-Center Ignitions and Gravitationally Confined Detonations</dc:title>
  <dc:creator>Tomasz Plewa</dc:creator>
  <dc:description>Numerical Combustion, Sedona, AZ, May 2004</dc:description>
  <cp:lastModifiedBy>Donald Lamb</cp:lastModifiedBy>
  <cp:revision>1136</cp:revision>
  <cp:lastPrinted>2011-10-04T13:50:25Z</cp:lastPrinted>
  <dcterms:created xsi:type="dcterms:W3CDTF">2011-10-13T21:32:52Z</dcterms:created>
  <dcterms:modified xsi:type="dcterms:W3CDTF">2011-10-13T21:33:39Z</dcterms:modified>
</cp:coreProperties>
</file>