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56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77.xml" ContentType="application/vnd.openxmlformats-officedocument.presentationml.slideLayout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Layouts/slideLayout64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commentAuthors.xml" ContentType="application/vnd.openxmlformats-officedocument.presentationml.commentAuthors+xml"/>
  <Default Extension="png" ContentType="image/png"/>
  <Override PartName="/ppt/theme/themeOverride2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5.xml" ContentType="application/vnd.openxmlformats-officedocument.presentationml.slideLayout+xml"/>
  <Override PartName="/docProps/core.xml" ContentType="application/vnd.openxmlformats-package.core-properties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comments/comment1.xml" ContentType="application/vnd.openxmlformats-officedocument.presentationml.comments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Layouts/slideLayout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8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slideLayouts/slideLayout7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54.xml" ContentType="application/vnd.openxmlformats-officedocument.presentationml.slideLayout+xml"/>
  <Default Extension="rels" ContentType="application/vnd.openxmlformats-package.relationships+xml"/>
  <Override PartName="/ppt/slides/slide24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  <p:sldMasterId id="2147483709" r:id="rId2"/>
    <p:sldMasterId id="2147483736" r:id="rId3"/>
    <p:sldMasterId id="2147483841" r:id="rId4"/>
    <p:sldMasterId id="2147483854" r:id="rId5"/>
    <p:sldMasterId id="2147483868" r:id="rId6"/>
    <p:sldMasterId id="2147484063" r:id="rId7"/>
  </p:sldMasterIdLst>
  <p:notesMasterIdLst>
    <p:notesMasterId r:id="rId32"/>
  </p:notesMasterIdLst>
  <p:handoutMasterIdLst>
    <p:handoutMasterId r:id="rId33"/>
  </p:handoutMasterIdLst>
  <p:sldIdLst>
    <p:sldId id="796" r:id="rId8"/>
    <p:sldId id="1057" r:id="rId9"/>
    <p:sldId id="1052" r:id="rId10"/>
    <p:sldId id="1024" r:id="rId11"/>
    <p:sldId id="839" r:id="rId12"/>
    <p:sldId id="942" r:id="rId13"/>
    <p:sldId id="943" r:id="rId14"/>
    <p:sldId id="782" r:id="rId15"/>
    <p:sldId id="861" r:id="rId16"/>
    <p:sldId id="998" r:id="rId17"/>
    <p:sldId id="1027" r:id="rId18"/>
    <p:sldId id="1030" r:id="rId19"/>
    <p:sldId id="1043" r:id="rId20"/>
    <p:sldId id="860" r:id="rId21"/>
    <p:sldId id="1013" r:id="rId22"/>
    <p:sldId id="1018" r:id="rId23"/>
    <p:sldId id="1047" r:id="rId24"/>
    <p:sldId id="1035" r:id="rId25"/>
    <p:sldId id="1056" r:id="rId26"/>
    <p:sldId id="1054" r:id="rId27"/>
    <p:sldId id="1055" r:id="rId28"/>
    <p:sldId id="1058" r:id="rId29"/>
    <p:sldId id="1037" r:id="rId30"/>
    <p:sldId id="1036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Josh Frieman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00FF"/>
    <a:srgbClr val="FF33CC"/>
    <a:srgbClr val="990099"/>
    <a:srgbClr val="339933"/>
    <a:srgbClr val="00FF00"/>
    <a:srgbClr val="FFFFFF"/>
    <a:srgbClr val="CC0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commentAuthors" Target="commentAuthors.xml"/><Relationship Id="rId31" Type="http://schemas.openxmlformats.org/officeDocument/2006/relationships/slide" Target="slides/slide24.xml"/><Relationship Id="rId34" Type="http://schemas.openxmlformats.org/officeDocument/2006/relationships/printerSettings" Target="printerSettings/printerSettings1.bin"/><Relationship Id="rId3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0" Type="http://schemas.openxmlformats.org/officeDocument/2006/relationships/slide" Target="slides/slide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9" Type="http://schemas.openxmlformats.org/officeDocument/2006/relationships/slide" Target="slides/slide2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7" Type="http://schemas.openxmlformats.org/officeDocument/2006/relationships/slide" Target="slides/slide20.xml"/><Relationship Id="rId14" Type="http://schemas.openxmlformats.org/officeDocument/2006/relationships/slide" Target="slides/slide7.xml"/><Relationship Id="rId23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1.xml"/><Relationship Id="rId26" Type="http://schemas.openxmlformats.org/officeDocument/2006/relationships/slide" Target="slides/slide19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29" Type="http://schemas.openxmlformats.org/officeDocument/2006/relationships/slide" Target="slides/slide22.xml"/><Relationship Id="rId6" Type="http://schemas.openxmlformats.org/officeDocument/2006/relationships/slideMaster" Target="slideMasters/slideMaster6.xml"/><Relationship Id="rId16" Type="http://schemas.openxmlformats.org/officeDocument/2006/relationships/slide" Target="slides/slide9.xml"/><Relationship Id="rId3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9" Type="http://schemas.openxmlformats.org/officeDocument/2006/relationships/slide" Target="slides/slide12.xml"/><Relationship Id="rId38" Type="http://schemas.openxmlformats.org/officeDocument/2006/relationships/theme" Target="theme/theme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" Type="http://schemas.openxmlformats.org/officeDocument/2006/relationships/slideMaster" Target="slideMasters/slideMaster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0-05-04T18:35:20.328" idx="1">
    <p:pos x="3104" y="1072"/>
    <p:text>almost everything in this image 'exists'. Much of it at Fermilab, most of the rest shipping to FNAL in next week or so.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8" charset="0"/>
              </a:defRPr>
            </a:lvl1pPr>
          </a:lstStyle>
          <a:p>
            <a:pPr>
              <a:defRPr/>
            </a:pPr>
            <a:r>
              <a:rPr lang="en-US"/>
              <a:t>Lec2 Mapping Structure (Frieman)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7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8" charset="0"/>
              </a:defRPr>
            </a:lvl1pPr>
          </a:lstStyle>
          <a:p>
            <a:pPr>
              <a:defRPr/>
            </a:pPr>
            <a:r>
              <a:rPr lang="en-US"/>
              <a:t>Chicago Maps the Cosmos 2007</a:t>
            </a:r>
          </a:p>
        </p:txBody>
      </p:sp>
      <p:sp>
        <p:nvSpPr>
          <p:cNvPr id="1067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8" charset="0"/>
              </a:defRPr>
            </a:lvl1pPr>
          </a:lstStyle>
          <a:p>
            <a:pPr>
              <a:defRPr/>
            </a:pPr>
            <a:fld id="{CA10E998-F2BC-0D47-9D56-E16492EF0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Lec2 Mapping Structure (Frieman)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r>
              <a:rPr lang="en-US"/>
              <a:t>Chicago Maps the Cosmos 2007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8" charset="0"/>
              </a:defRPr>
            </a:lvl1pPr>
          </a:lstStyle>
          <a:p>
            <a:pPr>
              <a:defRPr/>
            </a:pPr>
            <a:fld id="{E62088DE-F2BD-3E45-B32E-37A3CD8D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1484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1484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838B8-135B-8C41-9100-787829E6BB46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148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286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286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CCDC9F-4B6A-AC4B-9055-5DE0E45328A6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86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8CBE3C-B6C7-2D44-BA25-BA460C5070A0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2693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B6195-A468-2C4F-82D2-41998E379C08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275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751D0-3FAF-9241-B130-AFD140433F08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277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charset="0"/>
                <a:ea typeface="ＭＳ Ｐゴシック" charset="-128"/>
                <a:cs typeface="ＭＳ Ｐゴシック" charset="-128"/>
              </a:rPr>
              <a:t>We’ll come back to this question of what’s causing the acceleration later 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1863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1863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1830-BA97-5344-A67F-A2F91BBE42D4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1863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1904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1904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436EA-8FD8-B142-A777-FF0B8E25C63E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1904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1925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1925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DCA6-2E67-9B4A-A225-D39FFC2DAEE0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192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2170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2170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8D617-28D9-4B4D-83BA-3531F544C64A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17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2273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2273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95F84-E7FA-F943-868F-D24CF38CC63D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273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2314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2314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9275CE-E36D-2D46-975F-2756A7BDFFF2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31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2334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2334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A3A92-F9D1-DA40-A05C-6CAC9A0C66E8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334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2355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2355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C8023-BB4D-6F43-B202-8E4B3184BF34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35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8628A-8C5D-F348-A150-C294B36BF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5BD24-238A-6C44-B2A0-F3ADF8639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E504D-59E0-F348-A3BD-B6F9C5B20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AE2CE-E50F-CE45-85BE-BB3992D5F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9AB84-35DD-3C46-83E3-5A5D83B91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0574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60198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597EF-3B4D-FC48-9EAB-C53AAF94E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D0A22-10AD-6449-8751-1B23B90D2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7B030-C0D9-1840-970D-EAE2582ED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5B95F-251A-3545-BC34-C7EBBAB8A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E0CA9-871A-FB45-ACE9-9860A0E45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95002-D19B-4B48-8837-2235AFE06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20FDA-4ADD-3E4A-BB7A-204039D3F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C05FF-2E09-B24A-9E0C-BD4CD9E4F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AAAFE-347E-874D-A8B9-FB928D5CE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3957F-CEC7-7F4D-95E6-181BB1153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BA4B4-17EA-7346-81A5-74ADE3276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A7533-B33E-D84E-942C-A0CB3810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7927E-CD80-6E4F-A5B8-04FA9A34F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622D-CBC0-C14E-8D03-510110FF1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54FB6-4958-1148-8F7E-363FDF820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AD4BB-19F4-8345-A06E-D090D0CA0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0055E-DA8F-C04D-8ACA-C58FE345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627-23DA-3B4E-B10E-3FB2E124A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C8A3A-9F74-ED4B-80F6-FF08722ED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1F51E-10E9-0347-B30B-AFCAC31FD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3DBF3-9111-8A48-A61F-3CE37AFD6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F7A1-59B9-5140-A656-E20568566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15A3-19D9-7E40-B0AC-7E5D1EE66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6459E-F36A-3F41-BEF5-C4A6315FA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98585-5D4B-5C44-8D4C-201B079D3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Communication Talk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80098-C6EA-D846-A890-717287147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86000" y="64286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4286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2BD82DE-B634-FC49-B861-B4240986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B4F397-917F-B049-8EDB-46AA639AC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059A090-0721-CB4F-B19B-3EC78943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62D863-53FD-9040-BED1-0EFC38FEC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099F-97C3-5645-96D9-941FE978D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85E7828-5705-A144-B323-BB45239AC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BEFA92E-F35F-E849-8128-269EE24D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910DFFD-8703-DD44-B0D3-2E08ADF8F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3301350-95E1-8245-B5B3-47C5041E0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538805D-BF30-C84F-8B54-D66F9B1B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AF87E13-E3DB-3646-BA3D-36753967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C223180-FCD0-8749-8F73-9EFCA2CF3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483F3F-2488-0C4F-BDC9-FEA2B57E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DD17E-2F89-4846-9E44-D0661E4C2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14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9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6" Type="http://schemas.openxmlformats.org/officeDocument/2006/relationships/theme" Target="../theme/theme7.xml"/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09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09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09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42EC832-226D-0743-9F02-A4B97A047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7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charset="2"/>
        <a:buChar char="n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9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charset="2"/>
        <a:buChar char="n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8" charset="2"/>
        <a:buChar char="n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286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12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553200"/>
            <a:ext cx="335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-112" charset="0"/>
              </a:defRPr>
            </a:lvl1pPr>
          </a:lstStyle>
          <a:p>
            <a:pPr>
              <a:defRPr/>
            </a:pPr>
            <a:fld id="{CFF716DE-056F-E942-AB01-DFBCF01E2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charset="2"/>
        <a:buChar char="n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4" descr="C:\Documents and Settings\kevin.XENOLAND\My Documents\fnalppt\sub-pages\Fermi_Blue_subpage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86150" y="62674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pitchFamily="-111" charset="0"/>
              </a:defRPr>
            </a:lvl1pPr>
          </a:lstStyle>
          <a:p>
            <a:pPr>
              <a:defRPr/>
            </a:pPr>
            <a:fld id="{2C91F8AF-8B7E-1948-9ED9-BFF403B19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7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E08142-D342-6242-84FD-BF387ABC5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video" Target="file://localhost/Users/frieman-G4/SDSS/Movies/sdss_DR4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4" Type="http://schemas.openxmlformats.org/officeDocument/2006/relationships/image" Target="../media/image17.jpeg"/><Relationship Id="rId10" Type="http://schemas.openxmlformats.org/officeDocument/2006/relationships/image" Target="../media/image23.jpeg"/><Relationship Id="rId5" Type="http://schemas.openxmlformats.org/officeDocument/2006/relationships/image" Target="../media/image18.jpeg"/><Relationship Id="rId7" Type="http://schemas.openxmlformats.org/officeDocument/2006/relationships/image" Target="../media/image20.jpeg"/><Relationship Id="rId11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9" Type="http://schemas.openxmlformats.org/officeDocument/2006/relationships/image" Target="../media/image22.jpeg"/><Relationship Id="rId3" Type="http://schemas.openxmlformats.org/officeDocument/2006/relationships/image" Target="../media/image16.png"/><Relationship Id="rId6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1" Type="http://schemas.openxmlformats.org/officeDocument/2006/relationships/video" Target="file://localhost/Users/frieman-G4/Talks/Talks/Public/Movies/millennium_flythru_fast.av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background1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-1651000" y="-1143000"/>
            <a:ext cx="23368000" cy="23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1099497" y="715963"/>
            <a:ext cx="6994222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tx2"/>
                </a:solidFill>
              </a:rPr>
              <a:t>Probing The </a:t>
            </a:r>
            <a:r>
              <a:rPr lang="en-US" sz="4800" dirty="0">
                <a:solidFill>
                  <a:schemeClr val="tx2"/>
                </a:solidFill>
              </a:rPr>
              <a:t>Dark </a:t>
            </a:r>
            <a:r>
              <a:rPr lang="en-US" sz="4800" dirty="0" smtClean="0">
                <a:solidFill>
                  <a:schemeClr val="tx2"/>
                </a:solidFill>
              </a:rPr>
              <a:t>Universe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3036888" y="2971800"/>
            <a:ext cx="2660650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Josh Frieman</a:t>
            </a:r>
          </a:p>
        </p:txBody>
      </p:sp>
      <p:sp>
        <p:nvSpPr>
          <p:cNvPr id="147461" name="TextBox 6"/>
          <p:cNvSpPr txBox="1">
            <a:spLocks noChangeArrowheads="1"/>
          </p:cNvSpPr>
          <p:nvPr/>
        </p:nvSpPr>
        <p:spPr bwMode="auto">
          <a:xfrm>
            <a:off x="1910234" y="4514850"/>
            <a:ext cx="497428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/>
              <a:t>Fermilab</a:t>
            </a:r>
            <a:r>
              <a:rPr lang="en-US" dirty="0" smtClean="0"/>
              <a:t> &amp; The University of Chicago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Link to Learn, May, 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9906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/>
            </a:r>
            <a:br>
              <a:rPr lang="en-US">
                <a:ea typeface="ＭＳ Ｐゴシック" charset="-128"/>
                <a:cs typeface="ＭＳ Ｐゴシック" charset="-128"/>
              </a:rPr>
            </a:br>
            <a:r>
              <a:rPr lang="en-US">
                <a:ea typeface="ＭＳ Ｐゴシック" charset="-128"/>
                <a:cs typeface="ＭＳ Ｐゴシック" charset="-128"/>
              </a:rPr>
              <a:t>DR4 Movie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0404" name="Picture 4" descr="/Users/frieman-G4/SDSS/Movies/sdss_DR4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63" fill="hold"/>
                                        <p:tgtEl>
                                          <p:spTgt spid="230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040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0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0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40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660400"/>
            <a:ext cx="8637588" cy="823913"/>
          </a:xfrm>
        </p:spPr>
        <p:txBody>
          <a:bodyPr/>
          <a:lstStyle/>
          <a:p>
            <a:pPr algn="ctr" eaLnBrk="1" hangingPunct="1"/>
            <a:r>
              <a:rPr lang="en-US" sz="4800" smtClean="0">
                <a:latin typeface="Times New Roman" charset="0"/>
                <a:ea typeface="ＭＳ Ｐゴシック" charset="-128"/>
                <a:cs typeface="ＭＳ Ｐゴシック" charset="-128"/>
              </a:rPr>
              <a:t>Large-scale Structure</a:t>
            </a:r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1295400" y="1905000"/>
            <a:ext cx="6858000" cy="3540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The Universe contains a </a:t>
            </a:r>
            <a:r>
              <a:rPr lang="en-US" sz="2800" i="1" dirty="0"/>
              <a:t>hierarchy</a:t>
            </a:r>
            <a:r>
              <a:rPr lang="en-US" sz="2800" dirty="0"/>
              <a:t> of structure, from people to planets, stars, galaxies, clusters of galaxies, and larger </a:t>
            </a:r>
            <a:r>
              <a:rPr lang="en-US" sz="2800" dirty="0" smtClean="0"/>
              <a:t>structures (filaments, voids, walls).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Where did all this structure come from? </a:t>
            </a:r>
          </a:p>
          <a:p>
            <a:r>
              <a:rPr lang="en-US" sz="2800" dirty="0"/>
              <a:t>How did it form?</a:t>
            </a:r>
          </a:p>
          <a:p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660400"/>
            <a:ext cx="8637588" cy="823913"/>
          </a:xfrm>
        </p:spPr>
        <p:txBody>
          <a:bodyPr/>
          <a:lstStyle/>
          <a:p>
            <a:pPr algn="ctr" eaLnBrk="1" hangingPunct="1"/>
            <a:r>
              <a:rPr lang="en-US" sz="4800" smtClean="0">
                <a:latin typeface="Times New Roman" charset="0"/>
                <a:ea typeface="ＭＳ Ｐゴシック" charset="-128"/>
                <a:cs typeface="ＭＳ Ｐゴシック" charset="-128"/>
              </a:rPr>
              <a:t>Large-scale Structure</a:t>
            </a:r>
          </a:p>
        </p:txBody>
      </p:sp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295400" y="1905000"/>
            <a:ext cx="6858000" cy="48320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The Universe contains a </a:t>
            </a:r>
            <a:r>
              <a:rPr lang="en-US" sz="2800" i="1" dirty="0"/>
              <a:t>hierarchy</a:t>
            </a:r>
            <a:r>
              <a:rPr lang="en-US" sz="2800" dirty="0"/>
              <a:t> of structure, from people to planets, stars, galaxies, clusters of galaxies, and larger structures.</a:t>
            </a:r>
          </a:p>
          <a:p>
            <a:endParaRPr lang="en-US" sz="2800" dirty="0"/>
          </a:p>
          <a:p>
            <a:r>
              <a:rPr lang="en-US" sz="2800" dirty="0"/>
              <a:t>Where did all this structure come from? </a:t>
            </a:r>
          </a:p>
          <a:p>
            <a:r>
              <a:rPr lang="en-US" sz="2800" dirty="0"/>
              <a:t>How did it form?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/>
              <a:t>What happened in</a:t>
            </a:r>
            <a:r>
              <a:rPr lang="en-US" sz="2800" dirty="0" smtClean="0"/>
              <a:t> </a:t>
            </a:r>
            <a:r>
              <a:rPr lang="en-US" sz="2800" smtClean="0"/>
              <a:t>the Universe’s </a:t>
            </a:r>
            <a:r>
              <a:rPr lang="en-US" sz="2800" dirty="0"/>
              <a:t>earliest moments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What is it made of?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3" descr="COBE-WMAP_still_s"/>
          <p:cNvPicPr>
            <a:picLocks noChangeAspect="1" noChangeArrowheads="1"/>
          </p:cNvPicPr>
          <p:nvPr/>
        </p:nvPicPr>
        <p:blipFill>
          <a:blip r:embed="rId2"/>
          <a:srcRect l="4167" t="53036" r="5000" b="8495"/>
          <a:stretch>
            <a:fillRect/>
          </a:stretch>
        </p:blipFill>
        <p:spPr bwMode="auto">
          <a:xfrm>
            <a:off x="152400" y="1143000"/>
            <a:ext cx="8826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5" name="TextBox 2"/>
          <p:cNvSpPr txBox="1">
            <a:spLocks noChangeArrowheads="1"/>
          </p:cNvSpPr>
          <p:nvPr/>
        </p:nvSpPr>
        <p:spPr bwMode="auto">
          <a:xfrm>
            <a:off x="1012825" y="381000"/>
            <a:ext cx="7216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Cosmic Microwave Background Radiation</a:t>
            </a:r>
          </a:p>
        </p:txBody>
      </p:sp>
      <p:sp>
        <p:nvSpPr>
          <p:cNvPr id="284676" name="TextBox 3"/>
          <p:cNvSpPr txBox="1">
            <a:spLocks noChangeArrowheads="1"/>
          </p:cNvSpPr>
          <p:nvPr/>
        </p:nvSpPr>
        <p:spPr bwMode="auto">
          <a:xfrm>
            <a:off x="152400" y="5486400"/>
            <a:ext cx="85074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Temperature: 2.73 degrees above absolute zero</a:t>
            </a:r>
          </a:p>
          <a:p>
            <a:r>
              <a:rPr lang="en-US"/>
              <a:t>Temperature variations: 1 part in 100,000</a:t>
            </a:r>
          </a:p>
          <a:p>
            <a:r>
              <a:rPr lang="en-US"/>
              <a:t>Snapshot of the young Universe when it was only 400,000 years old</a:t>
            </a:r>
          </a:p>
        </p:txBody>
      </p:sp>
      <p:sp>
        <p:nvSpPr>
          <p:cNvPr id="284677" name="TextBox 4"/>
          <p:cNvSpPr txBox="1">
            <a:spLocks noChangeArrowheads="1"/>
          </p:cNvSpPr>
          <p:nvPr/>
        </p:nvSpPr>
        <p:spPr bwMode="auto">
          <a:xfrm>
            <a:off x="381000" y="1295400"/>
            <a:ext cx="1184275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2.73002</a:t>
            </a:r>
          </a:p>
        </p:txBody>
      </p:sp>
      <p:sp>
        <p:nvSpPr>
          <p:cNvPr id="284678" name="TextBox 5"/>
          <p:cNvSpPr txBox="1">
            <a:spLocks noChangeArrowheads="1"/>
          </p:cNvSpPr>
          <p:nvPr/>
        </p:nvSpPr>
        <p:spPr bwMode="auto">
          <a:xfrm>
            <a:off x="7620000" y="4800600"/>
            <a:ext cx="1184275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2.72998</a:t>
            </a:r>
          </a:p>
        </p:txBody>
      </p:sp>
      <p:cxnSp>
        <p:nvCxnSpPr>
          <p:cNvPr id="284679" name="Straight Arrow Connector 7"/>
          <p:cNvCxnSpPr>
            <a:cxnSpLocks noChangeShapeType="1"/>
          </p:cNvCxnSpPr>
          <p:nvPr/>
        </p:nvCxnSpPr>
        <p:spPr bwMode="auto">
          <a:xfrm rot="16200000" flipH="1">
            <a:off x="457200" y="2057400"/>
            <a:ext cx="1524000" cy="914400"/>
          </a:xfrm>
          <a:prstGeom prst="straightConnector1">
            <a:avLst/>
          </a:prstGeom>
          <a:noFill/>
          <a:ln w="25400">
            <a:solidFill>
              <a:srgbClr val="00FF00"/>
            </a:solidFill>
            <a:round/>
            <a:headEnd/>
            <a:tailEnd type="arrow" w="med" len="med"/>
          </a:ln>
        </p:spPr>
      </p:cxnSp>
      <p:cxnSp>
        <p:nvCxnSpPr>
          <p:cNvPr id="284680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620000" y="4419600"/>
            <a:ext cx="685800" cy="76200"/>
          </a:xfrm>
          <a:prstGeom prst="straightConnector1">
            <a:avLst/>
          </a:prstGeom>
          <a:noFill/>
          <a:ln w="25400">
            <a:solidFill>
              <a:srgbClr val="00FF00"/>
            </a:solidFill>
            <a:round/>
            <a:headEnd/>
            <a:tailEnd type="arrow" w="med" len="med"/>
          </a:ln>
        </p:spPr>
      </p:cxnSp>
      <p:sp>
        <p:nvSpPr>
          <p:cNvPr id="284681" name="TextBox 12"/>
          <p:cNvSpPr txBox="1">
            <a:spLocks noChangeArrowheads="1"/>
          </p:cNvSpPr>
          <p:nvPr/>
        </p:nvSpPr>
        <p:spPr bwMode="auto">
          <a:xfrm>
            <a:off x="304800" y="4876800"/>
            <a:ext cx="4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40025"/>
            <a:ext cx="45720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699" name="Rectangle 4"/>
          <p:cNvSpPr>
            <a:spLocks noChangeArrowheads="1"/>
          </p:cNvSpPr>
          <p:nvPr/>
        </p:nvSpPr>
        <p:spPr bwMode="auto">
          <a:xfrm>
            <a:off x="4495800" y="2743200"/>
            <a:ext cx="533400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2800">
              <a:solidFill>
                <a:schemeClr val="bg1"/>
              </a:solidFill>
            </a:endParaRPr>
          </a:p>
        </p:txBody>
      </p:sp>
      <p:sp>
        <p:nvSpPr>
          <p:cNvPr id="285700" name="Text Box 5"/>
          <p:cNvSpPr txBox="1">
            <a:spLocks noChangeArrowheads="1"/>
          </p:cNvSpPr>
          <p:nvPr/>
        </p:nvSpPr>
        <p:spPr bwMode="auto">
          <a:xfrm>
            <a:off x="77788" y="14288"/>
            <a:ext cx="4951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/>
              <a:t>Cosmic Microwave Background</a:t>
            </a:r>
          </a:p>
        </p:txBody>
      </p:sp>
      <p:pic>
        <p:nvPicPr>
          <p:cNvPr id="28570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2" name="Text Box 8"/>
          <p:cNvSpPr txBox="1">
            <a:spLocks noChangeArrowheads="1"/>
          </p:cNvSpPr>
          <p:nvPr/>
        </p:nvSpPr>
        <p:spPr bwMode="auto">
          <a:xfrm>
            <a:off x="152400" y="4843462"/>
            <a:ext cx="4868863" cy="19383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        Universe at 400,000 years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These tiny fluctuations in temperature</a:t>
            </a:r>
          </a:p>
          <a:p>
            <a:r>
              <a:rPr lang="en-US" dirty="0">
                <a:solidFill>
                  <a:schemeClr val="tx2"/>
                </a:solidFill>
              </a:rPr>
              <a:t>and density evolved under gravity to </a:t>
            </a:r>
          </a:p>
          <a:p>
            <a:r>
              <a:rPr lang="en-US" dirty="0">
                <a:solidFill>
                  <a:schemeClr val="tx2"/>
                </a:solidFill>
              </a:rPr>
              <a:t>form all the structure we see today</a:t>
            </a:r>
          </a:p>
        </p:txBody>
      </p:sp>
      <p:sp>
        <p:nvSpPr>
          <p:cNvPr id="285703" name="Text Box 2"/>
          <p:cNvSpPr txBox="1">
            <a:spLocks noChangeArrowheads="1"/>
          </p:cNvSpPr>
          <p:nvPr/>
        </p:nvSpPr>
        <p:spPr bwMode="auto">
          <a:xfrm>
            <a:off x="5900738" y="2752725"/>
            <a:ext cx="2328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>
                <a:solidFill>
                  <a:schemeClr val="bg2"/>
                </a:solidFill>
              </a:rPr>
              <a:t>Galaxies today</a:t>
            </a:r>
          </a:p>
        </p:txBody>
      </p:sp>
      <p:sp>
        <p:nvSpPr>
          <p:cNvPr id="285704" name="TextBox 7"/>
          <p:cNvSpPr txBox="1">
            <a:spLocks noChangeArrowheads="1"/>
          </p:cNvSpPr>
          <p:nvPr/>
        </p:nvSpPr>
        <p:spPr bwMode="auto">
          <a:xfrm>
            <a:off x="5029201" y="922338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Early Universe was</a:t>
            </a:r>
            <a:r>
              <a:rPr lang="en-US" dirty="0" smtClean="0"/>
              <a:t> relatively smooth (small ripples in CMB).</a:t>
            </a:r>
          </a:p>
          <a:p>
            <a:r>
              <a:rPr lang="en-US" dirty="0"/>
              <a:t>Present Universe is </a:t>
            </a:r>
            <a:r>
              <a:rPr lang="en-US" dirty="0" smtClean="0"/>
              <a:t>lumpy (galaxies, large-scale structure)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20675"/>
            <a:ext cx="8637588" cy="1431925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t>Does the expansion of the Universe change over time?</a:t>
            </a: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228600" y="2176463"/>
            <a:ext cx="8915400" cy="39957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>
                <a:solidFill>
                  <a:schemeClr val="tx2"/>
                </a:solidFill>
              </a:rPr>
              <a:t>    Gravity:</a:t>
            </a:r>
            <a:r>
              <a:rPr lang="en-US" sz="2800"/>
              <a:t> </a:t>
            </a:r>
          </a:p>
          <a:p>
            <a:pPr marL="457200" indent="-457200"/>
            <a:endParaRPr lang="en-US" sz="2800"/>
          </a:p>
          <a:p>
            <a:pPr marL="457200" indent="-457200"/>
            <a:r>
              <a:rPr lang="en-US" sz="2800"/>
              <a:t>		everything in the Universe attracts everything else</a:t>
            </a:r>
          </a:p>
          <a:p>
            <a:pPr marL="457200" indent="-457200"/>
            <a:endParaRPr lang="en-US" sz="2800"/>
          </a:p>
          <a:p>
            <a:pPr marL="457200" indent="-457200"/>
            <a:endParaRPr lang="en-US" sz="2800"/>
          </a:p>
          <a:p>
            <a:pPr marL="457200" indent="-457200"/>
            <a:endParaRPr lang="en-US" sz="2800"/>
          </a:p>
          <a:p>
            <a:pPr marL="457200" indent="-457200"/>
            <a:r>
              <a:rPr lang="en-US" sz="2800"/>
              <a:t>		the expansion of the Universe should slow down</a:t>
            </a:r>
          </a:p>
          <a:p>
            <a:pPr marL="457200" indent="-457200"/>
            <a:r>
              <a:rPr lang="en-US" sz="2800"/>
              <a:t>		over time</a:t>
            </a:r>
          </a:p>
          <a:p>
            <a:pPr marL="457200" indent="-457200"/>
            <a:endParaRPr lang="en-US" sz="2800"/>
          </a:p>
        </p:txBody>
      </p:sp>
      <p:sp>
        <p:nvSpPr>
          <p:cNvPr id="268292" name="Line 4"/>
          <p:cNvSpPr>
            <a:spLocks noChangeShapeType="1"/>
          </p:cNvSpPr>
          <p:nvPr/>
        </p:nvSpPr>
        <p:spPr bwMode="auto">
          <a:xfrm>
            <a:off x="4343400" y="3657600"/>
            <a:ext cx="0" cy="91440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74436" name="Picture 4" descr="Snapshot 2008-02-16 17-29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08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7" name="Text Box 5"/>
          <p:cNvSpPr txBox="1">
            <a:spLocks/>
          </p:cNvSpPr>
          <p:nvPr/>
        </p:nvSpPr>
        <p:spPr bwMode="auto">
          <a:xfrm rot="-5400000">
            <a:off x="-371475" y="904875"/>
            <a:ext cx="8953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B. Dilday</a:t>
            </a:r>
            <a:endParaRPr lang="en-US"/>
          </a:p>
        </p:txBody>
      </p:sp>
      <p:pic>
        <p:nvPicPr>
          <p:cNvPr id="2120710" name="Picture 6" descr="2005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277938"/>
            <a:ext cx="1998663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711" name="Picture 7" descr="2005f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7138" y="12779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712" name="Picture 8" descr="2005g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0738" y="12779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713" name="Picture 9" descr="2005h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886200"/>
            <a:ext cx="199866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714" name="Picture 10" descr="2005h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97138" y="3886200"/>
            <a:ext cx="1998662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715" name="Picture 11" descr="2005i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0538" y="38687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716" name="Picture 12" descr="2005lk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3886200"/>
            <a:ext cx="199866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0717" name="Picture 13" descr="2005f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40538" y="1277938"/>
            <a:ext cx="19986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46" name="Text Box 14"/>
          <p:cNvSpPr txBox="1">
            <a:spLocks/>
          </p:cNvSpPr>
          <p:nvPr/>
        </p:nvSpPr>
        <p:spPr bwMode="auto">
          <a:xfrm>
            <a:off x="2971800" y="6477000"/>
            <a:ext cx="6172200" cy="40011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They indicate that expansion is speeding up, not slowing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0" y="228600"/>
            <a:ext cx="377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Supernovae: Exploding Stars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0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0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20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0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20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207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2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2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2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207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20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20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20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2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20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20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207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2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20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20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207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2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20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20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20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2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20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20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20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2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37588" cy="762000"/>
          </a:xfrm>
        </p:spPr>
        <p:txBody>
          <a:bodyPr/>
          <a:lstStyle/>
          <a:p>
            <a:pPr eaLnBrk="1" hangingPunct="1"/>
            <a:r>
              <a:rPr lang="en-US" dirty="0"/>
              <a:t>What causes Cosmic</a:t>
            </a:r>
            <a:r>
              <a:rPr lang="en-US" dirty="0" smtClean="0"/>
              <a:t> Speed-up?</a:t>
            </a:r>
            <a:endParaRPr lang="en-US" sz="3600" dirty="0"/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304800" y="1317625"/>
            <a:ext cx="8763000" cy="4549775"/>
          </a:xfrm>
          <a:prstGeom prst="rect">
            <a:avLst/>
          </a:prstGeom>
          <a:noFill/>
          <a:ln w="984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 sz="2800">
              <a:latin typeface="Times" charset="0"/>
            </a:endParaRPr>
          </a:p>
          <a:p>
            <a:pPr marL="457200" indent="-457200"/>
            <a:r>
              <a:rPr lang="en-US" sz="2800">
                <a:latin typeface="Times" charset="0"/>
              </a:rPr>
              <a:t>Two possibilities:</a:t>
            </a:r>
          </a:p>
          <a:p>
            <a:pPr marL="457200" indent="-457200"/>
            <a:endParaRPr lang="en-US" sz="2800">
              <a:solidFill>
                <a:schemeClr val="tx2"/>
              </a:solidFill>
              <a:latin typeface="Times" charset="0"/>
            </a:endParaRPr>
          </a:p>
          <a:p>
            <a:pPr marL="457200" indent="-457200">
              <a:lnSpc>
                <a:spcPct val="90000"/>
              </a:lnSpc>
              <a:buFont typeface="Arial" charset="0"/>
              <a:buAutoNum type="arabicPeriod"/>
            </a:pPr>
            <a:r>
              <a:rPr lang="en-US" sz="2800">
                <a:solidFill>
                  <a:schemeClr val="tx2"/>
                </a:solidFill>
                <a:latin typeface="Times" charset="0"/>
              </a:rPr>
              <a:t>The Universe is filled with stuff that gives </a:t>
            </a:r>
          </a:p>
          <a:p>
            <a:pPr marL="457200" indent="-457200">
              <a:lnSpc>
                <a:spcPct val="90000"/>
              </a:lnSpc>
              <a:buFont typeface="Arial" charset="0"/>
              <a:buNone/>
            </a:pPr>
            <a:r>
              <a:rPr lang="en-US" sz="2800">
                <a:solidFill>
                  <a:schemeClr val="tx2"/>
                </a:solidFill>
                <a:latin typeface="Times" charset="0"/>
              </a:rPr>
              <a:t>      rise to `gravitational repulsion’. We now call this  </a:t>
            </a:r>
          </a:p>
          <a:p>
            <a:pPr marL="457200" indent="-457200">
              <a:lnSpc>
                <a:spcPct val="90000"/>
              </a:lnSpc>
              <a:buFont typeface="Arial" charset="0"/>
              <a:buNone/>
            </a:pPr>
            <a:endParaRPr lang="en-US" sz="2800">
              <a:solidFill>
                <a:schemeClr val="tx2"/>
              </a:solidFill>
              <a:latin typeface="Times" charset="0"/>
            </a:endParaRPr>
          </a:p>
          <a:p>
            <a:pPr marL="457200" indent="-457200">
              <a:lnSpc>
                <a:spcPct val="90000"/>
              </a:lnSpc>
              <a:buFont typeface="Arial" charset="0"/>
              <a:buNone/>
            </a:pPr>
            <a:r>
              <a:rPr lang="en-US" sz="2800">
                <a:solidFill>
                  <a:schemeClr val="tx2"/>
                </a:solidFill>
                <a:latin typeface="Times" charset="0"/>
              </a:rPr>
              <a:t>                                    </a:t>
            </a:r>
            <a:r>
              <a:rPr lang="en-US" sz="3200">
                <a:solidFill>
                  <a:srgbClr val="00FF00"/>
                </a:solidFill>
                <a:latin typeface="Times" charset="0"/>
              </a:rPr>
              <a:t>Dark Energy</a:t>
            </a:r>
            <a:endParaRPr lang="en-US" sz="2800">
              <a:solidFill>
                <a:srgbClr val="000066"/>
              </a:solidFill>
              <a:latin typeface="Times" charset="0"/>
            </a:endParaRPr>
          </a:p>
          <a:p>
            <a:pPr marL="457200" indent="-457200">
              <a:lnSpc>
                <a:spcPct val="90000"/>
              </a:lnSpc>
              <a:buFont typeface="Arial" charset="0"/>
              <a:buNone/>
            </a:pPr>
            <a:endParaRPr lang="en-US" sz="2800">
              <a:solidFill>
                <a:schemeClr val="tx2"/>
              </a:solidFill>
              <a:latin typeface="Times" charset="0"/>
            </a:endParaRPr>
          </a:p>
          <a:p>
            <a:pPr marL="457200" indent="-457200">
              <a:lnSpc>
                <a:spcPct val="90000"/>
              </a:lnSpc>
              <a:buFont typeface="Arial" charset="0"/>
              <a:buAutoNum type="arabicPeriod" startAt="2"/>
            </a:pPr>
            <a:r>
              <a:rPr lang="en-US" sz="2800">
                <a:solidFill>
                  <a:schemeClr val="tx2"/>
                </a:solidFill>
                <a:latin typeface="Times" charset="0"/>
              </a:rPr>
              <a:t>Einstein’s theory of General Relativity (gravity) is wrong on cosmic distance scales.</a:t>
            </a:r>
          </a:p>
          <a:p>
            <a:pPr marL="457200" indent="-457200">
              <a:lnSpc>
                <a:spcPct val="90000"/>
              </a:lnSpc>
              <a:buFont typeface="Arial" charset="0"/>
              <a:buNone/>
            </a:pPr>
            <a:endParaRPr lang="en-US" sz="2800">
              <a:solidFill>
                <a:schemeClr val="tx2"/>
              </a:solidFill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43600" y="6400800"/>
            <a:ext cx="2895600" cy="457200"/>
          </a:xfrm>
          <a:noFill/>
        </p:spPr>
        <p:txBody>
          <a:bodyPr/>
          <a:lstStyle/>
          <a:p>
            <a:pPr algn="r"/>
            <a:fld id="{231416F4-5E5E-414D-A184-B11806C828EC}" type="slidenum">
              <a:rPr lang="en-US">
                <a:solidFill>
                  <a:schemeClr val="bg1"/>
                </a:solidFill>
                <a:latin typeface="Arial" charset="0"/>
              </a:rPr>
              <a:pPr algn="r"/>
              <a:t>18</a:t>
            </a:fld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82627" name="Picture 5" descr="credtsla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95400"/>
            <a:ext cx="57626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8" name="Rectangle 2"/>
          <p:cNvSpPr txBox="1">
            <a:spLocks noChangeArrowheads="1"/>
          </p:cNvSpPr>
          <p:nvPr/>
        </p:nvSpPr>
        <p:spPr bwMode="auto">
          <a:xfrm>
            <a:off x="228600" y="3048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Everything we can see  -- people, plants, planets, </a:t>
            </a:r>
            <a:r>
              <a:rPr lang="en-US" sz="2800" dirty="0" smtClean="0">
                <a:solidFill>
                  <a:srgbClr val="FFFFFF"/>
                </a:solidFill>
              </a:rPr>
              <a:t>stars (stuff made of atoms)… </a:t>
            </a:r>
            <a:r>
              <a:rPr lang="en-US" sz="2800" dirty="0">
                <a:solidFill>
                  <a:srgbClr val="FFFFFF"/>
                </a:solidFill>
              </a:rPr>
              <a:t>– makes up only 5 % of the universe.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lennium_flythru_fast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9436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Computer Simulation of Galaxy Formation </a:t>
            </a:r>
            <a:r>
              <a:rPr lang="en-US" dirty="0" smtClean="0"/>
              <a:t>in a Universe with Dark Matter &amp; Dark Energy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3460" y="0"/>
            <a:ext cx="102934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76200"/>
            <a:ext cx="5493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Milky Way: </a:t>
            </a:r>
            <a:r>
              <a:rPr lang="en-US" dirty="0" smtClean="0"/>
              <a:t>stars are not distributed </a:t>
            </a:r>
          </a:p>
          <a:p>
            <a:r>
              <a:rPr lang="en-US" dirty="0" err="1" smtClean="0"/>
              <a:t>isotropically</a:t>
            </a:r>
            <a:r>
              <a:rPr lang="en-US" dirty="0" smtClean="0"/>
              <a:t> around </a:t>
            </a:r>
            <a:r>
              <a:rPr lang="en-US" dirty="0" smtClean="0"/>
              <a:t>us: we live in a galaxy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Josh Frieman:  Fermilab Collaboration Meeting, October, 2010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8D913-45BB-5B41-A5DB-03E7E446391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Content Placeholder 5" descr="DSC_1097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029" r="-11029"/>
          <a:stretch>
            <a:fillRect/>
          </a:stretch>
        </p:blipFill>
        <p:spPr>
          <a:xfrm>
            <a:off x="-1623718" y="0"/>
            <a:ext cx="12530667" cy="6858000"/>
          </a:xfrm>
        </p:spPr>
      </p:pic>
      <p:sp>
        <p:nvSpPr>
          <p:cNvPr id="7" name="TextBox 6"/>
          <p:cNvSpPr txBox="1"/>
          <p:nvPr/>
        </p:nvSpPr>
        <p:spPr>
          <a:xfrm>
            <a:off x="786945" y="6400800"/>
            <a:ext cx="751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Cerro </a:t>
            </a:r>
            <a:r>
              <a:rPr lang="en-US" dirty="0" err="1" smtClean="0"/>
              <a:t>Tololo</a:t>
            </a:r>
            <a:r>
              <a:rPr lang="en-US" dirty="0" smtClean="0"/>
              <a:t> Inter-American Observatory in Chilean Andes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152400"/>
            <a:ext cx="3312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Blanco 4-meter telescope</a:t>
            </a:r>
            <a:endParaRPr lang="en-US" dirty="0"/>
          </a:p>
        </p:txBody>
      </p:sp>
      <p:pic>
        <p:nvPicPr>
          <p:cNvPr id="9" name="Picture 8" descr="CTIO-Pano1-1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43" y="2743200"/>
            <a:ext cx="11021786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7315200" cy="769441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Dark Energy Survey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83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2407C2-1BA2-B143-A12B-9106BFCD1E35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  <p:pic>
        <p:nvPicPr>
          <p:cNvPr id="35845" name="Picture 4" descr="pf  cag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28825"/>
            <a:ext cx="5715000" cy="3990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447800"/>
            <a:ext cx="30051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42633" y="609600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Energy Camera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2209800"/>
            <a:ext cx="2971800" cy="2895600"/>
          </a:xfrm>
        </p:spPr>
        <p:txBody>
          <a:bodyPr/>
          <a:lstStyle/>
          <a:p>
            <a:r>
              <a:rPr lang="en-US" sz="2000" dirty="0" smtClean="0"/>
              <a:t>Dark Energy Camera </a:t>
            </a:r>
            <a:r>
              <a:rPr lang="en-US" sz="2000" dirty="0" smtClean="0"/>
              <a:t>mounted </a:t>
            </a:r>
            <a:r>
              <a:rPr lang="en-US" sz="2000" dirty="0" smtClean="0"/>
              <a:t>on a </a:t>
            </a:r>
            <a:r>
              <a:rPr lang="en-US" sz="2000" dirty="0" smtClean="0"/>
              <a:t>Telescope Simulator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in Illinois </a:t>
            </a:r>
            <a:r>
              <a:rPr lang="en-US" sz="2000" dirty="0" smtClean="0"/>
              <a:t>in early </a:t>
            </a:r>
            <a:r>
              <a:rPr lang="en-US" sz="2000" dirty="0" smtClean="0"/>
              <a:t>2011</a:t>
            </a:r>
          </a:p>
          <a:p>
            <a:r>
              <a:rPr lang="en-US" sz="2000" dirty="0" smtClean="0"/>
              <a:t>We will ship it to Chile this summer and use it to survey 300 million galaxies over 5 years.</a:t>
            </a:r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6" name="Picture 5" descr="11-0035-08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15400D-B640-1641-9D98-8F5E68C65197}" type="slidenum">
              <a:rPr lang="en-US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  <p:pic>
        <p:nvPicPr>
          <p:cNvPr id="305156" name="Picture 5" descr="09-0178-03D_h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710" y="1"/>
            <a:ext cx="94797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474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570 Megapixel camera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D9D359-8EEF-BA4A-A162-933C1689FB9B}" type="slidenum">
              <a:rPr lang="en-US" smtClean="0">
                <a:latin typeface="Arial" charset="0"/>
              </a:rPr>
              <a:pPr/>
              <a:t>24</a:t>
            </a:fld>
            <a:endParaRPr lang="en-US" smtClean="0">
              <a:latin typeface="Arial" charset="0"/>
            </a:endParaRPr>
          </a:p>
        </p:txBody>
      </p:sp>
      <p:sp>
        <p:nvSpPr>
          <p:cNvPr id="304131" name="TextBox 3"/>
          <p:cNvSpPr txBox="1">
            <a:spLocks noChangeArrowheads="1"/>
          </p:cNvSpPr>
          <p:nvPr/>
        </p:nvSpPr>
        <p:spPr bwMode="auto">
          <a:xfrm>
            <a:off x="203850" y="228600"/>
            <a:ext cx="8863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Dark Energy Survey will</a:t>
            </a:r>
            <a:r>
              <a:rPr lang="en-US" sz="2800" dirty="0" smtClean="0"/>
              <a:t> amass 2 million Gigabytes of data:</a:t>
            </a:r>
            <a:endParaRPr lang="en-US" sz="2800" dirty="0"/>
          </a:p>
        </p:txBody>
      </p:sp>
      <p:pic>
        <p:nvPicPr>
          <p:cNvPr id="30413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447800"/>
            <a:ext cx="23876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7513" y="4419600"/>
            <a:ext cx="34178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4" name="Picture 7" descr="Perseus-3x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86200"/>
            <a:ext cx="329247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143000"/>
            <a:ext cx="3352800" cy="333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4136" name="TextBox 9"/>
          <p:cNvSpPr txBox="1">
            <a:spLocks noChangeArrowheads="1"/>
          </p:cNvSpPr>
          <p:nvPr/>
        </p:nvSpPr>
        <p:spPr bwMode="auto">
          <a:xfrm>
            <a:off x="6661150" y="1066800"/>
            <a:ext cx="1568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Supernovae</a:t>
            </a:r>
          </a:p>
        </p:txBody>
      </p:sp>
      <p:sp>
        <p:nvSpPr>
          <p:cNvPr id="304137" name="TextBox 11"/>
          <p:cNvSpPr txBox="1">
            <a:spLocks noChangeArrowheads="1"/>
          </p:cNvSpPr>
          <p:nvPr/>
        </p:nvSpPr>
        <p:spPr bwMode="auto">
          <a:xfrm>
            <a:off x="5961063" y="6172200"/>
            <a:ext cx="1125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Clusters</a:t>
            </a:r>
          </a:p>
        </p:txBody>
      </p:sp>
      <p:sp>
        <p:nvSpPr>
          <p:cNvPr id="304138" name="TextBox 12"/>
          <p:cNvSpPr txBox="1">
            <a:spLocks noChangeArrowheads="1"/>
          </p:cNvSpPr>
          <p:nvPr/>
        </p:nvSpPr>
        <p:spPr bwMode="auto">
          <a:xfrm>
            <a:off x="76200" y="5029200"/>
            <a:ext cx="175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Gravitational Lensing</a:t>
            </a:r>
          </a:p>
        </p:txBody>
      </p:sp>
      <p:sp>
        <p:nvSpPr>
          <p:cNvPr id="304139" name="TextBox 13"/>
          <p:cNvSpPr txBox="1">
            <a:spLocks noChangeArrowheads="1"/>
          </p:cNvSpPr>
          <p:nvPr/>
        </p:nvSpPr>
        <p:spPr bwMode="auto">
          <a:xfrm>
            <a:off x="3657600" y="1981200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Large-scale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31 Borg-16bit-L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248400"/>
            <a:ext cx="8573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Andromeda Galaxy: </a:t>
            </a:r>
            <a:r>
              <a:rPr lang="en-US" sz="2000" dirty="0" smtClean="0">
                <a:solidFill>
                  <a:srgbClr val="FFFF00"/>
                </a:solidFill>
              </a:rPr>
              <a:t>similar to what Milky Way would look like from outside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chemeClr val="tx2"/>
                </a:solidFill>
                <a:latin typeface="Times" charset="0"/>
              </a:rPr>
              <a:t>Galaxies:</a:t>
            </a:r>
            <a:r>
              <a:rPr lang="en-US" dirty="0" smtClean="0">
                <a:latin typeface="Times" charset="0"/>
              </a:rPr>
              <a:t> Size ~ 10</a:t>
            </a:r>
            <a:r>
              <a:rPr lang="en-US" baseline="30000" dirty="0" smtClean="0">
                <a:latin typeface="Times" charset="0"/>
              </a:rPr>
              <a:t>22</a:t>
            </a:r>
            <a:r>
              <a:rPr lang="en-US" dirty="0" smtClean="0">
                <a:latin typeface="Times" charset="0"/>
              </a:rPr>
              <a:t> cm ~ 60,000 light-years   Mass ~ 1 trillion </a:t>
            </a:r>
            <a:r>
              <a:rPr lang="en-US" dirty="0" err="1" smtClean="0">
                <a:latin typeface="Times" charset="0"/>
              </a:rPr>
              <a:t>M</a:t>
            </a:r>
            <a:r>
              <a:rPr lang="en-US" baseline="-25000" dirty="0" err="1" smtClean="0">
                <a:latin typeface="Times" charset="0"/>
              </a:rPr>
              <a:t>sun</a:t>
            </a:r>
            <a:r>
              <a:rPr lang="en-US" baseline="-25000" dirty="0" smtClean="0">
                <a:latin typeface="Times" charset="0"/>
              </a:rPr>
              <a:t>   </a:t>
            </a:r>
          </a:p>
          <a:p>
            <a:pPr eaLnBrk="0" hangingPunct="0"/>
            <a:r>
              <a:rPr lang="en-US" baseline="-25000" dirty="0" smtClean="0">
                <a:latin typeface="Times" charset="0"/>
              </a:rPr>
              <a:t>                            </a:t>
            </a:r>
            <a:r>
              <a:rPr lang="en-US" dirty="0" smtClean="0">
                <a:latin typeface="Times" charset="0"/>
              </a:rPr>
              <a:t>Self-gravitating systems of stars, gas, and dark matter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76200"/>
            <a:ext cx="9077325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TextBox 4"/>
          <p:cNvSpPr txBox="1">
            <a:spLocks noChangeArrowheads="1"/>
          </p:cNvSpPr>
          <p:nvPr/>
        </p:nvSpPr>
        <p:spPr bwMode="auto">
          <a:xfrm>
            <a:off x="1143000" y="6019800"/>
            <a:ext cx="69488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>
                <a:solidFill>
                  <a:srgbClr val="FFFF00"/>
                </a:solidFill>
              </a:rPr>
              <a:t>Coma Cluster: `constellation’ of many galaxies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00"/>
                </a:solidFill>
                <a:latin typeface="Times" charset="0"/>
              </a:rPr>
              <a:t>Clusters of Galaxies: Size ~ few Million light years </a:t>
            </a:r>
          </a:p>
          <a:p>
            <a:pPr eaLnBrk="0" hangingPunct="0"/>
            <a:r>
              <a:rPr lang="en-US" dirty="0" smtClean="0">
                <a:solidFill>
                  <a:srgbClr val="FFFF00"/>
                </a:solidFill>
                <a:latin typeface="Times" charset="0"/>
              </a:rPr>
              <a:t>Mass ~ 1 quadrillion (1000 </a:t>
            </a:r>
            <a:r>
              <a:rPr lang="en-US" dirty="0" err="1" smtClean="0">
                <a:solidFill>
                  <a:srgbClr val="FFFF00"/>
                </a:solidFill>
                <a:latin typeface="Times" charset="0"/>
              </a:rPr>
              <a:t>x</a:t>
            </a:r>
            <a:r>
              <a:rPr lang="en-US" dirty="0" smtClean="0">
                <a:solidFill>
                  <a:srgbClr val="FFFF00"/>
                </a:solidFill>
                <a:latin typeface="Times" charset="0"/>
              </a:rPr>
              <a:t> 1 trillion) </a:t>
            </a:r>
            <a:r>
              <a:rPr lang="en-US" dirty="0" err="1" smtClean="0">
                <a:solidFill>
                  <a:srgbClr val="FFFF00"/>
                </a:solidFill>
                <a:latin typeface="Times" charset="0"/>
              </a:rPr>
              <a:t>M</a:t>
            </a:r>
            <a:r>
              <a:rPr lang="en-US" baseline="-25000" dirty="0" err="1" smtClean="0">
                <a:solidFill>
                  <a:srgbClr val="FFFF00"/>
                </a:solidFill>
                <a:latin typeface="Times" charset="0"/>
              </a:rPr>
              <a:t>sun</a:t>
            </a:r>
            <a:r>
              <a:rPr lang="en-US" baseline="-25000" dirty="0" smtClean="0">
                <a:solidFill>
                  <a:srgbClr val="FFFF00"/>
                </a:solidFill>
                <a:latin typeface="Times" charset="0"/>
              </a:rPr>
              <a:t>     </a:t>
            </a:r>
            <a:endParaRPr lang="en-US" baseline="-25000" dirty="0">
              <a:solidFill>
                <a:srgbClr val="FFFF00"/>
              </a:solidFill>
              <a:latin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quadrillion_bldgs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8825" y="228600"/>
            <a:ext cx="7115175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152400" y="2362200"/>
            <a:ext cx="1824038" cy="13731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One </a:t>
            </a:r>
          </a:p>
          <a:p>
            <a:r>
              <a:rPr lang="en-US" sz="2800">
                <a:solidFill>
                  <a:schemeClr val="tx2"/>
                </a:solidFill>
              </a:rPr>
              <a:t>Quadrillion</a:t>
            </a:r>
          </a:p>
          <a:p>
            <a:r>
              <a:rPr lang="en-US" sz="2800">
                <a:solidFill>
                  <a:schemeClr val="tx2"/>
                </a:solidFill>
              </a:rPr>
              <a:t>pennies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89444" name="Picture 4" descr="2MASS-allsk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3581400"/>
            <a:ext cx="9256713" cy="982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0" y="-3886200"/>
            <a:ext cx="9144000" cy="49530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-304800" y="6172200"/>
            <a:ext cx="9448800" cy="10668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28775" name="Text Box 7"/>
          <p:cNvSpPr txBox="1">
            <a:spLocks noChangeArrowheads="1"/>
          </p:cNvSpPr>
          <p:nvPr/>
        </p:nvSpPr>
        <p:spPr bwMode="auto">
          <a:xfrm>
            <a:off x="1966913" y="511175"/>
            <a:ext cx="4891087" cy="5794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2MASS Infrared Sky Survey</a:t>
            </a:r>
            <a:endParaRPr lang="en-US"/>
          </a:p>
        </p:txBody>
      </p:sp>
      <p:sp>
        <p:nvSpPr>
          <p:cNvPr id="928778" name="Text Box 10"/>
          <p:cNvSpPr txBox="1">
            <a:spLocks noChangeArrowheads="1"/>
          </p:cNvSpPr>
          <p:nvPr/>
        </p:nvSpPr>
        <p:spPr bwMode="auto">
          <a:xfrm>
            <a:off x="685800" y="6096000"/>
            <a:ext cx="75739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Large-scale Structure: patterns in the distribution of galaxies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8775" grpId="0"/>
      <p:bldP spid="9287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1492" name="Picture 4" descr="2MASS-allsk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7700" y="-10896600"/>
            <a:ext cx="16724313" cy="178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0825" name="Text Box 9"/>
          <p:cNvSpPr txBox="1">
            <a:spLocks noChangeArrowheads="1"/>
          </p:cNvSpPr>
          <p:nvPr/>
        </p:nvSpPr>
        <p:spPr bwMode="auto">
          <a:xfrm>
            <a:off x="5636" y="5310188"/>
            <a:ext cx="1518364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Each point </a:t>
            </a:r>
          </a:p>
          <a:p>
            <a:r>
              <a:rPr lang="en-US" dirty="0" smtClean="0"/>
              <a:t>i</a:t>
            </a:r>
            <a:r>
              <a:rPr lang="en-US" dirty="0" smtClean="0"/>
              <a:t>s a galaxy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0-4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3363"/>
            <a:ext cx="9144000" cy="732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Text Box 4"/>
          <p:cNvSpPr txBox="1">
            <a:spLocks noChangeArrowheads="1"/>
          </p:cNvSpPr>
          <p:nvPr/>
        </p:nvSpPr>
        <p:spPr bwMode="auto">
          <a:xfrm>
            <a:off x="517525" y="-34925"/>
            <a:ext cx="5722841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Sloan Digital Sky Survey:</a:t>
            </a:r>
          </a:p>
          <a:p>
            <a:r>
              <a:rPr lang="en-US" dirty="0" smtClean="0"/>
              <a:t>2.5-meter telescope in southern New Mexico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5"/>
          <p:cNvSpPr txBox="1">
            <a:spLocks noChangeArrowheads="1"/>
          </p:cNvSpPr>
          <p:nvPr/>
        </p:nvSpPr>
        <p:spPr bwMode="auto">
          <a:xfrm>
            <a:off x="136525" y="422275"/>
            <a:ext cx="184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6307" name="Picture 9" descr="sdss-pie-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0" y="-781050"/>
            <a:ext cx="9601200" cy="794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sy">
  <a:themeElements>
    <a:clrScheme name="Artsy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Arts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8" charset="0"/>
            <a:ea typeface="Arial" pitchFamily="-108" charset="0"/>
            <a:cs typeface="Arial" pitchFamily="-108" charset="0"/>
            <a:sym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8" charset="0"/>
            <a:ea typeface="Arial" pitchFamily="-108" charset="0"/>
            <a:cs typeface="Arial" pitchFamily="-108" charset="0"/>
            <a:sym typeface="Arial" pitchFamily="-108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8" charset="0"/>
            <a:ea typeface="Arial" pitchFamily="-108" charset="0"/>
            <a:cs typeface="Arial" pitchFamily="-108" charset="0"/>
            <a:sym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8" charset="0"/>
            <a:ea typeface="Arial" pitchFamily="-108" charset="0"/>
            <a:cs typeface="Arial" pitchFamily="-108" charset="0"/>
            <a:sym typeface="Arial" pitchFamily="-10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2" charset="0"/>
            <a:ea typeface="Arial" pitchFamily="-112" charset="0"/>
            <a:cs typeface="Arial" pitchFamily="-112" charset="0"/>
            <a:sym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2" charset="0"/>
            <a:ea typeface="Arial" pitchFamily="-112" charset="0"/>
            <a:cs typeface="Arial" pitchFamily="-112" charset="0"/>
            <a:sym typeface="Arial" pitchFamily="-112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Designs\Artsy.pot</Template>
  <TotalTime>17553</TotalTime>
  <Words>713</Words>
  <Application>Microsoft Macintosh PowerPoint</Application>
  <PresentationFormat>On-screen Show (4:3)</PresentationFormat>
  <Paragraphs>129</Paragraphs>
  <Slides>24</Slides>
  <Notes>13</Notes>
  <HiddenSlides>0</HiddenSlides>
  <MMClips>2</MMClips>
  <ScaleCrop>false</ScaleCrop>
  <HeadingPairs>
    <vt:vector size="4" baseType="variant">
      <vt:variant>
        <vt:lpstr>Design Template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Artsy</vt:lpstr>
      <vt:lpstr>1_Artsy</vt:lpstr>
      <vt:lpstr>2_Default Design</vt:lpstr>
      <vt:lpstr>1_Blank Presentation</vt:lpstr>
      <vt:lpstr>2_Artsy</vt:lpstr>
      <vt:lpstr>Factory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 DR4 Movie</vt:lpstr>
      <vt:lpstr>Large-scale Structure</vt:lpstr>
      <vt:lpstr>Large-scale Structure</vt:lpstr>
      <vt:lpstr>Slide 13</vt:lpstr>
      <vt:lpstr>Slide 14</vt:lpstr>
      <vt:lpstr>Does the expansion of the Universe change over time?</vt:lpstr>
      <vt:lpstr>Slide 16</vt:lpstr>
      <vt:lpstr>What causes Cosmic Speed-up?</vt:lpstr>
      <vt:lpstr>Slide 18</vt:lpstr>
      <vt:lpstr>Slide 19</vt:lpstr>
      <vt:lpstr>Slide 20</vt:lpstr>
      <vt:lpstr>Dark Energy Survey</vt:lpstr>
      <vt:lpstr>Slide 22</vt:lpstr>
      <vt:lpstr>Slide 23</vt:lpstr>
      <vt:lpstr>Slide 24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SLOAN DIGITAL SKY SURVEY</dc:title>
  <dc:creator>Josh Frieman</dc:creator>
  <cp:lastModifiedBy>Josh Frieman</cp:lastModifiedBy>
  <cp:revision>717</cp:revision>
  <cp:lastPrinted>2007-12-07T16:18:41Z</cp:lastPrinted>
  <dcterms:created xsi:type="dcterms:W3CDTF">2011-05-02T21:02:06Z</dcterms:created>
  <dcterms:modified xsi:type="dcterms:W3CDTF">2011-05-02T22:24:08Z</dcterms:modified>
</cp:coreProperties>
</file>