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243.xml" ContentType="application/vnd.openxmlformats-officedocument.presentationml.slideLayout+xml"/>
  <Override PartName="/docProps/app.xml" ContentType="application/vnd.openxmlformats-officedocument.extended-properties+xml"/>
  <Override PartName="/ppt/slideMasters/slideMaster13.xml" ContentType="application/vnd.openxmlformats-officedocument.presentationml.slideMaster+xml"/>
  <Override PartName="/ppt/slideLayouts/slideLayout193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8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1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59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6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9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9.xml" ContentType="application/vnd.openxmlformats-officedocument.theme+xml"/>
  <Override PartName="/ppt/slideLayouts/slideLayout255.xml" ContentType="application/vnd.openxmlformats-officedocument.presentationml.slideLayout+xml"/>
  <Default Extension="pict" ContentType="image/pict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04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slide10.xml" ContentType="application/vnd.openxmlformats-officedocument.presentationml.slide+xml"/>
  <Override PartName="/ppt/theme/theme20.xml" ContentType="application/vnd.openxmlformats-officedocument.theme+xml"/>
  <Override PartName="/ppt/slideLayouts/slideLayout145.xml" ContentType="application/vnd.openxmlformats-officedocument.presentationml.slideLayout+xml"/>
  <Default Extension="vml" ContentType="application/vnd.openxmlformats-officedocument.vmlDrawing"/>
  <Override PartName="/ppt/slideLayouts/slideLayout175.xml" ContentType="application/vnd.openxmlformats-officedocument.presentationml.slideLayout+xml"/>
  <Default Extension="png" ContentType="image/png"/>
  <Override PartName="/ppt/slideLayouts/slideLayout253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38.xml" ContentType="application/vnd.openxmlformats-officedocument.presentationml.slideLayout+xml"/>
  <Override PartName="/ppt/embeddings/Microsoft_Equation1.bin" ContentType="application/vnd.openxmlformats-officedocument.oleObject"/>
  <Override PartName="/ppt/slideMasters/slideMaster9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Override PartName="/ppt/slideMasters/slideMaster21.xml" ContentType="application/vnd.openxmlformats-officedocument.presentationml.slideMaster+xml"/>
  <Override PartName="/ppt/slideLayouts/slideLayout126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18.xml" ContentType="application/vnd.openxmlformats-officedocument.theme+xml"/>
  <Override PartName="/ppt/slideLayouts/slideLayout171.xml" ContentType="application/vnd.openxmlformats-officedocument.presentationml.slideLayout+xml"/>
  <Override PartName="/ppt/embeddings/Microsoft_Equation3.bin" ContentType="application/vnd.openxmlformats-officedocument.oleObject"/>
  <Override PartName="/ppt/slideLayouts/slideLayout4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91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Layouts/slideLayout15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84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13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65.xml" ContentType="application/vnd.openxmlformats-officedocument.presentationml.slideLayout+xml"/>
  <Default Extension="xml" ContentType="application/xml"/>
  <Override PartName="/ppt/slideLayouts/slideLayout29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7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presentation.xml" ContentType="application/vnd.openxmlformats-officedocument.presentationml.presentation.main+xml"/>
  <Default Extension="jpeg" ContentType="image/jpeg"/>
  <Override PartName="/ppt/slideLayouts/slideLayout7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92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3.xml" ContentType="application/vnd.openxmlformats-officedocument.theme+xml"/>
  <Override PartName="/ppt/slideLayouts/slideLayout11.xml" ContentType="application/vnd.openxmlformats-officedocument.presentationml.slideLayout+xml"/>
  <Default Extension="tiff" ContentType="image/tiff"/>
  <Override PartName="/ppt/slideLayouts/slideLayout7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1.xml" ContentType="application/vnd.openxmlformats-officedocument.themeOverride+xml"/>
  <Override PartName="/ppt/slides/slide15.xml" ContentType="application/vnd.openxmlformats-officedocument.presentationml.slide+xml"/>
  <Override PartName="/ppt/slideLayouts/slideLayout42.xml" ContentType="application/vnd.openxmlformats-officedocument.presentationml.slideLayout+xml"/>
  <Default Extension="rels" ContentType="application/vnd.openxmlformats-package.relationships+xml"/>
  <Override PartName="/ppt/slideLayouts/slideLayout15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2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16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16.xml" ContentType="application/vnd.openxmlformats-officedocument.them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249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2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7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13.xml" ContentType="application/vnd.openxmlformats-officedocument.presentationml.slide+xml"/>
  <Override PartName="/ppt/embeddings/Microsoft_Equation4.bin" ContentType="application/vnd.openxmlformats-officedocument.oleObject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Microsoft_Equation5.bin" ContentType="application/vnd.openxmlformats-officedocument.oleObject"/>
  <Override PartName="/ppt/notesSlides/notesSlide6.xml" ContentType="application/vnd.openxmlformats-officedocument.presentationml.notesSlide+xml"/>
  <Override PartName="/ppt/slideLayouts/slideLayout9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0.xml" ContentType="application/vnd.openxmlformats-officedocument.theme+xml"/>
  <Override PartName="/ppt/presProps.xml" ContentType="application/vnd.openxmlformats-officedocument.presentationml.presProps+xml"/>
  <Override PartName="/ppt/theme/theme5.xml" ContentType="application/vnd.openxmlformats-officedocument.theme+xml"/>
  <Override PartName="/ppt/slideMasters/slideMaster19.xml" ContentType="application/vnd.openxmlformats-officedocument.presentationml.slideMaster+xml"/>
  <Override PartName="/ppt/slideLayouts/slideLayout103.xml" ContentType="application/vnd.openxmlformats-officedocument.presentationml.slideLayout+xml"/>
  <Override PartName="/ppt/theme/theme14.xml" ContentType="application/vnd.openxmlformats-officedocument.theme+xml"/>
  <Override PartName="/ppt/theme/themeOverride2.xml" ContentType="application/vnd.openxmlformats-officedocument.themeOverride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1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8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6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101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124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35.xml" ContentType="application/vnd.openxmlformats-officedocument.presentationml.slideLayout+xml"/>
  <Override PartName="/ppt/embeddings/Microsoft_Equation2.bin" ContentType="application/vnd.openxmlformats-officedocument.oleObject"/>
  <Override PartName="/ppt/slideLayouts/slideLayout28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6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28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2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7.xml" ContentType="application/vnd.openxmlformats-officedocument.them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erverZoom="10000" strictFirstAndLastChars="0" saveSubsetFonts="1" autoCompressPictures="0">
  <p:sldMasterIdLst>
    <p:sldMasterId id="2147487231" r:id="rId1"/>
    <p:sldMasterId id="2147483657" r:id="rId2"/>
    <p:sldMasterId id="2147487219" r:id="rId3"/>
    <p:sldMasterId id="2147483666" r:id="rId4"/>
    <p:sldMasterId id="2147483664" r:id="rId5"/>
    <p:sldMasterId id="2147484959" r:id="rId6"/>
    <p:sldMasterId id="2147484972" r:id="rId7"/>
    <p:sldMasterId id="2147485548" r:id="rId8"/>
    <p:sldMasterId id="2147485561" r:id="rId9"/>
    <p:sldMasterId id="2147485853" r:id="rId10"/>
    <p:sldMasterId id="2147485943" r:id="rId11"/>
    <p:sldMasterId id="2147486340" r:id="rId12"/>
    <p:sldMasterId id="2147486395" r:id="rId13"/>
    <p:sldMasterId id="2147486510" r:id="rId14"/>
    <p:sldMasterId id="2147487099" r:id="rId15"/>
    <p:sldMasterId id="2147487168" r:id="rId16"/>
    <p:sldMasterId id="2147487206" r:id="rId17"/>
    <p:sldMasterId id="2147487246" r:id="rId18"/>
    <p:sldMasterId id="2147487258" r:id="rId19"/>
    <p:sldMasterId id="2147487271" r:id="rId20"/>
    <p:sldMasterId id="2147487295" r:id="rId21"/>
    <p:sldMasterId id="2147487307" r:id="rId22"/>
  </p:sldMasterIdLst>
  <p:notesMasterIdLst>
    <p:notesMasterId r:id="rId46"/>
  </p:notesMasterIdLst>
  <p:sldIdLst>
    <p:sldId id="1025" r:id="rId23"/>
    <p:sldId id="1010" r:id="rId24"/>
    <p:sldId id="572" r:id="rId25"/>
    <p:sldId id="660" r:id="rId26"/>
    <p:sldId id="1057" r:id="rId27"/>
    <p:sldId id="1058" r:id="rId28"/>
    <p:sldId id="1063" r:id="rId29"/>
    <p:sldId id="901" r:id="rId30"/>
    <p:sldId id="899" r:id="rId31"/>
    <p:sldId id="1030" r:id="rId32"/>
    <p:sldId id="468" r:id="rId33"/>
    <p:sldId id="573" r:id="rId34"/>
    <p:sldId id="879" r:id="rId35"/>
    <p:sldId id="941" r:id="rId36"/>
    <p:sldId id="1054" r:id="rId37"/>
    <p:sldId id="890" r:id="rId38"/>
    <p:sldId id="1065" r:id="rId39"/>
    <p:sldId id="1061" r:id="rId40"/>
    <p:sldId id="1066" r:id="rId41"/>
    <p:sldId id="1067" r:id="rId42"/>
    <p:sldId id="1068" r:id="rId43"/>
    <p:sldId id="1069" r:id="rId44"/>
    <p:sldId id="1064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pitchFamily="27" charset="0"/>
        <a:ea typeface="Arial" pitchFamily="27" charset="0"/>
        <a:cs typeface="Arial" pitchFamily="27" charset="0"/>
        <a:sym typeface="Arial" pitchFamily="2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0000"/>
    <a:srgbClr val="0EC820"/>
    <a:srgbClr val="12FF29"/>
    <a:srgbClr val="1F1F87"/>
    <a:srgbClr val="2525A1"/>
    <a:srgbClr val="1D1E81"/>
    <a:srgbClr val="302F90"/>
    <a:srgbClr val="670F7A"/>
    <a:srgbClr val="635599"/>
    <a:srgbClr val="833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9790" autoAdjust="0"/>
    <p:restoredTop sz="90120" autoAdjust="0"/>
  </p:normalViewPr>
  <p:slideViewPr>
    <p:cSldViewPr>
      <p:cViewPr>
        <p:scale>
          <a:sx n="100" d="100"/>
          <a:sy n="100" d="100"/>
        </p:scale>
        <p:origin x="-1008" y="-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55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43" Type="http://schemas.openxmlformats.org/officeDocument/2006/relationships/slide" Target="slides/slide21.xml"/><Relationship Id="rId2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50" Type="http://schemas.openxmlformats.org/officeDocument/2006/relationships/theme" Target="theme/theme1.xml"/><Relationship Id="rId17" Type="http://schemas.openxmlformats.org/officeDocument/2006/relationships/slideMaster" Target="slideMasters/slideMaster17.xml"/><Relationship Id="rId9" Type="http://schemas.openxmlformats.org/officeDocument/2006/relationships/slideMaster" Target="slideMasters/slideMaster9.xml"/><Relationship Id="rId18" Type="http://schemas.openxmlformats.org/officeDocument/2006/relationships/slideMaster" Target="slideMasters/slideMaster18.xml"/><Relationship Id="rId27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4" Type="http://schemas.openxmlformats.org/officeDocument/2006/relationships/slideMaster" Target="slideMasters/slideMaster4.xml"/><Relationship Id="rId28" Type="http://schemas.openxmlformats.org/officeDocument/2006/relationships/slide" Target="slides/slide6.xml"/><Relationship Id="rId45" Type="http://schemas.openxmlformats.org/officeDocument/2006/relationships/slide" Target="slides/slide23.xml"/><Relationship Id="rId42" Type="http://schemas.openxmlformats.org/officeDocument/2006/relationships/slide" Target="slides/slide20.xml"/><Relationship Id="rId6" Type="http://schemas.openxmlformats.org/officeDocument/2006/relationships/slideMaster" Target="slideMasters/slideMaster6.xml"/><Relationship Id="rId49" Type="http://schemas.openxmlformats.org/officeDocument/2006/relationships/viewProps" Target="viewProps.xml"/><Relationship Id="rId44" Type="http://schemas.openxmlformats.org/officeDocument/2006/relationships/slide" Target="slides/slide22.xml"/><Relationship Id="rId19" Type="http://schemas.openxmlformats.org/officeDocument/2006/relationships/slideMaster" Target="slideMasters/slideMaster19.xml"/><Relationship Id="rId38" Type="http://schemas.openxmlformats.org/officeDocument/2006/relationships/slide" Target="slides/slide16.xml"/><Relationship Id="rId20" Type="http://schemas.openxmlformats.org/officeDocument/2006/relationships/slideMaster" Target="slideMasters/slideMaster20.xml"/><Relationship Id="rId2" Type="http://schemas.openxmlformats.org/officeDocument/2006/relationships/slideMaster" Target="slideMasters/slideMaster2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13.xml"/><Relationship Id="rId51" Type="http://schemas.openxmlformats.org/officeDocument/2006/relationships/tableStyles" Target="tableStyles.xml"/><Relationship Id="rId31" Type="http://schemas.openxmlformats.org/officeDocument/2006/relationships/slide" Target="slides/slide9.xml"/><Relationship Id="rId34" Type="http://schemas.openxmlformats.org/officeDocument/2006/relationships/slide" Target="slides/slide12.xml"/><Relationship Id="rId40" Type="http://schemas.openxmlformats.org/officeDocument/2006/relationships/slide" Target="slides/slide18.xml"/><Relationship Id="rId3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12" Type="http://schemas.openxmlformats.org/officeDocument/2006/relationships/slideMaster" Target="slideMasters/slideMaster12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1.xml"/><Relationship Id="rId26" Type="http://schemas.openxmlformats.org/officeDocument/2006/relationships/slide" Target="slides/slide4.xml"/><Relationship Id="rId30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9" Type="http://schemas.openxmlformats.org/officeDocument/2006/relationships/slide" Target="slides/slide7.xml"/><Relationship Id="rId16" Type="http://schemas.openxmlformats.org/officeDocument/2006/relationships/slideMaster" Target="slideMasters/slideMaster16.xml"/><Relationship Id="rId33" Type="http://schemas.openxmlformats.org/officeDocument/2006/relationships/slide" Target="slides/slide11.xml"/><Relationship Id="rId41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2" Type="http://schemas.openxmlformats.org/officeDocument/2006/relationships/slideMaster" Target="slideMasters/slideMaster22.xml"/><Relationship Id="rId21" Type="http://schemas.openxmlformats.org/officeDocument/2006/relationships/slideMaster" Target="slideMasters/slideMaster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9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B81B8BBE-1792-F54E-B421-71661C48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-110" charset="-128"/>
        <a:cs typeface="ＭＳ Ｐゴシック" pitchFamily="-110" charset="-128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0" charset="0"/>
        <a:ea typeface="ＭＳ Ｐゴシック" pitchFamily="30" charset="-128"/>
        <a:cs typeface="+mn-cs"/>
      </a:defRPr>
    </a:lvl5pPr>
    <a:lvl6pPr marL="22855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AAA428-DEA9-BC48-8761-A1C31B55662A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3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70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0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17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00507-F854-7F48-97F8-D893601AE03C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18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80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0612" name="Rectangle 3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19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20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21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22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23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A5B16-8B01-E14D-BDB1-C83F1351C827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4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72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2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6387"/>
          </a:xfrm>
          <a:noFill/>
          <a:ln w="9525"/>
        </p:spPr>
        <p:txBody>
          <a:bodyPr wrap="none" anchor="ctr"/>
          <a:lstStyle/>
          <a:p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AFDF6-24CB-DA46-A06F-BC649BCFA723}" type="slidenum">
              <a:rPr lang="en-US">
                <a:latin typeface="Arial" charset="0"/>
                <a:ea typeface="Arial" charset="0"/>
                <a:cs typeface="Arial" charset="0"/>
                <a:sym typeface="Arial" charset="0"/>
              </a:rPr>
              <a:pPr/>
              <a:t>10</a:t>
            </a:fld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31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31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7E8C0-D3A6-2C4A-A007-43700FDD9F66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11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082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8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FF9C2-CA78-D745-A270-6A09F3735B40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12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23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solidFill>
            <a:srgbClr val="FFFFFF"/>
          </a:solidFill>
          <a:ln/>
        </p:spPr>
      </p:sp>
      <p:sp>
        <p:nvSpPr>
          <p:cNvPr id="623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17" tIns="45708" rIns="91417" bIns="45708"/>
          <a:lstStyle/>
          <a:p>
            <a:pPr eaLnBrk="1" hangingPunct="1"/>
            <a:r>
              <a:rPr lang="en-GB">
                <a:latin typeface="Times New Roman" pitchFamily="27" charset="0"/>
                <a:ea typeface="ＭＳ Ｐゴシック" pitchFamily="27" charset="-128"/>
                <a:cs typeface="ＭＳ Ｐゴシック" pitchFamily="27" charset="-128"/>
              </a:rPr>
              <a:t>Cosmic Web – bottom up scenario – clusters then filaments then walls (membranes).</a:t>
            </a:r>
          </a:p>
          <a:p>
            <a:pPr eaLnBrk="1" hangingPunct="1"/>
            <a:r>
              <a:rPr lang="en-GB">
                <a:latin typeface="Times New Roman" pitchFamily="27" charset="0"/>
                <a:ea typeface="ＭＳ Ｐゴシック" pitchFamily="27" charset="-128"/>
                <a:cs typeface="ＭＳ Ｐゴシック" pitchFamily="27" charset="-128"/>
              </a:rPr>
              <a:t>Note that filaments not well traced by galaxies &amp; too ephemeral to emit x-rays, so lensing only way to detect.</a:t>
            </a:r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473CE-953C-B44C-8808-8C57440A6A9A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13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277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77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EBFBE5-65A5-7049-94C9-7FD71C5BA30A}" type="slidenum">
              <a:rPr lang="en-US"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pPr/>
              <a:t>15</a:t>
            </a:fld>
            <a:endParaRPr lang="en-US">
              <a:latin typeface="Arial" pitchFamily="-109" charset="0"/>
              <a:ea typeface="Arial" pitchFamily="-109" charset="0"/>
              <a:cs typeface="Arial" pitchFamily="-109" charset="0"/>
              <a:sym typeface="Arial" pitchFamily="-109" charset="0"/>
            </a:endParaRPr>
          </a:p>
        </p:txBody>
      </p:sp>
      <p:sp>
        <p:nvSpPr>
          <p:cNvPr id="6184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8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BA630-C5C7-2C40-BB78-F3ABC4F7E7C2}" type="slidenum">
              <a:rPr lang="en-US">
                <a:latin typeface="Arial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16</a:t>
            </a:fld>
            <a:endParaRPr lang="en-US">
              <a:latin typeface="Arial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648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8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74638"/>
            <a:ext cx="207645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7695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D96898-768A-2B49-AC51-8E0791A71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A631798-BA41-D841-B2F0-D17367147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1C834C-11CF-034B-A3A9-1489D62EB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1537209-FE3D-8F47-B52D-26F99BC38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000C9AE-6A7A-9C46-95B7-2314597D5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9416629-DE20-4743-9259-1CE1E697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C69DFF2-26A0-F346-AA70-BBE1295DA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0CDA87F-7633-2F46-B88D-BF779CB5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8C17D65-DFB2-8144-B399-7756275C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384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Josh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Frieman,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DESpec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London, March,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52CFDEE-BFE0-0742-A152-24C9E2627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BA01FBC-44D3-8B41-A593-34C8D33EA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DD856A0-B645-1545-8435-029CD966B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4A6076F-6975-634F-AF61-E9E7FD639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10ECF4-291F-9E40-91F5-8A0A48EC5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1C07-5778-2448-8A25-C6A3BF3DA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7FFA-31E4-2A4A-9E8D-3BE151BA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0C8E8-9D79-F348-A863-3D9A233F4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9683-0AEB-0147-8540-9B76511FC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4384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Josh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Frieman,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DESpec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meeting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            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London, March, 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6200" y="6477000"/>
            <a:ext cx="457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D65DA7-1955-9245-8EB2-4945FAA2EBEF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243A-B3DD-F544-BD89-68FA6469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0FD2-F1FC-0A4D-8FC0-F6121F676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3DAAC-92F1-D54F-B8C4-A95F1047F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308-300B-9B4F-AE34-C5A1EF48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48FB-317A-8D47-91CE-E381B811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67900-46B2-FD49-91F8-8072F13B0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8062-6FAC-6748-AAC8-3D9B221C0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F5E2-1D2F-764D-A265-AEBEFC5C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143000"/>
          </a:xfrm>
        </p:spPr>
        <p:txBody>
          <a:bodyPr anchor="b"/>
          <a:lstStyle>
            <a:lvl1pPr algn="ctr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752600" y="2362200"/>
            <a:ext cx="5715000" cy="28956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6" name="Picture 5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844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2BD82DE-B634-FC49-B861-B4240986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1"/>
            <a:ext cx="7772400" cy="77400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0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2" indent="0">
              <a:buNone/>
              <a:defRPr sz="1600"/>
            </a:lvl3pPr>
            <a:lvl4pPr marL="1371320" indent="0">
              <a:buNone/>
              <a:defRPr sz="1400"/>
            </a:lvl4pPr>
            <a:lvl5pPr marL="1828426" indent="0">
              <a:buNone/>
              <a:defRPr sz="1400"/>
            </a:lvl5pPr>
            <a:lvl6pPr marL="2285532" indent="0">
              <a:buNone/>
              <a:defRPr sz="1400"/>
            </a:lvl6pPr>
            <a:lvl7pPr marL="2742640" indent="0">
              <a:buNone/>
              <a:defRPr sz="1400"/>
            </a:lvl7pPr>
            <a:lvl8pPr marL="3199744" indent="0">
              <a:buNone/>
              <a:defRPr sz="1400"/>
            </a:lvl8pPr>
            <a:lvl9pPr marL="36568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0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2" indent="0">
              <a:buNone/>
              <a:defRPr sz="1800" b="1"/>
            </a:lvl3pPr>
            <a:lvl4pPr marL="1371320" indent="0">
              <a:buNone/>
              <a:defRPr sz="1600" b="1"/>
            </a:lvl4pPr>
            <a:lvl5pPr marL="1828426" indent="0">
              <a:buNone/>
              <a:defRPr sz="1600" b="1"/>
            </a:lvl5pPr>
            <a:lvl6pPr marL="2285532" indent="0">
              <a:buNone/>
              <a:defRPr sz="1600" b="1"/>
            </a:lvl6pPr>
            <a:lvl7pPr marL="2742640" indent="0">
              <a:buNone/>
              <a:defRPr sz="1600" b="1"/>
            </a:lvl7pPr>
            <a:lvl8pPr marL="3199744" indent="0">
              <a:buNone/>
              <a:defRPr sz="1600" b="1"/>
            </a:lvl8pPr>
            <a:lvl9pPr marL="36568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7078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0010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B4F397-917F-B049-8EDB-46AA639AC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6249" y="722314"/>
            <a:ext cx="1538844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1" y="722314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1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4"/>
            <a:ext cx="8637588" cy="7740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4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8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400800"/>
            <a:ext cx="10668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&lt;#&gt;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059A090-0721-CB4F-B19B-3EC789438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6088" y="722313"/>
            <a:ext cx="21590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722313"/>
            <a:ext cx="6326188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9415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613" y="4075113"/>
            <a:ext cx="82089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5B2C5-8A1A-F143-98B7-4D5CC73AE011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CB2145E-3B09-8345-837F-87A45734D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DBFD-15F8-C74D-A4D5-AEA74A4936D7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A1E2BD-7FFA-BF44-BF21-A485C692A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E48F-1E23-2249-851E-FEDDA22AEE66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8237B72-0588-4744-9B86-1C918AB4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62D863-53FD-9040-BED1-0EFC38FE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5E98B-E5F7-4447-9712-CB9CDB738A2F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1D31EFF-FFD5-1D43-9F4E-3AF63483A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8D4D-9F75-B340-9135-C5E1FDAAA7FB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834D528-867D-0542-AA71-546907C7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0D69-A04A-E343-A007-6A90694EF4F0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6526C07-A7B7-AA4B-BE81-0C3A50B6B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93211-B8C8-E746-A986-5130289B48CD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6AF473F-BAAB-B64B-BDE2-3C88E2E51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3CFAC-23B0-154F-AE3A-330AD50A8314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F4658E7-2523-3245-A41D-8EF45FC33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0E71-B7CE-F043-8D3B-BAF35FE81368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8209D3-7EC4-534F-8E23-77C7DD967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216F5-6CB0-B14D-8A9B-7E0DA291A857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29C99FB-0682-0247-945E-E88124A39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6202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2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730D7-945A-2C4D-A85C-0835FCB0DE55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3D14191-E12E-BE47-90D5-7E1B4F8AE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70E1A-2AD9-A644-AB41-EF005F00E9A7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7BA82B7-487B-E848-A296-DC5805BA9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John Peoples:  Directors’ Review 28 April,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9D43-41AC-574A-92B6-D9D3E960E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85E7828-5705-A144-B323-BB45239AC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72F21-EB3A-9F44-A46B-CF62051B4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B907-FD7B-E04C-92E5-2B1926904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B565-E7AD-9F4E-8CF1-379CCEC1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BB9D-AFA7-0F4B-88B3-AAD652129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842C4-1ACF-B04A-A441-9E4DE71E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72F2-0762-D445-9626-9F9F1BD1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48E99-04B3-7540-A2DF-E8405A8CD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8D557-A904-A349-94B9-D845D2A60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A4503-8A8B-3A4B-91F2-92BA9501C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039F5-CA4C-CE42-B839-8A4DE97BD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BEFA92E-F35F-E849-8128-269EE24D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2B6D-A4A5-314C-A0D5-AEEDE5104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F04D32-CCC0-744D-812B-0CD2F84ED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DFA594-26A5-C84A-BFD8-6D94D6043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4D95CF-73EA-F548-9621-4EB6B5E82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97B778D-E07A-BF42-9FDB-AD14FED93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5B9AF5F-8E1D-E04D-B4F6-8D469D3114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0DFA9E4-EA91-4742-B494-F7EC6131BF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E6E4C76-C80D-F042-9048-F7967330A0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243B820-3F24-3F45-822C-7EBD6218F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3E26E4-A828-7745-AA52-9820179B36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910DFFD-8703-DD44-B0D3-2E08ADF8F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225084-C4EB-B549-88E4-A343758B81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40D244-0813-F047-9A97-0FE5CEBC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7" indent="0" algn="ctr">
              <a:buNone/>
              <a:defRPr/>
            </a:lvl3pPr>
            <a:lvl4pPr marL="1371178" indent="0" algn="ctr">
              <a:buNone/>
              <a:defRPr/>
            </a:lvl4pPr>
            <a:lvl5pPr marL="1828236" indent="0" algn="ctr">
              <a:buNone/>
              <a:defRPr/>
            </a:lvl5pPr>
            <a:lvl6pPr marL="2285295" indent="0" algn="ctr">
              <a:buNone/>
              <a:defRPr/>
            </a:lvl6pPr>
            <a:lvl7pPr marL="2742356" indent="0" algn="ctr">
              <a:buNone/>
              <a:defRPr/>
            </a:lvl7pPr>
            <a:lvl8pPr marL="3199412" indent="0" algn="ctr">
              <a:buNone/>
              <a:defRPr/>
            </a:lvl8pPr>
            <a:lvl9pPr marL="36564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8AE31A1-37B0-4341-A04B-8D9D6A81B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5813BB-2426-EB47-BC7B-33572ABE3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7" indent="0">
              <a:buNone/>
              <a:defRPr sz="1600"/>
            </a:lvl3pPr>
            <a:lvl4pPr marL="1371178" indent="0">
              <a:buNone/>
              <a:defRPr sz="1400"/>
            </a:lvl4pPr>
            <a:lvl5pPr marL="1828236" indent="0">
              <a:buNone/>
              <a:defRPr sz="1400"/>
            </a:lvl5pPr>
            <a:lvl6pPr marL="2285295" indent="0">
              <a:buNone/>
              <a:defRPr sz="1400"/>
            </a:lvl6pPr>
            <a:lvl7pPr marL="2742356" indent="0">
              <a:buNone/>
              <a:defRPr sz="1400"/>
            </a:lvl7pPr>
            <a:lvl8pPr marL="3199412" indent="0">
              <a:buNone/>
              <a:defRPr sz="1400"/>
            </a:lvl8pPr>
            <a:lvl9pPr marL="365647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DFFED3E-095C-454E-A5CA-BB87480B9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BD07DE7-3E53-B34A-9405-04E4B6B2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7" indent="0">
              <a:buNone/>
              <a:defRPr sz="1800" b="1"/>
            </a:lvl3pPr>
            <a:lvl4pPr marL="1371178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5" indent="0">
              <a:buNone/>
              <a:defRPr sz="1600" b="1"/>
            </a:lvl6pPr>
            <a:lvl7pPr marL="2742356" indent="0">
              <a:buNone/>
              <a:defRPr sz="1600" b="1"/>
            </a:lvl7pPr>
            <a:lvl8pPr marL="3199412" indent="0">
              <a:buNone/>
              <a:defRPr sz="1600" b="1"/>
            </a:lvl8pPr>
            <a:lvl9pPr marL="36564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7" indent="0">
              <a:buNone/>
              <a:defRPr sz="1800" b="1"/>
            </a:lvl3pPr>
            <a:lvl4pPr marL="1371178" indent="0">
              <a:buNone/>
              <a:defRPr sz="1600" b="1"/>
            </a:lvl4pPr>
            <a:lvl5pPr marL="1828236" indent="0">
              <a:buNone/>
              <a:defRPr sz="1600" b="1"/>
            </a:lvl5pPr>
            <a:lvl6pPr marL="2285295" indent="0">
              <a:buNone/>
              <a:defRPr sz="1600" b="1"/>
            </a:lvl6pPr>
            <a:lvl7pPr marL="2742356" indent="0">
              <a:buNone/>
              <a:defRPr sz="1600" b="1"/>
            </a:lvl7pPr>
            <a:lvl8pPr marL="3199412" indent="0">
              <a:buNone/>
              <a:defRPr sz="1600" b="1"/>
            </a:lvl8pPr>
            <a:lvl9pPr marL="36564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768CC8C-57BA-0842-A934-49D4BD211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BBB2CB9-EEF0-5147-9EA3-40A8AC809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E5197FF-9982-894C-80BF-DBC2C2774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7" indent="0">
              <a:buNone/>
              <a:defRPr sz="1000"/>
            </a:lvl3pPr>
            <a:lvl4pPr marL="1371178" indent="0">
              <a:buNone/>
              <a:defRPr sz="900"/>
            </a:lvl4pPr>
            <a:lvl5pPr marL="1828236" indent="0">
              <a:buNone/>
              <a:defRPr sz="900"/>
            </a:lvl5pPr>
            <a:lvl6pPr marL="2285295" indent="0">
              <a:buNone/>
              <a:defRPr sz="900"/>
            </a:lvl6pPr>
            <a:lvl7pPr marL="2742356" indent="0">
              <a:buNone/>
              <a:defRPr sz="900"/>
            </a:lvl7pPr>
            <a:lvl8pPr marL="3199412" indent="0">
              <a:buNone/>
              <a:defRPr sz="900"/>
            </a:lvl8pPr>
            <a:lvl9pPr marL="36564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782A00-1CC2-7B4F-8A37-E687901AD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3301350-95E1-8245-B5B3-47C5041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7" indent="0">
              <a:buNone/>
              <a:defRPr sz="2400"/>
            </a:lvl3pPr>
            <a:lvl4pPr marL="1371178" indent="0">
              <a:buNone/>
              <a:defRPr sz="2000"/>
            </a:lvl4pPr>
            <a:lvl5pPr marL="1828236" indent="0">
              <a:buNone/>
              <a:defRPr sz="2000"/>
            </a:lvl5pPr>
            <a:lvl6pPr marL="2285295" indent="0">
              <a:buNone/>
              <a:defRPr sz="2000"/>
            </a:lvl6pPr>
            <a:lvl7pPr marL="2742356" indent="0">
              <a:buNone/>
              <a:defRPr sz="2000"/>
            </a:lvl7pPr>
            <a:lvl8pPr marL="3199412" indent="0">
              <a:buNone/>
              <a:defRPr sz="2000"/>
            </a:lvl8pPr>
            <a:lvl9pPr marL="365647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7" indent="0">
              <a:buNone/>
              <a:defRPr sz="1000"/>
            </a:lvl3pPr>
            <a:lvl4pPr marL="1371178" indent="0">
              <a:buNone/>
              <a:defRPr sz="900"/>
            </a:lvl4pPr>
            <a:lvl5pPr marL="1828236" indent="0">
              <a:buNone/>
              <a:defRPr sz="900"/>
            </a:lvl5pPr>
            <a:lvl6pPr marL="2285295" indent="0">
              <a:buNone/>
              <a:defRPr sz="900"/>
            </a:lvl6pPr>
            <a:lvl7pPr marL="2742356" indent="0">
              <a:buNone/>
              <a:defRPr sz="900"/>
            </a:lvl7pPr>
            <a:lvl8pPr marL="3199412" indent="0">
              <a:buNone/>
              <a:defRPr sz="900"/>
            </a:lvl8pPr>
            <a:lvl9pPr marL="36564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4C16881-3D26-3E49-89F0-AB3EB3A02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21C1E48-423A-8249-A1DA-3E5F5CD6F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010E817-5016-9F49-93C4-D133DF40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June 22, 2010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July 8, 2009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538805D-BF30-C84F-8B54-D66F9B1B1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E2606-0E75-6F44-99B1-BF8CF520B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BB2E-8A91-E34E-A103-D0637E1C9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CE57C-54B3-9B4E-AD3A-1036373C9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BD406-D9FB-DC49-8B65-C45F1F88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F9D89-3FEA-C949-8C99-B09778EF9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AF87E13-E3DB-3646-BA3D-36753967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2F080-4FF7-BF45-8420-9058AD305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EF80A-691A-6A43-B8F1-E64689A0B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B025-2C99-CC4B-B00E-8E38C40FA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D606-5F32-0945-AC82-FBDAE32F4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19C61-6D04-AA48-A3AF-9E87CEED3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76200"/>
            <a:ext cx="20574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76200"/>
            <a:ext cx="60198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E267-5105-1A4A-A739-BAE31028E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C223180-FCD0-8749-8F73-9EFCA2CF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988884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48698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1094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C483F3F-2488-0C4F-BDC9-FEA2B57E0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443966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1507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824328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862270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25082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03632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898089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4999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1716-1AE2-4C42-A83B-634672330AF6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" y="5638800"/>
            <a:ext cx="807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24044A1-247C-434E-9105-3566C6368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Your Name, </a:t>
            </a:r>
            <a:r>
              <a:rPr lang="en-US" dirty="0" err="1"/>
              <a:t>Fermilab</a:t>
            </a:r>
            <a:r>
              <a:rPr lang="en-US" dirty="0"/>
              <a:t>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DD65DA7-1955-9245-8EB2-4945FAA2EBEF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8465EA62-8D80-F648-A2CF-03941FEEEF4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DEAA986-C63F-B64F-BA46-DBA0F18BAB61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56EC1FC7-2675-304F-81B1-CBF763799A2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F7A74A8-B30E-B84B-8290-586C12EC7B8A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8100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435101"/>
            <a:ext cx="3835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1527" y="52389"/>
            <a:ext cx="2009775" cy="6640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52389"/>
            <a:ext cx="5876925" cy="6640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CAB5731F-1611-5849-9639-D34521C4BB6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vert="horz" lIns="91420" tIns="45711" rIns="91420" bIns="45711"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6EDEFC7-55FA-C24D-9D9C-3C680E13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EB24068-22D9-C048-B874-0C373A488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81A5DFA-3B2B-DC48-9633-B39B2A2B8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vert="horz"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vert="horz" lIns="91420" tIns="45711" rIns="91420" bIns="4571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FD80321-91CB-5148-AFA5-0FA6A4A07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vert="horz" lIns="91420" tIns="45711" rIns="91420" bIns="45711"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 lIns="91420" tIns="45711" rIns="91420" bIns="4571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82EBB13-330D-7E4E-954B-949458A08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784FB3E-8072-1442-8457-BC3B344F1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D9223E5-C18F-534F-BD0F-9CD480BAC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2"/>
            <a:ext cx="5111750" cy="5853113"/>
          </a:xfrm>
          <a:prstGeom prst="rect">
            <a:avLst/>
          </a:prstGeom>
        </p:spPr>
        <p:txBody>
          <a:bodyPr vert="horz" lIns="91420" tIns="45711" rIns="91420" bIns="4571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 vert="horz"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B6933E1-3950-9946-94F1-30AF0074C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lIns="91420" tIns="45711" rIns="91420" bIns="45711"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endParaRPr lang="en-US" noProof="0" smtClean="0">
              <a:sym typeface="Times New Roman" pitchFamily="3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 lIns="91420" tIns="45711" rIns="91420" bIns="45711"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D0889AF-A11F-6D45-B6BB-660B9BF6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AC37E26-2E37-8341-A573-D9AC23C7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3C8E7300-1118-134C-A850-139FA595581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568325"/>
            <a:ext cx="2057400" cy="5557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8325"/>
            <a:ext cx="6019800" cy="5557838"/>
          </a:xfrm>
          <a:prstGeom prst="rect">
            <a:avLst/>
          </a:prstGeom>
        </p:spPr>
        <p:txBody>
          <a:bodyPr vert="eaVert"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E02225A-802E-0645-A1EA-373BC05DD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5" y="568325"/>
            <a:ext cx="7805737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 vert="horz"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90"/>
            <a:ext cx="8229600" cy="2187575"/>
          </a:xfrm>
          <a:prstGeom prst="rect">
            <a:avLst/>
          </a:prstGeom>
        </p:spPr>
        <p:txBody>
          <a:bodyPr vert="horz" lIns="91420" tIns="45711" rIns="91420" bIns="4571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D13B46F-8A28-C145-A75A-AC091E971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E2E3B36-07E3-7041-867C-B505C3D48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BA51B9DE-96B3-1F47-B720-D8A79A520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CFAABB9F-3D0D-6F4D-A542-AF8C01A51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2F97879-8720-2B45-B328-88D9E9B10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C7380C8-B17D-D04B-B47D-3498C8FA5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9D5A766-7078-FA41-88A3-431D9C67C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B38850D-CB60-314B-B9FB-17FF0E83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8F230013-DFC3-F641-9A90-B33076CF2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0FCAF22D-5A70-3846-AF40-7BCCC6C3E692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3A9FF77-DFDC-DA43-83A6-3B0C261F3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4771A90-D48B-274C-9AF3-EDBA39A7F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E85CFF53-2861-CB46-A4AB-3E29284A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086BCFD0-2FED-B342-8865-659A67636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90B8-B491-2244-B6F3-BF97CAD8E3AB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2198952-F85F-6F4C-B0B9-5C4180C2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B5A0-AD6A-3D47-88CC-C0A25D597F04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33E60A86-AF01-D142-826B-1A4BF579E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730D1-261A-BD4C-8BBB-EB29FB8E3E2E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FD5975CA-C949-7241-8DEC-7C5195BE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DFAB-6EDD-EA46-A64F-9E694AA2B8E4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48F4439-D74D-3147-B2DF-907149BC1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77709-417D-1E49-A226-6B017A9FC10C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5383594E-C277-6A45-B816-39FC072DA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85E7-28ED-AC49-9F46-16EA1C4F86DB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730186D-BF57-E348-9DF6-AEC636DA3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B2E36529-05ED-4248-9B60-BDE8C134EE96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DD8D-7C0F-EC41-B070-3EFAD99861AB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8864B17-0AEA-7849-984A-98CB4871E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99915-7AE2-304F-AE0E-6E5ED2E95C30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6C024BFF-29F4-C342-86C6-AF2EF9E0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1E53-BACF-454E-9DBC-A4488D1040A8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26AFA1-0710-2649-8313-75E1D204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0A1C-93D8-F547-A26F-55D2A683D820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D1FE8720-5A65-9A47-AD33-FE6CA238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B2E0-5708-6242-90D9-13D19FE01353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4CF6148-FC86-DE4E-8CD3-0FBB2DCCC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DD48-C216-924C-A760-FD491A30708A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7060B7CB-7E3F-334B-906A-EEB78A858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4171950" cy="5040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171950" cy="2443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52900"/>
            <a:ext cx="4171950" cy="244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78CE-85B7-BA4A-B88D-14C4B55CF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0716C-C22C-444B-AC41-0E9652858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DBCA-EA56-3341-A46E-FCD540F8A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Your Name, Fermilab  -  DOE Proton Accelerator-Based Physics Review, June 8-11,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fld id="{145C7414-24DC-DC4E-8524-038C13A367A0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F2DA-EF46-C445-BA95-277B4063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787CD-D036-A340-AD77-9ABAF1CA2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B3CE7-D3D1-7D40-A655-67947D698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F4CA0-10BE-144F-A628-1AA1C6A21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9079-59E2-A844-9EB4-15C5425D4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05EB-C3CF-6B47-B542-237698BD4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4D09-FBCE-A949-B25A-307BBC157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7953-A66E-5A40-A6B1-4F6A8A992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867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DA71F-1FCC-CE49-B1DD-37145DB14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2.xml"/><Relationship Id="rId18" Type="http://schemas.openxmlformats.org/officeDocument/2006/relationships/image" Target="../media/image3.jpeg"/></Relationships>
</file>

<file path=ppt/slideMasters/_rels/slideMaster1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1.xml"/><Relationship Id="rId10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2.xml"/><Relationship Id="rId4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3.xml"/><Relationship Id="rId4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4.xml"/><Relationship Id="rId4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4.xml"/><Relationship Id="rId13" Type="http://schemas.openxmlformats.org/officeDocument/2006/relationships/theme" Target="../theme/theme15.xml"/><Relationship Id="rId10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6.xml"/><Relationship Id="rId13" Type="http://schemas.openxmlformats.org/officeDocument/2006/relationships/theme" Target="../theme/theme16.xml"/><Relationship Id="rId10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8.xml"/><Relationship Id="rId13" Type="http://schemas.openxmlformats.org/officeDocument/2006/relationships/image" Target="../media/image3.jpeg"/><Relationship Id="rId10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2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212.xml"/><Relationship Id="rId2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7.xml"/></Relationships>
</file>

<file path=ppt/slideMasters/_rels/slideMaster19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30.xml"/><Relationship Id="rId13" Type="http://schemas.openxmlformats.org/officeDocument/2006/relationships/theme" Target="../theme/theme19.xml"/><Relationship Id="rId10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2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5.xml"/><Relationship Id="rId12" Type="http://schemas.openxmlformats.org/officeDocument/2006/relationships/theme" Target="../theme/theme20.xml"/><Relationship Id="rId1" Type="http://schemas.openxmlformats.org/officeDocument/2006/relationships/slideLayout" Target="../slideLayouts/slideLayout235.xml"/><Relationship Id="rId2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6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7.xml"/><Relationship Id="rId12" Type="http://schemas.openxmlformats.org/officeDocument/2006/relationships/theme" Target="../theme/theme22.xml"/><Relationship Id="rId1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eg"/><Relationship Id="rId10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0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9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14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3.jpeg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3.jpeg"/><Relationship Id="rId4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10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4.jpeg"/><Relationship Id="rId10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1722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Josh Frieman, </a:t>
            </a:r>
            <a:r>
              <a:rPr lang="en-US" dirty="0" err="1" smtClean="0"/>
              <a:t>Fermilab</a:t>
            </a:r>
            <a:r>
              <a:rPr lang="en-US" dirty="0" smtClean="0"/>
              <a:t>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2" r:id="rId1"/>
    <p:sldLayoutId id="2147487233" r:id="rId2"/>
    <p:sldLayoutId id="2147487234" r:id="rId3"/>
    <p:sldLayoutId id="2147487235" r:id="rId4"/>
    <p:sldLayoutId id="2147487236" r:id="rId5"/>
    <p:sldLayoutId id="2147487237" r:id="rId6"/>
    <p:sldLayoutId id="2147487238" r:id="rId7"/>
    <p:sldLayoutId id="2147487239" r:id="rId8"/>
    <p:sldLayoutId id="2147487240" r:id="rId9"/>
    <p:sldLayoutId id="2147487241" r:id="rId10"/>
    <p:sldLayoutId id="214748724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8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ABDD126D-1DD4-BF42-A202-EEAB75905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88455" name="Line 7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6" name="Line 8"/>
          <p:cNvSpPr>
            <a:spLocks noChangeShapeType="1"/>
          </p:cNvSpPr>
          <p:nvPr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88457" name="Line 9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pic>
        <p:nvPicPr>
          <p:cNvPr id="223242" name="Picture 10" descr="DES-Logo-cropped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7008" r:id="rId2"/>
    <p:sldLayoutId id="2147486825" r:id="rId3"/>
    <p:sldLayoutId id="2147486826" r:id="rId4"/>
    <p:sldLayoutId id="2147486827" r:id="rId5"/>
    <p:sldLayoutId id="2147486828" r:id="rId6"/>
    <p:sldLayoutId id="2147486829" r:id="rId7"/>
    <p:sldLayoutId id="2147486830" r:id="rId8"/>
    <p:sldLayoutId id="2147486831" r:id="rId9"/>
    <p:sldLayoutId id="2147486832" r:id="rId10"/>
    <p:sldLayoutId id="2147486833" r:id="rId11"/>
    <p:sldLayoutId id="2147486834" r:id="rId12"/>
    <p:sldLayoutId id="2147486835" r:id="rId13"/>
    <p:sldLayoutId id="2147486836" r:id="rId14"/>
    <p:sldLayoutId id="2147486837" r:id="rId15"/>
    <p:sldLayoutId id="2147487009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52937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47371A17-AA9A-E04C-8FEE-FBDF28FC1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10" r:id="rId1"/>
    <p:sldLayoutId id="2147487011" r:id="rId2"/>
    <p:sldLayoutId id="2147487012" r:id="rId3"/>
    <p:sldLayoutId id="2147487013" r:id="rId4"/>
    <p:sldLayoutId id="2147487014" r:id="rId5"/>
    <p:sldLayoutId id="2147487015" r:id="rId6"/>
    <p:sldLayoutId id="2147487016" r:id="rId7"/>
    <p:sldLayoutId id="2147487017" r:id="rId8"/>
    <p:sldLayoutId id="2147487018" r:id="rId9"/>
    <p:sldLayoutId id="2147487019" r:id="rId10"/>
    <p:sldLayoutId id="2147487020" r:id="rId11"/>
    <p:sldLayoutId id="2147487021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22" r:id="rId1"/>
    <p:sldLayoutId id="2147486849" r:id="rId2"/>
    <p:sldLayoutId id="2147486850" r:id="rId3"/>
    <p:sldLayoutId id="2147486851" r:id="rId4"/>
    <p:sldLayoutId id="2147486852" r:id="rId5"/>
    <p:sldLayoutId id="2147486853" r:id="rId6"/>
    <p:sldLayoutId id="2147486854" r:id="rId7"/>
    <p:sldLayoutId id="2147486855" r:id="rId8"/>
    <p:sldLayoutId id="2147486856" r:id="rId9"/>
    <p:sldLayoutId id="2147486857" r:id="rId10"/>
    <p:sldLayoutId id="2147486858" r:id="rId11"/>
    <p:sldLayoutId id="2147486859" r:id="rId12"/>
    <p:sldLayoutId id="21474868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0" charset="-128"/>
          <a:cs typeface="ＭＳ Ｐゴシック" pitchFamily="-110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1" tIns="45711" rIns="91421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36" r:id="rId1"/>
    <p:sldLayoutId id="2147486886" r:id="rId2"/>
    <p:sldLayoutId id="2147486887" r:id="rId3"/>
    <p:sldLayoutId id="2147486888" r:id="rId4"/>
    <p:sldLayoutId id="2147486889" r:id="rId5"/>
    <p:sldLayoutId id="2147486890" r:id="rId6"/>
    <p:sldLayoutId id="2147486891" r:id="rId7"/>
    <p:sldLayoutId id="2147486892" r:id="rId8"/>
    <p:sldLayoutId id="2147486893" r:id="rId9"/>
    <p:sldLayoutId id="2147486894" r:id="rId10"/>
    <p:sldLayoutId id="2147486895" r:id="rId11"/>
    <p:sldLayoutId id="2147486896" r:id="rId12"/>
    <p:sldLayoutId id="21474868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27" charset="-128"/>
          <a:cs typeface="ＭＳ Ｐゴシック" pitchFamily="27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4212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132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842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087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192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8299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5404" indent="-228552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06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500" y="722313"/>
            <a:ext cx="8637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941513"/>
            <a:ext cx="82089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  <a:ea typeface="Arial" pitchFamily="-111" charset="0"/>
                <a:cs typeface="Arial" pitchFamily="-111" charset="0"/>
                <a:sym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7072" r:id="rId1"/>
    <p:sldLayoutId id="2147486945" r:id="rId2"/>
    <p:sldLayoutId id="2147486946" r:id="rId3"/>
    <p:sldLayoutId id="2147486947" r:id="rId4"/>
    <p:sldLayoutId id="2147486948" r:id="rId5"/>
    <p:sldLayoutId id="2147486949" r:id="rId6"/>
    <p:sldLayoutId id="2147486950" r:id="rId7"/>
    <p:sldLayoutId id="2147486951" r:id="rId8"/>
    <p:sldLayoutId id="2147486952" r:id="rId9"/>
    <p:sldLayoutId id="2147486953" r:id="rId10"/>
    <p:sldLayoutId id="2147486954" r:id="rId11"/>
    <p:sldLayoutId id="2147486955" r:id="rId12"/>
    <p:sldLayoutId id="21474869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  <a:ea typeface="ＭＳ Ｐゴシック" pitchFamily="27" charset="-128"/>
          <a:cs typeface="ＭＳ Ｐゴシック" pitchFamily="2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7" charset="2"/>
        <a:buChar char="n"/>
        <a:defRPr sz="3200">
          <a:solidFill>
            <a:schemeClr val="tx1"/>
          </a:solidFill>
          <a:latin typeface="+mn-lt"/>
          <a:ea typeface="ＭＳ Ｐゴシック" pitchFamily="27" charset="-128"/>
          <a:cs typeface="ＭＳ Ｐゴシック" pitchFamily="2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7" charset="2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7" charset="2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7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7" rIns="91312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12" tIns="45657" rIns="91312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7" rIns="91312" bIns="45657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5112C34D-62C9-E642-8635-7A1DA3704583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7" rIns="91312" bIns="4565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2" tIns="45657" rIns="91312" bIns="4565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27E618D-6F87-F34F-B4CD-D724DA06C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26634" name="Picture 10" descr="DES-Logo-cropped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 dirty="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00" r:id="rId1"/>
    <p:sldLayoutId id="2147487101" r:id="rId2"/>
    <p:sldLayoutId id="2147487102" r:id="rId3"/>
    <p:sldLayoutId id="2147487103" r:id="rId4"/>
    <p:sldLayoutId id="2147487104" r:id="rId5"/>
    <p:sldLayoutId id="2147487105" r:id="rId6"/>
    <p:sldLayoutId id="2147487106" r:id="rId7"/>
    <p:sldLayoutId id="2147487107" r:id="rId8"/>
    <p:sldLayoutId id="2147487108" r:id="rId9"/>
    <p:sldLayoutId id="2147487109" r:id="rId10"/>
    <p:sldLayoutId id="2147487110" r:id="rId11"/>
    <p:sldLayoutId id="214748711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  <a:ea typeface="ＭＳ Ｐゴシック" pitchFamily="-110" charset="-128"/>
          <a:cs typeface="ＭＳ Ｐゴシック" pitchFamily="-110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0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0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John Peoples:  DOE-NSF Review 9 September,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0" charset="0"/>
              </a:defRPr>
            </a:lvl1pPr>
          </a:lstStyle>
          <a:p>
            <a:pPr>
              <a:defRPr/>
            </a:pPr>
            <a:fld id="{38857780-2546-FE4E-A16C-CB1E0A53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14346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69" r:id="rId1"/>
    <p:sldLayoutId id="2147487170" r:id="rId2"/>
    <p:sldLayoutId id="2147487171" r:id="rId3"/>
    <p:sldLayoutId id="2147487172" r:id="rId4"/>
    <p:sldLayoutId id="2147487173" r:id="rId5"/>
    <p:sldLayoutId id="2147487174" r:id="rId6"/>
    <p:sldLayoutId id="2147487175" r:id="rId7"/>
    <p:sldLayoutId id="2147487176" r:id="rId8"/>
    <p:sldLayoutId id="2147487177" r:id="rId9"/>
    <p:sldLayoutId id="2147487178" r:id="rId10"/>
    <p:sldLayoutId id="2147487179" r:id="rId11"/>
    <p:sldLayoutId id="214748718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Huan Lin, DOE/NSF Review of DES, Fermilab, Jun 22, 2010</a:t>
            </a:r>
            <a:r>
              <a:rPr lang="en-US" sz="1400"/>
              <a:t>                                 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1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455028-CCE4-594B-9BE0-68F56E02DC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DES-Logo-croppe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07" r:id="rId1"/>
    <p:sldLayoutId id="2147487208" r:id="rId2"/>
    <p:sldLayoutId id="2147487209" r:id="rId3"/>
    <p:sldLayoutId id="2147487210" r:id="rId4"/>
    <p:sldLayoutId id="2147487211" r:id="rId5"/>
    <p:sldLayoutId id="2147487212" r:id="rId6"/>
    <p:sldLayoutId id="2147487213" r:id="rId7"/>
    <p:sldLayoutId id="2147487214" r:id="rId8"/>
    <p:sldLayoutId id="2147487215" r:id="rId9"/>
    <p:sldLayoutId id="2147487216" r:id="rId10"/>
    <p:sldLayoutId id="2147487217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2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B4340F6-FE95-7643-9C09-68EA725AD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0"/>
            <a:ext cx="184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11" tIns="45706" rIns="91411" bIns="45706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-106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7" r:id="rId1"/>
    <p:sldLayoutId id="2147487248" r:id="rId2"/>
    <p:sldLayoutId id="2147487249" r:id="rId3"/>
    <p:sldLayoutId id="2147487250" r:id="rId4"/>
    <p:sldLayoutId id="2147487251" r:id="rId5"/>
    <p:sldLayoutId id="2147487252" r:id="rId6"/>
    <p:sldLayoutId id="2147487253" r:id="rId7"/>
    <p:sldLayoutId id="2147487254" r:id="rId8"/>
    <p:sldLayoutId id="2147487255" r:id="rId9"/>
    <p:sldLayoutId id="2147487256" r:id="rId10"/>
    <p:sldLayoutId id="21474872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  <a:ea typeface="ＭＳ Ｐゴシック" pitchFamily="-111" charset="-128"/>
          <a:cs typeface="ＭＳ Ｐゴシック" pitchFamily="-111" charset="-128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6pPr>
      <a:lvl7pPr marL="914117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7pPr>
      <a:lvl8pPr marL="1371178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8pPr>
      <a:lvl9pPr marL="182823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-106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-106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6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-106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5pPr>
      <a:lvl6pPr marL="2513826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6pPr>
      <a:lvl7pPr marL="297088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7pPr>
      <a:lvl8pPr marL="3427944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8pPr>
      <a:lvl9pPr marL="3885001" indent="-22852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7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8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5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6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2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3" algn="l" defTabSz="4570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048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WBS 1.2  Sept. 9, 2008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Tom Diehl</a:t>
            </a:r>
          </a:p>
        </p:txBody>
      </p:sp>
      <p:pic>
        <p:nvPicPr>
          <p:cNvPr id="1030" name="Picture 7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 userDrawn="1"/>
        </p:nvGrpSpPr>
        <p:grpSpPr bwMode="auto">
          <a:xfrm>
            <a:off x="1371600" y="1219200"/>
            <a:ext cx="7239000" cy="152400"/>
            <a:chOff x="768" y="768"/>
            <a:chExt cx="4656" cy="96"/>
          </a:xfrm>
        </p:grpSpPr>
        <p:sp>
          <p:nvSpPr>
            <p:cNvPr id="1032" name="Line 8"/>
            <p:cNvSpPr>
              <a:spLocks noChangeShapeType="1"/>
            </p:cNvSpPr>
            <p:nvPr userDrawn="1"/>
          </p:nvSpPr>
          <p:spPr bwMode="auto">
            <a:xfrm>
              <a:off x="768" y="816"/>
              <a:ext cx="46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 userDrawn="1"/>
          </p:nvSpPr>
          <p:spPr bwMode="auto">
            <a:xfrm>
              <a:off x="768" y="864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 userDrawn="1"/>
          </p:nvSpPr>
          <p:spPr bwMode="auto">
            <a:xfrm>
              <a:off x="768" y="768"/>
              <a:ext cx="46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7010400" y="64770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fld id="{EC9EC1C3-77D1-8A40-BB24-E188BEE07831}" type="slidenum">
              <a:rPr lang="en-US" sz="140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59" r:id="rId1"/>
    <p:sldLayoutId id="2147487260" r:id="rId2"/>
    <p:sldLayoutId id="2147487261" r:id="rId3"/>
    <p:sldLayoutId id="2147487262" r:id="rId4"/>
    <p:sldLayoutId id="2147487263" r:id="rId5"/>
    <p:sldLayoutId id="2147487264" r:id="rId6"/>
    <p:sldLayoutId id="2147487265" r:id="rId7"/>
    <p:sldLayoutId id="2147487266" r:id="rId8"/>
    <p:sldLayoutId id="2147487267" r:id="rId9"/>
    <p:sldLayoutId id="2147487268" r:id="rId10"/>
    <p:sldLayoutId id="2147487269" r:id="rId11"/>
    <p:sldLayoutId id="2147487270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2FE08142-D342-6242-84FD-BF387ABC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18" r:id="rId1"/>
    <p:sldLayoutId id="2147487319" r:id="rId2"/>
    <p:sldLayoutId id="2147487243" r:id="rId3"/>
    <p:sldLayoutId id="2147486643" r:id="rId4"/>
    <p:sldLayoutId id="2147486644" r:id="rId5"/>
    <p:sldLayoutId id="2147486645" r:id="rId6"/>
    <p:sldLayoutId id="2147486646" r:id="rId7"/>
    <p:sldLayoutId id="2147486647" r:id="rId8"/>
    <p:sldLayoutId id="2147486648" r:id="rId9"/>
    <p:sldLayoutId id="2147486649" r:id="rId10"/>
    <p:sldLayoutId id="2147486650" r:id="rId11"/>
    <p:sldLayoutId id="2147486651" r:id="rId12"/>
    <p:sldLayoutId id="2147486652" r:id="rId13"/>
    <p:sldLayoutId id="2147486653" r:id="rId14"/>
    <p:sldLayoutId id="2147486654" r:id="rId15"/>
    <p:sldLayoutId id="2147487320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  <a:ea typeface="ＭＳ Ｐゴシック" pitchFamily="-110" charset="-128"/>
          <a:cs typeface="ＭＳ Ｐゴシック" pitchFamily="-110" charset="-128"/>
        </a:defRPr>
      </a:lvl5pPr>
      <a:lvl6pPr marL="45710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6pPr>
      <a:lvl7pPr marL="91421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7pPr>
      <a:lvl8pPr marL="1371316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8pPr>
      <a:lvl9pPr marL="1828421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pitchFamily="3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0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0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5pPr>
      <a:lvl6pPr marL="251407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6pPr>
      <a:lvl7pPr marL="297118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7pPr>
      <a:lvl8pPr marL="3428289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8pPr>
      <a:lvl9pPr marL="3885394" indent="-22855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0" charset="-128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5225"/>
            <a:ext cx="6553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Brenna Flaugher Preliminary Director’s Review June 7 and 8, 2004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084AED-A1E1-3E42-8BA5-9255DBD4F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228600" y="762000"/>
            <a:ext cx="8763000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72" r:id="rId1"/>
    <p:sldLayoutId id="2147487273" r:id="rId2"/>
    <p:sldLayoutId id="2147487274" r:id="rId3"/>
    <p:sldLayoutId id="2147487275" r:id="rId4"/>
    <p:sldLayoutId id="2147487276" r:id="rId5"/>
    <p:sldLayoutId id="2147487277" r:id="rId6"/>
    <p:sldLayoutId id="2147487278" r:id="rId7"/>
    <p:sldLayoutId id="2147487279" r:id="rId8"/>
    <p:sldLayoutId id="2147487280" r:id="rId9"/>
    <p:sldLayoutId id="2147487281" r:id="rId10"/>
    <p:sldLayoutId id="214748728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66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0000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96176-5666-437C-8E18-5C3C5F6421DF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04A7-D0A1-45C3-B437-4CC9B5543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96" r:id="rId1"/>
    <p:sldLayoutId id="2147487297" r:id="rId2"/>
    <p:sldLayoutId id="2147487298" r:id="rId3"/>
    <p:sldLayoutId id="2147487299" r:id="rId4"/>
    <p:sldLayoutId id="2147487300" r:id="rId5"/>
    <p:sldLayoutId id="2147487301" r:id="rId6"/>
    <p:sldLayoutId id="2147487302" r:id="rId7"/>
    <p:sldLayoutId id="2147487303" r:id="rId8"/>
    <p:sldLayoutId id="2147487304" r:id="rId9"/>
    <p:sldLayoutId id="2147487305" r:id="rId10"/>
    <p:sldLayoutId id="21474873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89CC6-6B57-4F12-A995-B34E2F1E8444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96EB-5A0D-4D2C-8084-11D15808BE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669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308" r:id="rId1"/>
    <p:sldLayoutId id="2147487309" r:id="rId2"/>
    <p:sldLayoutId id="2147487310" r:id="rId3"/>
    <p:sldLayoutId id="2147487311" r:id="rId4"/>
    <p:sldLayoutId id="2147487312" r:id="rId5"/>
    <p:sldLayoutId id="2147487313" r:id="rId6"/>
    <p:sldLayoutId id="2147487314" r:id="rId7"/>
    <p:sldLayoutId id="2147487315" r:id="rId8"/>
    <p:sldLayoutId id="2147487316" r:id="rId9"/>
    <p:sldLayoutId id="2147487317" r:id="rId10"/>
    <p:sldLayoutId id="21474873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ermi_white_subpa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2674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 smtClean="0"/>
            </a:lvl1pPr>
          </a:lstStyle>
          <a:p>
            <a:pPr>
              <a:defRPr/>
            </a:pPr>
            <a:r>
              <a:rPr lang="en-US" dirty="0" smtClean="0"/>
              <a:t>Dan Bauer, Fermilab, DOE Non-Accelerator Review, Sep 29, 2010</a:t>
            </a:r>
            <a:endParaRPr lang="en-US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fld id="{64707A48-094C-FA4D-ADB6-D0B6249CDE4D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Laksdjfalkjfds</a:t>
            </a:r>
          </a:p>
          <a:p>
            <a:pPr lvl="1"/>
            <a:r>
              <a:rPr lang="en-US"/>
              <a:t>;slkjfda;slkjfd</a:t>
            </a:r>
          </a:p>
          <a:p>
            <a:pPr lvl="3"/>
            <a:r>
              <a:rPr lang="en-US"/>
              <a:t>A;slkjfda;slkjfd</a:t>
            </a:r>
          </a:p>
          <a:p>
            <a:pPr lvl="3"/>
            <a:r>
              <a:rPr lang="en-US"/>
              <a:t>	a;lksdjf;lsakjfd</a:t>
            </a:r>
          </a:p>
          <a:p>
            <a:pPr lvl="4"/>
            <a:r>
              <a:rPr lang="en-US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20" r:id="rId1"/>
    <p:sldLayoutId id="2147487221" r:id="rId2"/>
    <p:sldLayoutId id="2147487222" r:id="rId3"/>
    <p:sldLayoutId id="2147487223" r:id="rId4"/>
    <p:sldLayoutId id="2147487224" r:id="rId5"/>
    <p:sldLayoutId id="2147487225" r:id="rId6"/>
    <p:sldLayoutId id="2147487226" r:id="rId7"/>
    <p:sldLayoutId id="2147487227" r:id="rId8"/>
    <p:sldLayoutId id="2147487228" r:id="rId9"/>
    <p:sldLayoutId id="2147487229" r:id="rId10"/>
    <p:sldLayoutId id="21474872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charset="2"/>
        <a:buChar char="§"/>
        <a:defRPr sz="2000">
          <a:solidFill>
            <a:srgbClr val="11111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charset="2"/>
        <a:buChar char="®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charset="2"/>
        <a:buChar char="q"/>
        <a:defRPr sz="2000">
          <a:solidFill>
            <a:srgbClr val="11111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rgbClr val="11111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10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2200" y="52388"/>
            <a:ext cx="7594600" cy="636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31" tIns="0" rIns="164558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8100" y="1435100"/>
            <a:ext cx="78232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11" tIns="0" rIns="4571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269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631238" y="6524625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341" name="Picture 5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2694" name="Rectangle 6"/>
          <p:cNvSpPr>
            <a:spLocks noChangeArrowheads="1"/>
          </p:cNvSpPr>
          <p:nvPr/>
        </p:nvSpPr>
        <p:spPr bwMode="auto">
          <a:xfrm>
            <a:off x="825500" y="6565900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0" bIns="0">
            <a:prstTxWarp prst="textNoShape">
              <a:avLst/>
            </a:prstTxWarp>
          </a:bodyPr>
          <a:lstStyle/>
          <a:p>
            <a:pPr marL="39680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882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Nov. 2, 2005</a:t>
            </a:r>
          </a:p>
        </p:txBody>
      </p:sp>
      <p:sp>
        <p:nvSpPr>
          <p:cNvPr id="882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University of Pennsylvania</a:t>
            </a:r>
          </a:p>
        </p:txBody>
      </p:sp>
      <p:sp>
        <p:nvSpPr>
          <p:cNvPr id="882697" name="Rectangle 9"/>
          <p:cNvSpPr>
            <a:spLocks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endParaRPr lang="en-US" sz="1400" dirty="0">
              <a:solidFill>
                <a:srgbClr val="00FF00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  <a:p>
            <a:pPr algn="r" eaLnBrk="0" hangingPunct="0">
              <a:defRPr/>
            </a:pPr>
            <a:fld id="{64B83658-C05F-7940-BA55-C2F9828C8FE6}" type="slidenum">
              <a:rPr lang="en-US" sz="1400">
                <a:solidFill>
                  <a:srgbClr val="00FF00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schemeClr val="tx1"/>
              </a:solidFill>
              <a:latin typeface="Times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5" r:id="rId1"/>
    <p:sldLayoutId id="2147486656" r:id="rId2"/>
    <p:sldLayoutId id="2147486657" r:id="rId3"/>
    <p:sldLayoutId id="2147486658" r:id="rId4"/>
    <p:sldLayoutId id="2147486659" r:id="rId5"/>
    <p:sldLayoutId id="2147486660" r:id="rId6"/>
    <p:sldLayoutId id="2147486661" r:id="rId7"/>
    <p:sldLayoutId id="2147486662" r:id="rId8"/>
    <p:sldLayoutId id="2147486663" r:id="rId9"/>
    <p:sldLayoutId id="2147486664" r:id="rId10"/>
    <p:sldLayoutId id="2147486665" r:id="rId11"/>
  </p:sldLayoutIdLst>
  <p:transition/>
  <p:txStyles>
    <p:titleStyle>
      <a:lvl1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2180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9285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6390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3496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1000" indent="-341313" algn="l" rtl="0" eaLnBrk="0" fontAlgn="base" hangingPunct="0">
        <a:spcBef>
          <a:spcPts val="6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35013" indent="-284163" algn="l" rtl="0" eaLnBrk="0" fontAlgn="base" hangingPunct="0">
        <a:spcBef>
          <a:spcPts val="5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35063" indent="-227013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593850" indent="-228600" algn="l" rtl="0" eaLnBrk="0" fontAlgn="base" hangingPunct="0">
        <a:spcBef>
          <a:spcPts val="400"/>
        </a:spcBef>
        <a:spcAft>
          <a:spcPct val="0"/>
        </a:spcAft>
        <a:buSzPct val="100000"/>
        <a:buFont typeface="Lucida Grande" pitchFamily="27" charset="0"/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2638" indent="-230188" algn="l" rtl="0" eaLnBrk="0" fontAlgn="base" hangingPunct="0">
        <a:spcBef>
          <a:spcPts val="300"/>
        </a:spcBef>
        <a:spcAft>
          <a:spcPct val="0"/>
        </a:spcAft>
        <a:buSzPct val="100000"/>
        <a:buFont typeface="Lucida Grande" pitchFamily="27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0905" indent="-231727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6pPr>
      <a:lvl7pPr marL="2968009" indent="-231727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7pPr>
      <a:lvl8pPr marL="3425115" indent="-231727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8pPr>
      <a:lvl9pPr marL="3882219" indent="-231727" algn="l" rtl="0" fontAlgn="base">
        <a:spcBef>
          <a:spcPts val="300"/>
        </a:spcBef>
        <a:spcAft>
          <a:spcPct val="0"/>
        </a:spcAft>
        <a:buSzPct val="100000"/>
        <a:buFont typeface="Lucida Grande" pitchFamily="30" charset="0"/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F3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825500" y="6565900"/>
            <a:ext cx="93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0" bIns="0">
            <a:prstTxWarp prst="textNoShape">
              <a:avLst/>
            </a:prstTxWarp>
          </a:bodyPr>
          <a:lstStyle/>
          <a:p>
            <a:pPr marL="39680">
              <a:defRPr/>
            </a:pPr>
            <a:endParaRPr lang="en-US" sz="1000" dirty="0">
              <a:solidFill>
                <a:schemeClr val="tx1"/>
              </a:solidFill>
              <a:latin typeface="Palatino" pitchFamily="30" charset="0"/>
              <a:ea typeface="Palatino" pitchFamily="30" charset="0"/>
              <a:cs typeface="Palatino" pitchFamily="30" charset="0"/>
              <a:sym typeface="Palatino" pitchFamily="30" charset="0"/>
            </a:endParaRPr>
          </a:p>
        </p:txBody>
      </p:sp>
      <p:sp>
        <p:nvSpPr>
          <p:cNvPr id="652291" name="Rectangle 3"/>
          <p:cNvSpPr>
            <a:spLocks/>
          </p:cNvSpPr>
          <p:nvPr userDrawn="1"/>
        </p:nvSpPr>
        <p:spPr bwMode="auto">
          <a:xfrm>
            <a:off x="8458200" y="6400800"/>
            <a:ext cx="184150" cy="290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300" dirty="0">
              <a:solidFill>
                <a:srgbClr val="09E60A"/>
              </a:solidFill>
              <a:latin typeface="Times New Roman" pitchFamily="30" charset="0"/>
              <a:ea typeface="Osaka" pitchFamily="30" charset="-128"/>
              <a:cs typeface="Osaka" pitchFamily="30" charset="-128"/>
              <a:sym typeface="Arial" pitchFamily="30" charset="0"/>
            </a:endParaRP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0" tIns="45711" rIns="91420" bIns="45711" anchor="ctr">
            <a:prstTxWarp prst="textNoShape">
              <a:avLst/>
            </a:prstTxWarp>
          </a:bodyPr>
          <a:lstStyle/>
          <a:p>
            <a:pPr marL="65075" indent="-39680" algn="ctr">
              <a:defRPr/>
            </a:pPr>
            <a:endParaRPr lang="en-US" sz="3600" dirty="0">
              <a:solidFill>
                <a:srgbClr val="F3FF1D"/>
              </a:solidFill>
              <a:latin typeface="Times New Roman" pitchFamily="30" charset="0"/>
              <a:ea typeface="Gill Sans" pitchFamily="30" charset="0"/>
              <a:cs typeface="Gill Sans" pitchFamily="30" charset="0"/>
              <a:sym typeface="Arial" pitchFamily="30" charset="0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174861FE-70C4-A34E-8B7A-7388F04E0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2295" name="Rectangle 7"/>
          <p:cNvSpPr>
            <a:spLocks/>
          </p:cNvSpPr>
          <p:nvPr userDrawn="1"/>
        </p:nvSpPr>
        <p:spPr bwMode="auto">
          <a:xfrm>
            <a:off x="3505200" y="6553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 dirty="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3994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57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8" r:id="rId1"/>
    <p:sldLayoutId id="2147486679" r:id="rId2"/>
    <p:sldLayoutId id="2147486680" r:id="rId3"/>
    <p:sldLayoutId id="2147486681" r:id="rId4"/>
    <p:sldLayoutId id="2147486682" r:id="rId5"/>
    <p:sldLayoutId id="2147486683" r:id="rId6"/>
    <p:sldLayoutId id="2147486684" r:id="rId7"/>
    <p:sldLayoutId id="2147486685" r:id="rId8"/>
    <p:sldLayoutId id="2147486686" r:id="rId9"/>
    <p:sldLayoutId id="2147486687" r:id="rId10"/>
    <p:sldLayoutId id="2147486688" r:id="rId11"/>
    <p:sldLayoutId id="2147486689" r:id="rId12"/>
  </p:sldLayoutIdLst>
  <p:transition/>
  <p:hf hdr="0" ftr="0" dt="0"/>
  <p:txStyles>
    <p:titleStyle>
      <a:lvl1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+mj-lt"/>
          <a:ea typeface="+mj-ea"/>
          <a:cs typeface="+mj-cs"/>
        </a:defRPr>
      </a:lvl1pPr>
      <a:lvl2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2pPr>
      <a:lvl3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3pPr>
      <a:lvl4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4pPr>
      <a:lvl5pPr marL="63500" indent="-381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5pPr>
      <a:lvl6pPr marL="522180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6pPr>
      <a:lvl7pPr marL="979285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7pPr>
      <a:lvl8pPr marL="1436390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8pPr>
      <a:lvl9pPr marL="1893496" indent="-39680" algn="ctr" rtl="0" fontAlgn="base">
        <a:spcBef>
          <a:spcPct val="0"/>
        </a:spcBef>
        <a:spcAft>
          <a:spcPct val="0"/>
        </a:spcAft>
        <a:defRPr sz="3600">
          <a:solidFill>
            <a:srgbClr val="F3FF1D"/>
          </a:solidFill>
          <a:latin typeface="Times New Roman" pitchFamily="30" charset="0"/>
          <a:ea typeface="Gill Sans" pitchFamily="30" charset="0"/>
          <a:cs typeface="Gill Sans" pitchFamily="30" charset="0"/>
        </a:defRPr>
      </a:lvl9pPr>
    </p:titleStyle>
    <p:bodyStyle>
      <a:lvl1pPr marL="381000" indent="-341313" algn="l" rtl="0" eaLnBrk="0" fontAlgn="base" hangingPunct="0">
        <a:spcBef>
          <a:spcPts val="600"/>
        </a:spcBef>
        <a:spcAft>
          <a:spcPct val="0"/>
        </a:spcAft>
        <a:buClr>
          <a:srgbClr val="DCE502"/>
        </a:buClr>
        <a:buSzPct val="60000"/>
        <a:buFont typeface="Wingdings" pitchFamily="27" charset="2"/>
        <a:buChar char="n"/>
        <a:defRPr sz="28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1pPr>
      <a:lvl2pPr marL="736600" indent="-285750" algn="l" rtl="0" eaLnBrk="0" fontAlgn="base" hangingPunct="0">
        <a:spcBef>
          <a:spcPts val="500"/>
        </a:spcBef>
        <a:spcAft>
          <a:spcPct val="0"/>
        </a:spcAft>
        <a:buSzPct val="55000"/>
        <a:buFont typeface="Wingdings" pitchFamily="27" charset="2"/>
        <a:buChar char="n"/>
        <a:defRPr sz="2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2pPr>
      <a:lvl3pPr marL="1139825" indent="-231775" algn="l" rtl="0" eaLnBrk="0" fontAlgn="base" hangingPunct="0">
        <a:spcBef>
          <a:spcPts val="400"/>
        </a:spcBef>
        <a:spcAft>
          <a:spcPct val="0"/>
        </a:spcAft>
        <a:buSzPct val="50000"/>
        <a:buFont typeface="Wingdings" pitchFamily="27" charset="2"/>
        <a:buChar char="n"/>
        <a:defRPr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3pPr>
      <a:lvl4pPr marL="1582738" indent="-217488" algn="l" rtl="0" eaLnBrk="0" fontAlgn="base" hangingPunct="0">
        <a:spcBef>
          <a:spcPts val="300"/>
        </a:spcBef>
        <a:spcAft>
          <a:spcPct val="0"/>
        </a:spcAft>
        <a:buSzPct val="55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4pPr>
      <a:lvl5pPr marL="2046288" indent="-223838" algn="l" rtl="0" eaLnBrk="0" fontAlgn="base" hangingPunct="0">
        <a:spcBef>
          <a:spcPts val="300"/>
        </a:spcBef>
        <a:spcAft>
          <a:spcPct val="0"/>
        </a:spcAft>
        <a:buSzPct val="50000"/>
        <a:buFont typeface="Wingdings" pitchFamily="27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27" charset="0"/>
        </a:defRPr>
      </a:lvl5pPr>
      <a:lvl6pPr marL="2504556" indent="-225379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6pPr>
      <a:lvl7pPr marL="2961661" indent="-225379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7pPr>
      <a:lvl8pPr marL="3418766" indent="-225379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8pPr>
      <a:lvl9pPr marL="3875871" indent="-225379" algn="l" rtl="0" fontAlgn="base">
        <a:spcBef>
          <a:spcPts val="300"/>
        </a:spcBef>
        <a:spcAft>
          <a:spcPct val="0"/>
        </a:spcAft>
        <a:buSzPct val="50000"/>
        <a:buFont typeface="Wingdings" pitchFamily="30" charset="2"/>
        <a:buChar char="n"/>
        <a:defRPr sz="1400">
          <a:solidFill>
            <a:schemeClr val="accent1"/>
          </a:solidFill>
          <a:latin typeface="+mn-lt"/>
          <a:ea typeface="+mn-ea"/>
          <a:cs typeface="+mn-cs"/>
          <a:sym typeface="Times New Roman" pitchFamily="30" charset="0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3F3B3D"/>
            </a:gs>
            <a:gs pos="100000">
              <a:srgbClr val="38343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4F5E33B8-D56F-0946-8F90-9B98D495C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959" name="Rectangle 15"/>
          <p:cNvSpPr>
            <a:spLocks/>
          </p:cNvSpPr>
          <p:nvPr userDrawn="1"/>
        </p:nvSpPr>
        <p:spPr bwMode="auto">
          <a:xfrm>
            <a:off x="3513138" y="6553200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400">
              <a:solidFill>
                <a:srgbClr val="09E60A"/>
              </a:solidFill>
              <a:latin typeface="Times New Roman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169990" name="Picture 18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39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89" r:id="rId1"/>
    <p:sldLayoutId id="2147486790" r:id="rId2"/>
    <p:sldLayoutId id="2147486791" r:id="rId3"/>
    <p:sldLayoutId id="2147486792" r:id="rId4"/>
    <p:sldLayoutId id="2147486793" r:id="rId5"/>
    <p:sldLayoutId id="2147486794" r:id="rId6"/>
    <p:sldLayoutId id="2147486795" r:id="rId7"/>
    <p:sldLayoutId id="2147486796" r:id="rId8"/>
    <p:sldLayoutId id="2147486797" r:id="rId9"/>
    <p:sldLayoutId id="2147486798" r:id="rId10"/>
    <p:sldLayoutId id="2147486799" r:id="rId11"/>
    <p:sldLayoutId id="21474868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  <a:ea typeface="ＭＳ Ｐゴシック" pitchFamily="30" charset="-128"/>
          <a:cs typeface="ＭＳ Ｐゴシック" pitchFamily="3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fld id="{D8DE2AB5-1696-6748-BAB2-634EC02DF5CA}" type="datetime1">
              <a:rPr lang="en-US"/>
              <a:pPr>
                <a:defRPr/>
              </a:pPr>
              <a:t>3/6/11</a:t>
            </a:fld>
            <a:endParaRPr lang="en-US"/>
          </a:p>
        </p:txBody>
      </p:sp>
      <p:sp>
        <p:nvSpPr>
          <p:cNvPr id="84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563880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055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fld id="{97E0216D-E40A-B641-97FA-C4E414C1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46855" name="Line 7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6" name="Line 8"/>
          <p:cNvSpPr>
            <a:spLocks noChangeShapeType="1"/>
          </p:cNvSpPr>
          <p:nvPr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846857" name="Line 9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pic>
        <p:nvPicPr>
          <p:cNvPr id="183306" name="Picture 10" descr="DES-Logo-cropped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6859" name="Text Box 11"/>
          <p:cNvSpPr txBox="1">
            <a:spLocks noChangeArrowheads="1"/>
          </p:cNvSpPr>
          <p:nvPr/>
        </p:nvSpPr>
        <p:spPr bwMode="auto">
          <a:xfrm>
            <a:off x="2879725" y="65008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200">
              <a:solidFill>
                <a:schemeClr val="tx1"/>
              </a:solidFill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01" r:id="rId1"/>
    <p:sldLayoutId id="2147486802" r:id="rId2"/>
    <p:sldLayoutId id="2147486803" r:id="rId3"/>
    <p:sldLayoutId id="2147486804" r:id="rId4"/>
    <p:sldLayoutId id="2147486805" r:id="rId5"/>
    <p:sldLayoutId id="2147486806" r:id="rId6"/>
    <p:sldLayoutId id="2147486807" r:id="rId7"/>
    <p:sldLayoutId id="2147486808" r:id="rId8"/>
    <p:sldLayoutId id="2147486809" r:id="rId9"/>
    <p:sldLayoutId id="2147486810" r:id="rId10"/>
    <p:sldLayoutId id="2147486811" r:id="rId11"/>
    <p:sldLayoutId id="2147486812" r:id="rId12"/>
    <p:sldLayoutId id="214748699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30" charset="-128"/>
          <a:cs typeface="ＭＳ Ｐゴシック" pitchFamily="3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30" charset="-128"/>
          <a:cs typeface="ＭＳ Ｐゴシック" pitchFamily="3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0" charset="-128"/>
          <a:cs typeface="ＭＳ Ｐゴシック" pitchFamily="3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81750"/>
            <a:ext cx="807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r>
              <a:rPr lang="en-US"/>
              <a:t>Josh Frieman:  Madrid Collaboration Meeting, May 2010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197641" name="Picture 12" descr="DES-Logo-croppe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6858000" y="6550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</a:defRPr>
            </a:lvl1pPr>
          </a:lstStyle>
          <a:p>
            <a:pPr>
              <a:defRPr/>
            </a:pPr>
            <a:endParaRPr lang="en-US" dirty="0"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8" charset="0"/>
                <a:ea typeface="Arial" pitchFamily="-110" charset="0"/>
                <a:cs typeface="Arial" pitchFamily="-110" charset="0"/>
                <a:sym typeface="Arial" pitchFamily="-110" charset="0"/>
              </a:defRPr>
            </a:lvl1pPr>
          </a:lstStyle>
          <a:p>
            <a:pPr>
              <a:defRPr/>
            </a:pPr>
            <a:fld id="{9CDAE69F-5131-E040-A87F-E46142009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97" r:id="rId2"/>
    <p:sldLayoutId id="2147486998" r:id="rId3"/>
    <p:sldLayoutId id="2147486999" r:id="rId4"/>
    <p:sldLayoutId id="2147487000" r:id="rId5"/>
    <p:sldLayoutId id="2147487001" r:id="rId6"/>
    <p:sldLayoutId id="2147487002" r:id="rId7"/>
    <p:sldLayoutId id="2147487003" r:id="rId8"/>
    <p:sldLayoutId id="2147487004" r:id="rId9"/>
    <p:sldLayoutId id="2147487005" r:id="rId10"/>
    <p:sldLayoutId id="2147487006" r:id="rId11"/>
    <p:sldLayoutId id="214748700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533400" y="1295400"/>
            <a:ext cx="8077200" cy="1588"/>
          </a:xfrm>
          <a:prstGeom prst="line">
            <a:avLst/>
          </a:prstGeom>
          <a:noFill/>
          <a:ln w="2844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33400" y="13716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33400" y="1219200"/>
            <a:ext cx="8077200" cy="1588"/>
          </a:xfrm>
          <a:prstGeom prst="line">
            <a:avLst/>
          </a:prstGeom>
          <a:noFill/>
          <a:ln w="2844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00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6934200" y="64770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32" tIns="45666" rIns="91332" bIns="45666">
            <a:prstTxWarp prst="textNoShape">
              <a:avLst/>
            </a:prstTxWarp>
          </a:bodyPr>
          <a:lstStyle/>
          <a:p>
            <a:pPr algn="r">
              <a:defRPr/>
            </a:pPr>
            <a:fld id="{2BD7273F-9B23-8F46-97A4-28A674468EBD}" type="slidenum">
              <a:rPr lang="en-US" sz="1400">
                <a:latin typeface="Arial" pitchFamily="-110" charset="0"/>
                <a:ea typeface="Arial" pitchFamily="-110" charset="0"/>
                <a:cs typeface="Arial" pitchFamily="-110" charset="0"/>
                <a:sym typeface="Arial" pitchFamily="-110" charset="0"/>
              </a:rPr>
              <a:pPr algn="r">
                <a:defRPr/>
              </a:pPr>
              <a:t>‹#›</a:t>
            </a:fld>
            <a:endParaRPr lang="en-US" sz="1400">
              <a:latin typeface="Arial" pitchFamily="-110" charset="0"/>
              <a:ea typeface="Arial" pitchFamily="-110" charset="0"/>
              <a:cs typeface="Arial" pitchFamily="-110" charset="0"/>
              <a:sym typeface="Arial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13" r:id="rId1"/>
    <p:sldLayoutId id="2147486814" r:id="rId2"/>
    <p:sldLayoutId id="2147486815" r:id="rId3"/>
    <p:sldLayoutId id="2147486816" r:id="rId4"/>
    <p:sldLayoutId id="2147486817" r:id="rId5"/>
    <p:sldLayoutId id="2147486818" r:id="rId6"/>
    <p:sldLayoutId id="2147486819" r:id="rId7"/>
    <p:sldLayoutId id="2147486820" r:id="rId8"/>
    <p:sldLayoutId id="2147486821" r:id="rId9"/>
    <p:sldLayoutId id="2147486822" r:id="rId10"/>
    <p:sldLayoutId id="2147486823" r:id="rId11"/>
  </p:sldLayoutIdLst>
  <p:txStyles>
    <p:titleStyle>
      <a:lvl1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2pPr>
      <a:lvl3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3pPr>
      <a:lvl4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4pPr>
      <a:lvl5pPr algn="ctr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27" charset="0"/>
        <a:defRPr sz="3200">
          <a:solidFill>
            <a:srgbClr val="000000"/>
          </a:solidFill>
          <a:latin typeface="Arial" charset="0"/>
          <a:ea typeface="HG Mincho Light J" charset="0"/>
          <a:cs typeface="HG Mincho Light J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333375" indent="-333375" algn="l" defTabSz="449263" rtl="0" eaLnBrk="0" fontAlgn="base" hangingPunct="0">
        <a:lnSpc>
          <a:spcPct val="97000"/>
        </a:lnSpc>
        <a:spcBef>
          <a:spcPts val="5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lnSpc>
          <a:spcPct val="97000"/>
        </a:lnSpc>
        <a:spcBef>
          <a:spcPts val="4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3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32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pitchFamily="27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ts val="275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Relationship Id="rId5" Type="http://schemas.openxmlformats.org/officeDocument/2006/relationships/oleObject" Target="../embeddings/Microsoft_Equation1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Relationship Id="rId6" Type="http://schemas.openxmlformats.org/officeDocument/2006/relationships/oleObject" Target="../embeddings/Microsoft_Equation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3" Type="http://schemas.openxmlformats.org/officeDocument/2006/relationships/image" Target="../media/image32.tif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8.png"/><Relationship Id="rId4" Type="http://schemas.openxmlformats.org/officeDocument/2006/relationships/image" Target="../media/image8.png"/><Relationship Id="rId7" Type="http://schemas.openxmlformats.org/officeDocument/2006/relationships/image" Target="../media/image11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6" Type="http://schemas.openxmlformats.org/officeDocument/2006/relationships/image" Target="../media/image20.png"/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0" Type="http://schemas.openxmlformats.org/officeDocument/2006/relationships/image" Target="../media/image14.jpe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13.jpeg"/><Relationship Id="rId3" Type="http://schemas.openxmlformats.org/officeDocument/2006/relationships/image" Target="../media/image7.png"/><Relationship Id="rId18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5105400"/>
          </a:xfrm>
        </p:spPr>
        <p:txBody>
          <a:bodyPr/>
          <a:lstStyle/>
          <a:p>
            <a:r>
              <a:rPr lang="en-US" sz="4800" dirty="0" smtClean="0"/>
              <a:t>The Dark Energy Survey and</a:t>
            </a:r>
            <a:br>
              <a:rPr lang="en-US" sz="4800" dirty="0" smtClean="0"/>
            </a:br>
            <a:r>
              <a:rPr lang="en-US" sz="4800" dirty="0" smtClean="0"/>
              <a:t>The Dark Energy Spectrograph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3600" dirty="0" smtClean="0"/>
              <a:t>Josh Frieman</a:t>
            </a:r>
            <a:br>
              <a:rPr lang="en-US" sz="3600" dirty="0" smtClean="0"/>
            </a:br>
            <a:r>
              <a:rPr lang="en-US" sz="3600" dirty="0" smtClean="0"/>
              <a:t>DES Project Director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895600" y="6172200"/>
            <a:ext cx="296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rgbClr val="00F200"/>
                </a:solidFill>
                <a:latin typeface="Arial"/>
                <a:ea typeface="Arial" pitchFamily="-111" charset="0"/>
                <a:cs typeface="Arial"/>
                <a:sym typeface="Arial" pitchFamily="-111" charset="0"/>
              </a:rPr>
              <a:t>www.darkenergysurvey.org</a:t>
            </a:r>
            <a:endParaRPr lang="en-US" dirty="0">
              <a:solidFill>
                <a:srgbClr val="00F200"/>
              </a:solidFill>
              <a:latin typeface="Arial"/>
              <a:ea typeface="Arial" pitchFamily="-111" charset="0"/>
              <a:cs typeface="Arial"/>
              <a:sym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DES Science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Summary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078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295400"/>
            <a:ext cx="5715000" cy="2895600"/>
          </a:xfrm>
        </p:spPr>
        <p:txBody>
          <a:bodyPr/>
          <a:lstStyle/>
          <a:p>
            <a:pPr eaLnBrk="1" hangingPunct="1">
              <a:lnSpc>
                <a:spcPct val="83000"/>
              </a:lnSpc>
              <a:buFontTx/>
              <a:buNone/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Four Probes of Dark Energy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Galaxy Clusters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~100,000 clusters to </a:t>
            </a:r>
            <a:r>
              <a:rPr lang="en-US" sz="1800" dirty="0" err="1"/>
              <a:t>z</a:t>
            </a:r>
            <a:r>
              <a:rPr lang="en-US" sz="1800" dirty="0"/>
              <a:t>&gt;1</a:t>
            </a:r>
            <a:endParaRPr lang="en-US" sz="1800" dirty="0" smtClean="0"/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Synergy with SPT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1800" b="1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Weak </a:t>
            </a:r>
            <a:r>
              <a:rPr lang="en-US" sz="2800" dirty="0" err="1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Lensing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Shape measurements of 300 million galaxies 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growth of structure and geometry</a:t>
            </a:r>
            <a:endParaRPr lang="en-US" sz="2400" dirty="0"/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Baryon Acoustic Oscillations</a:t>
            </a:r>
            <a:endParaRPr lang="en-US" sz="2800" b="1" dirty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300 million galaxies to </a:t>
            </a:r>
            <a:r>
              <a:rPr lang="en-US" sz="1800" dirty="0" err="1"/>
              <a:t>z</a:t>
            </a:r>
            <a:r>
              <a:rPr lang="en-US" sz="1800" dirty="0"/>
              <a:t> = 1 and beyond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geometry</a:t>
            </a:r>
          </a:p>
          <a:p>
            <a:pPr eaLnBrk="1" hangingPunct="1">
              <a:lnSpc>
                <a:spcPct val="83000"/>
              </a:lnSpc>
            </a:pPr>
            <a:r>
              <a:rPr lang="en-US" sz="2800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Supernovae</a:t>
            </a:r>
            <a:endParaRPr lang="en-US" sz="2800" dirty="0" smtClean="0">
              <a:solidFill>
                <a:srgbClr val="FFFF00"/>
              </a:solidFill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30 </a:t>
            </a:r>
            <a:r>
              <a:rPr lang="en-US" sz="1800" dirty="0"/>
              <a:t>sq deg time-domain survey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 smtClean="0"/>
              <a:t>~4000 </a:t>
            </a:r>
            <a:r>
              <a:rPr lang="en-US" sz="1800" dirty="0"/>
              <a:t>well-sampled </a:t>
            </a:r>
            <a:r>
              <a:rPr lang="en-US" sz="1800" dirty="0" err="1"/>
              <a:t>SNe</a:t>
            </a:r>
            <a:r>
              <a:rPr lang="en-US" sz="1800" dirty="0"/>
              <a:t> </a:t>
            </a:r>
            <a:r>
              <a:rPr lang="en-US" sz="1800" dirty="0" err="1"/>
              <a:t>Ia</a:t>
            </a:r>
            <a:r>
              <a:rPr lang="en-US" sz="1800" dirty="0"/>
              <a:t> to </a:t>
            </a:r>
            <a:r>
              <a:rPr lang="en-US" sz="1800" dirty="0" err="1"/>
              <a:t>z</a:t>
            </a:r>
            <a:r>
              <a:rPr lang="en-US" sz="1800" dirty="0"/>
              <a:t> ~1</a:t>
            </a:r>
          </a:p>
          <a:p>
            <a:pPr lvl="1" eaLnBrk="1" hangingPunct="1">
              <a:lnSpc>
                <a:spcPct val="83000"/>
              </a:lnSpc>
              <a:buFont typeface="Times" charset="0"/>
              <a:buChar char="•"/>
            </a:pPr>
            <a:r>
              <a:rPr lang="en-US" sz="1800" dirty="0"/>
              <a:t>Sensitive to </a:t>
            </a:r>
            <a:r>
              <a:rPr lang="en-US" sz="1800" dirty="0" smtClean="0"/>
              <a:t>geometry</a:t>
            </a:r>
            <a:endParaRPr lang="en-US" sz="1800" dirty="0"/>
          </a:p>
        </p:txBody>
      </p:sp>
      <p:pic>
        <p:nvPicPr>
          <p:cNvPr id="630789" name="Picture 4" descr="w0waDOEp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2925" y="1600200"/>
            <a:ext cx="3521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0790" name="Text Box 5"/>
          <p:cNvSpPr txBox="1">
            <a:spLocks/>
          </p:cNvSpPr>
          <p:nvPr/>
        </p:nvSpPr>
        <p:spPr bwMode="auto">
          <a:xfrm>
            <a:off x="5791200" y="914400"/>
            <a:ext cx="31400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Forecast Constraints on DE Equation of State</a:t>
            </a:r>
          </a:p>
        </p:txBody>
      </p:sp>
      <p:sp>
        <p:nvSpPr>
          <p:cNvPr id="630791" name="Text Box 6"/>
          <p:cNvSpPr txBox="1">
            <a:spLocks/>
          </p:cNvSpPr>
          <p:nvPr/>
        </p:nvSpPr>
        <p:spPr bwMode="auto">
          <a:xfrm>
            <a:off x="6172200" y="5757863"/>
            <a:ext cx="184150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91133" y="5486400"/>
            <a:ext cx="3199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Factor 3-5 improvement over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Stage II DETF Figure of Merit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583668"/>
            <a:ext cx="2157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Planck prior assumed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27" charset="-128"/>
                <a:cs typeface="ＭＳ Ｐゴシック" pitchFamily="27" charset="-128"/>
              </a:rPr>
              <a:t>I. Clusters</a:t>
            </a:r>
            <a:endParaRPr lang="en-US" sz="3200" b="1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1477963"/>
            <a:ext cx="4521200" cy="46180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07240" name="Rectangle 11"/>
          <p:cNvSpPr>
            <a:spLocks noChangeArrowheads="1"/>
          </p:cNvSpPr>
          <p:nvPr/>
        </p:nvSpPr>
        <p:spPr bwMode="auto">
          <a:xfrm>
            <a:off x="228600" y="2514600"/>
            <a:ext cx="38100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000">
              <a:solidFill>
                <a:schemeClr val="tx1"/>
              </a:solidFill>
              <a:latin typeface="Times New Roman" pitchFamily="27" charset="0"/>
            </a:endParaRPr>
          </a:p>
          <a:p>
            <a:pPr lvl="1" indent="0"/>
            <a:endParaRPr lang="en-US" sz="2000">
              <a:solidFill>
                <a:schemeClr val="bg1"/>
              </a:solidFill>
              <a:latin typeface="Times New Roman" pitchFamily="27" charset="0"/>
            </a:endParaRPr>
          </a:p>
        </p:txBody>
      </p:sp>
      <p:sp>
        <p:nvSpPr>
          <p:cNvPr id="607241" name="Rectangle 12"/>
          <p:cNvSpPr>
            <a:spLocks noChangeArrowheads="1"/>
          </p:cNvSpPr>
          <p:nvPr/>
        </p:nvSpPr>
        <p:spPr bwMode="auto">
          <a:xfrm>
            <a:off x="228600" y="1447800"/>
            <a:ext cx="3810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9" tIns="44441" rIns="90469" bIns="44441">
            <a:prstTxWarp prst="textNoShape">
              <a:avLst/>
            </a:prstTxWarp>
          </a:bodyPr>
          <a:lstStyle/>
          <a:p>
            <a:endParaRPr lang="en-US" sz="2400">
              <a:solidFill>
                <a:srgbClr val="FFFF00"/>
              </a:solidFill>
              <a:latin typeface="Times New Roman" pitchFamily="27" charset="0"/>
            </a:endParaRPr>
          </a:p>
        </p:txBody>
      </p:sp>
      <p:sp>
        <p:nvSpPr>
          <p:cNvPr id="607242" name="Rectangle 16"/>
          <p:cNvSpPr>
            <a:spLocks noChangeArrowheads="1"/>
          </p:cNvSpPr>
          <p:nvPr/>
        </p:nvSpPr>
        <p:spPr bwMode="auto">
          <a:xfrm>
            <a:off x="5641975" y="3609975"/>
            <a:ext cx="2130425" cy="490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bg1"/>
              </a:solidFill>
              <a:latin typeface="Times" pitchFamily="27" charset="0"/>
            </a:endParaRPr>
          </a:p>
        </p:txBody>
      </p:sp>
      <p:sp>
        <p:nvSpPr>
          <p:cNvPr id="607243" name="Text Box 17"/>
          <p:cNvSpPr txBox="1">
            <a:spLocks noChangeArrowheads="1"/>
          </p:cNvSpPr>
          <p:nvPr/>
        </p:nvSpPr>
        <p:spPr bwMode="auto">
          <a:xfrm>
            <a:off x="8277225" y="61102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>
              <a:solidFill>
                <a:schemeClr val="tx1"/>
              </a:solidFill>
              <a:latin typeface="Times" pitchFamily="27" charset="0"/>
            </a:endParaRPr>
          </a:p>
        </p:txBody>
      </p:sp>
      <p:sp>
        <p:nvSpPr>
          <p:cNvPr id="607244" name="Text Box 18"/>
          <p:cNvSpPr txBox="1">
            <a:spLocks/>
          </p:cNvSpPr>
          <p:nvPr/>
        </p:nvSpPr>
        <p:spPr bwMode="auto">
          <a:xfrm>
            <a:off x="6386513" y="6324600"/>
            <a:ext cx="2416845" cy="45720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Volume           Growth</a:t>
            </a:r>
          </a:p>
        </p:txBody>
      </p:sp>
      <p:sp>
        <p:nvSpPr>
          <p:cNvPr id="607245" name="Line 19"/>
          <p:cNvSpPr>
            <a:spLocks noChangeShapeType="1"/>
          </p:cNvSpPr>
          <p:nvPr/>
        </p:nvSpPr>
        <p:spPr bwMode="auto">
          <a:xfrm flipH="1" flipV="1">
            <a:off x="6019800" y="5257800"/>
            <a:ext cx="838200" cy="1143000"/>
          </a:xfrm>
          <a:prstGeom prst="line">
            <a:avLst/>
          </a:prstGeom>
          <a:noFill/>
          <a:ln w="38100">
            <a:solidFill>
              <a:srgbClr val="0AAD11"/>
            </a:solidFill>
            <a:round/>
            <a:headEnd/>
            <a:tailEnd type="triangle" w="med" len="med"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6" name="Line 20"/>
          <p:cNvSpPr>
            <a:spLocks noChangeShapeType="1"/>
          </p:cNvSpPr>
          <p:nvPr/>
        </p:nvSpPr>
        <p:spPr bwMode="auto">
          <a:xfrm flipH="1" flipV="1">
            <a:off x="6858000" y="4724400"/>
            <a:ext cx="1219200" cy="1676400"/>
          </a:xfrm>
          <a:prstGeom prst="line">
            <a:avLst/>
          </a:prstGeom>
          <a:noFill/>
          <a:ln w="38100">
            <a:solidFill>
              <a:srgbClr val="0AAD11"/>
            </a:solidFill>
            <a:round/>
            <a:headEnd/>
            <a:tailEnd type="triangle" w="med" len="med"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247" name="Text Box 22"/>
          <p:cNvSpPr txBox="1">
            <a:spLocks/>
          </p:cNvSpPr>
          <p:nvPr/>
        </p:nvSpPr>
        <p:spPr bwMode="auto">
          <a:xfrm>
            <a:off x="4518025" y="1141413"/>
            <a:ext cx="5311775" cy="2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Number of clusters above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mass 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threshold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07248" name="Text Box 23"/>
          <p:cNvSpPr txBox="1">
            <a:spLocks/>
          </p:cNvSpPr>
          <p:nvPr/>
        </p:nvSpPr>
        <p:spPr bwMode="auto">
          <a:xfrm>
            <a:off x="5687843" y="2073275"/>
            <a:ext cx="1322557" cy="461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Arial"/>
                <a:cs typeface="Arial"/>
              </a:rPr>
              <a:t>Dark Energy </a:t>
            </a:r>
          </a:p>
          <a:p>
            <a:r>
              <a:rPr lang="en-US" sz="1200" dirty="0">
                <a:latin typeface="Arial"/>
                <a:cs typeface="Arial"/>
              </a:rPr>
              <a:t>equation of state</a:t>
            </a:r>
          </a:p>
        </p:txBody>
      </p:sp>
      <p:graphicFrame>
        <p:nvGraphicFramePr>
          <p:cNvPr id="607234" name="Object 2"/>
          <p:cNvGraphicFramePr>
            <a:graphicFrameLocks noChangeAspect="1"/>
          </p:cNvGraphicFramePr>
          <p:nvPr/>
        </p:nvGraphicFramePr>
        <p:xfrm>
          <a:off x="5562600" y="3632200"/>
          <a:ext cx="1905000" cy="635000"/>
        </p:xfrm>
        <a:graphic>
          <a:graphicData uri="http://schemas.openxmlformats.org/presentationml/2006/ole">
            <p:oleObj spid="_x0000_s607234" name="Equation" r:id="rId5" imgW="1219200" imgH="406400" progId="Equation.3">
              <p:embed/>
            </p:oleObj>
          </a:graphicData>
        </a:graphic>
      </p:graphicFrame>
      <p:sp>
        <p:nvSpPr>
          <p:cNvPr id="607249" name="Rectangle 24"/>
          <p:cNvSpPr>
            <a:spLocks/>
          </p:cNvSpPr>
          <p:nvPr/>
        </p:nvSpPr>
        <p:spPr bwMode="auto">
          <a:xfrm>
            <a:off x="76200" y="1578443"/>
            <a:ext cx="4267200" cy="55081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Elements of the Method: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Clusters are proxies for 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massive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halos and can be identified optically to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redshifts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&gt;1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Galaxy colors provide photometric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redshift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estimates for each cluster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Observable proxies for cluster mass: optical richness (DES),  SZ flux decrement (SPT), weak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lensing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mass (DES)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Cluster spatial correlations help calibrate mass estimates</a:t>
            </a:r>
          </a:p>
          <a:p>
            <a:pPr lvl="1" indent="0">
              <a:lnSpc>
                <a:spcPct val="90000"/>
              </a:lnSpc>
              <a:spcBef>
                <a:spcPct val="20000"/>
              </a:spcBef>
              <a:buFont typeface="Times" pitchFamily="27" charset="0"/>
              <a:buNone/>
            </a:pPr>
            <a:endParaRPr lang="en-US" sz="2000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07250" name="Rectangle 25"/>
          <p:cNvSpPr>
            <a:spLocks/>
          </p:cNvSpPr>
          <p:nvPr/>
        </p:nvSpPr>
        <p:spPr bwMode="auto">
          <a:xfrm>
            <a:off x="7467600" y="1676400"/>
            <a:ext cx="1219200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204824" y="5715000"/>
            <a:ext cx="71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EC820"/>
                </a:solidFill>
              </a:rPr>
              <a:t>Mohr</a:t>
            </a:r>
            <a:endParaRPr lang="en-US" dirty="0">
              <a:solidFill>
                <a:srgbClr val="0EC82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9085" y="2895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1666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solidFill>
                <a:srgbClr val="0EC82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1981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2599" name="Freeform 2"/>
          <p:cNvSpPr>
            <a:spLocks/>
          </p:cNvSpPr>
          <p:nvPr/>
        </p:nvSpPr>
        <p:spPr bwMode="auto">
          <a:xfrm>
            <a:off x="7848600" y="2895600"/>
            <a:ext cx="381000" cy="2438400"/>
          </a:xfrm>
          <a:custGeom>
            <a:avLst/>
            <a:gdLst>
              <a:gd name="T0" fmla="*/ 0 w 432"/>
              <a:gd name="T1" fmla="*/ 0 h 1536"/>
              <a:gd name="T2" fmla="*/ 2147483647 w 432"/>
              <a:gd name="T3" fmla="*/ 2147483647 h 1536"/>
              <a:gd name="T4" fmla="*/ 2147483647 w 432"/>
              <a:gd name="T5" fmla="*/ 2147483647 h 1536"/>
              <a:gd name="T6" fmla="*/ 0 w 432"/>
              <a:gd name="T7" fmla="*/ 2147483647 h 1536"/>
              <a:gd name="T8" fmla="*/ 0 w 432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536"/>
              <a:gd name="T17" fmla="*/ 432 w 432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536">
                <a:moveTo>
                  <a:pt x="0" y="0"/>
                </a:moveTo>
                <a:lnTo>
                  <a:pt x="432" y="288"/>
                </a:lnTo>
                <a:lnTo>
                  <a:pt x="432" y="1536"/>
                </a:lnTo>
                <a:lnTo>
                  <a:pt x="0" y="105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E002F"/>
              </a:gs>
              <a:gs pos="100000">
                <a:srgbClr val="CC006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>
              <a:rot lat="21299986" lon="899994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lIns="91420" tIns="45711" rIns="91420" bIns="4571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sp>
        <p:nvSpPr>
          <p:cNvPr id="622600" name="Oval 3"/>
          <p:cNvSpPr>
            <a:spLocks noChangeArrowheads="1"/>
          </p:cNvSpPr>
          <p:nvPr/>
        </p:nvSpPr>
        <p:spPr bwMode="auto">
          <a:xfrm>
            <a:off x="7924800" y="3657600"/>
            <a:ext cx="152400" cy="609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01" name="Freeform 4"/>
          <p:cNvSpPr>
            <a:spLocks/>
          </p:cNvSpPr>
          <p:nvPr/>
        </p:nvSpPr>
        <p:spPr bwMode="auto">
          <a:xfrm>
            <a:off x="5943600" y="1371600"/>
            <a:ext cx="914400" cy="2438400"/>
          </a:xfrm>
          <a:custGeom>
            <a:avLst/>
            <a:gdLst>
              <a:gd name="T0" fmla="*/ 0 w 432"/>
              <a:gd name="T1" fmla="*/ 0 h 1536"/>
              <a:gd name="T2" fmla="*/ 2147483647 w 432"/>
              <a:gd name="T3" fmla="*/ 2147483647 h 1536"/>
              <a:gd name="T4" fmla="*/ 2147483647 w 432"/>
              <a:gd name="T5" fmla="*/ 2147483647 h 1536"/>
              <a:gd name="T6" fmla="*/ 0 w 432"/>
              <a:gd name="T7" fmla="*/ 2147483647 h 1536"/>
              <a:gd name="T8" fmla="*/ 0 w 432"/>
              <a:gd name="T9" fmla="*/ 0 h 1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536"/>
              <a:gd name="T17" fmla="*/ 432 w 432"/>
              <a:gd name="T18" fmla="*/ 1536 h 1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536">
                <a:moveTo>
                  <a:pt x="0" y="0"/>
                </a:moveTo>
                <a:lnTo>
                  <a:pt x="432" y="288"/>
                </a:lnTo>
                <a:lnTo>
                  <a:pt x="432" y="1536"/>
                </a:lnTo>
                <a:lnTo>
                  <a:pt x="0" y="105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5E002F"/>
              </a:gs>
              <a:gs pos="100000">
                <a:srgbClr val="CC0066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>
              <a:rot lat="21299986" lon="21299986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0066"/>
            </a:extrusionClr>
          </a:sp3d>
        </p:spPr>
        <p:txBody>
          <a:bodyPr lIns="91420" tIns="45711" rIns="91420" bIns="45711">
            <a:prstTxWarp prst="textNoShape">
              <a:avLst/>
            </a:prstTxWarp>
            <a:flatTx/>
          </a:bodyPr>
          <a:lstStyle/>
          <a:p>
            <a:endParaRPr lang="en-US"/>
          </a:p>
        </p:txBody>
      </p:sp>
      <p:grpSp>
        <p:nvGrpSpPr>
          <p:cNvPr id="622602" name="Group 5"/>
          <p:cNvGrpSpPr>
            <a:grpSpLocks/>
          </p:cNvGrpSpPr>
          <p:nvPr/>
        </p:nvGrpSpPr>
        <p:grpSpPr bwMode="auto">
          <a:xfrm>
            <a:off x="914400" y="3048000"/>
            <a:ext cx="1168400" cy="785813"/>
            <a:chOff x="648" y="2928"/>
            <a:chExt cx="762" cy="528"/>
          </a:xfrm>
        </p:grpSpPr>
        <p:sp>
          <p:nvSpPr>
            <p:cNvPr id="622620" name="Freeform 6"/>
            <p:cNvSpPr>
              <a:spLocks/>
            </p:cNvSpPr>
            <p:nvPr/>
          </p:nvSpPr>
          <p:spPr bwMode="auto">
            <a:xfrm>
              <a:off x="648" y="3005"/>
              <a:ext cx="627" cy="405"/>
            </a:xfrm>
            <a:custGeom>
              <a:avLst/>
              <a:gdLst>
                <a:gd name="T0" fmla="*/ 86 w 864"/>
                <a:gd name="T1" fmla="*/ 0 h 528"/>
                <a:gd name="T2" fmla="*/ 0 w 864"/>
                <a:gd name="T3" fmla="*/ 53 h 528"/>
                <a:gd name="T4" fmla="*/ 91 w 864"/>
                <a:gd name="T5" fmla="*/ 82 h 528"/>
                <a:gd name="T6" fmla="*/ 0 60000 65536"/>
                <a:gd name="T7" fmla="*/ 0 60000 65536"/>
                <a:gd name="T8" fmla="*/ 0 60000 65536"/>
                <a:gd name="T9" fmla="*/ 0 w 864"/>
                <a:gd name="T10" fmla="*/ 0 h 528"/>
                <a:gd name="T11" fmla="*/ 864 w 864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528">
                  <a:moveTo>
                    <a:pt x="816" y="0"/>
                  </a:moveTo>
                  <a:lnTo>
                    <a:pt x="0" y="336"/>
                  </a:lnTo>
                  <a:lnTo>
                    <a:pt x="864" y="528"/>
                  </a:lnTo>
                </a:path>
              </a:pathLst>
            </a:custGeom>
            <a:gradFill rotWithShape="0">
              <a:gsLst>
                <a:gs pos="0">
                  <a:srgbClr val="3333FF"/>
                </a:gs>
                <a:gs pos="100000">
                  <a:srgbClr val="181876"/>
                </a:gs>
              </a:gsLst>
              <a:lin ang="5400000" scaled="1"/>
            </a:gradFill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8199" name="Oval 7"/>
            <p:cNvSpPr>
              <a:spLocks noChangeArrowheads="1"/>
            </p:cNvSpPr>
            <p:nvPr/>
          </p:nvSpPr>
          <p:spPr bwMode="auto">
            <a:xfrm>
              <a:off x="1186" y="2928"/>
              <a:ext cx="224" cy="528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30" charset="0"/>
                <a:ea typeface="Arial" pitchFamily="30" charset="0"/>
                <a:cs typeface="Arial" pitchFamily="30" charset="0"/>
                <a:sym typeface="Arial" pitchFamily="30" charset="0"/>
              </a:endParaRPr>
            </a:p>
          </p:txBody>
        </p:sp>
      </p:grpSp>
      <p:sp>
        <p:nvSpPr>
          <p:cNvPr id="622603" name="Text Box 8"/>
          <p:cNvSpPr txBox="1">
            <a:spLocks noChangeArrowheads="1"/>
          </p:cNvSpPr>
          <p:nvPr/>
        </p:nvSpPr>
        <p:spPr bwMode="auto">
          <a:xfrm>
            <a:off x="838200" y="3810000"/>
            <a:ext cx="1454204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Observer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622604" name="Text Box 9"/>
          <p:cNvSpPr txBox="1">
            <a:spLocks noChangeArrowheads="1"/>
          </p:cNvSpPr>
          <p:nvPr/>
        </p:nvSpPr>
        <p:spPr bwMode="auto">
          <a:xfrm>
            <a:off x="2667000" y="1905000"/>
            <a:ext cx="289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Dark matter halos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22605" name="Text Box 10"/>
          <p:cNvSpPr txBox="1">
            <a:spLocks noChangeArrowheads="1"/>
          </p:cNvSpPr>
          <p:nvPr/>
        </p:nvSpPr>
        <p:spPr bwMode="auto">
          <a:xfrm>
            <a:off x="7088197" y="1607421"/>
            <a:ext cx="1827203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Background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sources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22606" name="Oval 11"/>
          <p:cNvSpPr>
            <a:spLocks noChangeArrowheads="1"/>
          </p:cNvSpPr>
          <p:nvPr/>
        </p:nvSpPr>
        <p:spPr bwMode="auto">
          <a:xfrm>
            <a:off x="2590800" y="3200400"/>
            <a:ext cx="457200" cy="4111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07" name="Oval 12"/>
          <p:cNvSpPr>
            <a:spLocks noChangeArrowheads="1"/>
          </p:cNvSpPr>
          <p:nvPr/>
        </p:nvSpPr>
        <p:spPr bwMode="auto">
          <a:xfrm>
            <a:off x="3276600" y="2514600"/>
            <a:ext cx="457200" cy="4873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08" name="Oval 13"/>
          <p:cNvSpPr>
            <a:spLocks noChangeArrowheads="1"/>
          </p:cNvSpPr>
          <p:nvPr/>
        </p:nvSpPr>
        <p:spPr bwMode="auto">
          <a:xfrm>
            <a:off x="4191000" y="2819400"/>
            <a:ext cx="533400" cy="4873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09" name="Oval 14"/>
          <p:cNvSpPr>
            <a:spLocks noChangeArrowheads="1"/>
          </p:cNvSpPr>
          <p:nvPr/>
        </p:nvSpPr>
        <p:spPr bwMode="auto">
          <a:xfrm>
            <a:off x="5029200" y="2286000"/>
            <a:ext cx="381000" cy="3349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0" name="Line 15"/>
          <p:cNvSpPr>
            <a:spLocks noChangeShapeType="1"/>
          </p:cNvSpPr>
          <p:nvPr/>
        </p:nvSpPr>
        <p:spPr bwMode="auto">
          <a:xfrm>
            <a:off x="1905000" y="3429000"/>
            <a:ext cx="6019800" cy="4572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8" name="Freeform 16"/>
          <p:cNvSpPr>
            <a:spLocks/>
          </p:cNvSpPr>
          <p:nvPr/>
        </p:nvSpPr>
        <p:spPr bwMode="auto">
          <a:xfrm rot="145532" flipV="1">
            <a:off x="1905000" y="3581400"/>
            <a:ext cx="6096000" cy="303213"/>
          </a:xfrm>
          <a:custGeom>
            <a:avLst/>
            <a:gdLst>
              <a:gd name="T0" fmla="*/ 0 w 3072"/>
              <a:gd name="T1" fmla="*/ 2147483647 h 216"/>
              <a:gd name="T2" fmla="*/ 2147483647 w 3072"/>
              <a:gd name="T3" fmla="*/ 2147483647 h 216"/>
              <a:gd name="T4" fmla="*/ 2147483647 w 3072"/>
              <a:gd name="T5" fmla="*/ 2147483647 h 216"/>
              <a:gd name="T6" fmla="*/ 2147483647 w 3072"/>
              <a:gd name="T7" fmla="*/ 2147483647 h 216"/>
              <a:gd name="T8" fmla="*/ 2147483647 w 3072"/>
              <a:gd name="T9" fmla="*/ 2147483647 h 216"/>
              <a:gd name="T10" fmla="*/ 2147483647 w 3072"/>
              <a:gd name="T11" fmla="*/ 2147483647 h 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72"/>
              <a:gd name="T19" fmla="*/ 0 h 216"/>
              <a:gd name="T20" fmla="*/ 3072 w 3072"/>
              <a:gd name="T21" fmla="*/ 216 h 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72" h="216">
                <a:moveTo>
                  <a:pt x="0" y="200"/>
                </a:moveTo>
                <a:cubicBezTo>
                  <a:pt x="220" y="108"/>
                  <a:pt x="440" y="16"/>
                  <a:pt x="624" y="8"/>
                </a:cubicBezTo>
                <a:cubicBezTo>
                  <a:pt x="808" y="0"/>
                  <a:pt x="928" y="152"/>
                  <a:pt x="1104" y="152"/>
                </a:cubicBezTo>
                <a:cubicBezTo>
                  <a:pt x="1280" y="152"/>
                  <a:pt x="1472" y="0"/>
                  <a:pt x="1680" y="8"/>
                </a:cubicBezTo>
                <a:cubicBezTo>
                  <a:pt x="1888" y="16"/>
                  <a:pt x="2120" y="184"/>
                  <a:pt x="2352" y="200"/>
                </a:cubicBezTo>
                <a:cubicBezTo>
                  <a:pt x="2584" y="216"/>
                  <a:pt x="2828" y="160"/>
                  <a:pt x="3072" y="10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2" name="Oval 17"/>
          <p:cNvSpPr>
            <a:spLocks noChangeArrowheads="1"/>
          </p:cNvSpPr>
          <p:nvPr/>
        </p:nvSpPr>
        <p:spPr bwMode="auto">
          <a:xfrm>
            <a:off x="6172200" y="2128838"/>
            <a:ext cx="381000" cy="609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0" name="Freeform 18"/>
          <p:cNvSpPr>
            <a:spLocks/>
          </p:cNvSpPr>
          <p:nvPr/>
        </p:nvSpPr>
        <p:spPr bwMode="auto">
          <a:xfrm rot="-701898">
            <a:off x="1851025" y="2803525"/>
            <a:ext cx="4556125" cy="169863"/>
          </a:xfrm>
          <a:custGeom>
            <a:avLst/>
            <a:gdLst>
              <a:gd name="T0" fmla="*/ 0 w 3072"/>
              <a:gd name="T1" fmla="*/ 2147483647 h 216"/>
              <a:gd name="T2" fmla="*/ 2147483647 w 3072"/>
              <a:gd name="T3" fmla="*/ 2147483647 h 216"/>
              <a:gd name="T4" fmla="*/ 2147483647 w 3072"/>
              <a:gd name="T5" fmla="*/ 2147483647 h 216"/>
              <a:gd name="T6" fmla="*/ 2147483647 w 3072"/>
              <a:gd name="T7" fmla="*/ 2147483647 h 216"/>
              <a:gd name="T8" fmla="*/ 2147483647 w 3072"/>
              <a:gd name="T9" fmla="*/ 2147483647 h 216"/>
              <a:gd name="T10" fmla="*/ 2147483647 w 3072"/>
              <a:gd name="T11" fmla="*/ 2147483647 h 2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72"/>
              <a:gd name="T19" fmla="*/ 0 h 216"/>
              <a:gd name="T20" fmla="*/ 3072 w 3072"/>
              <a:gd name="T21" fmla="*/ 216 h 2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72" h="216">
                <a:moveTo>
                  <a:pt x="0" y="200"/>
                </a:moveTo>
                <a:cubicBezTo>
                  <a:pt x="220" y="108"/>
                  <a:pt x="440" y="16"/>
                  <a:pt x="624" y="8"/>
                </a:cubicBezTo>
                <a:cubicBezTo>
                  <a:pt x="808" y="0"/>
                  <a:pt x="928" y="152"/>
                  <a:pt x="1104" y="152"/>
                </a:cubicBezTo>
                <a:cubicBezTo>
                  <a:pt x="1280" y="152"/>
                  <a:pt x="1472" y="0"/>
                  <a:pt x="1680" y="8"/>
                </a:cubicBezTo>
                <a:cubicBezTo>
                  <a:pt x="1888" y="16"/>
                  <a:pt x="2120" y="184"/>
                  <a:pt x="2352" y="200"/>
                </a:cubicBezTo>
                <a:cubicBezTo>
                  <a:pt x="2584" y="216"/>
                  <a:pt x="2828" y="160"/>
                  <a:pt x="3072" y="10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4" name="Line 19"/>
          <p:cNvSpPr>
            <a:spLocks noChangeShapeType="1"/>
          </p:cNvSpPr>
          <p:nvPr/>
        </p:nvSpPr>
        <p:spPr bwMode="auto">
          <a:xfrm flipV="1">
            <a:off x="1905000" y="2438400"/>
            <a:ext cx="4419600" cy="9906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5" name="Oval 20"/>
          <p:cNvSpPr>
            <a:spLocks noChangeArrowheads="1"/>
          </p:cNvSpPr>
          <p:nvPr/>
        </p:nvSpPr>
        <p:spPr bwMode="auto">
          <a:xfrm>
            <a:off x="3810000" y="3733800"/>
            <a:ext cx="533400" cy="4873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6" name="Oval 21"/>
          <p:cNvSpPr>
            <a:spLocks noChangeArrowheads="1"/>
          </p:cNvSpPr>
          <p:nvPr/>
        </p:nvSpPr>
        <p:spPr bwMode="auto">
          <a:xfrm>
            <a:off x="4953000" y="3429000"/>
            <a:ext cx="381000" cy="334963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7" name="Oval 22"/>
          <p:cNvSpPr>
            <a:spLocks noChangeArrowheads="1"/>
          </p:cNvSpPr>
          <p:nvPr/>
        </p:nvSpPr>
        <p:spPr bwMode="auto">
          <a:xfrm>
            <a:off x="6324600" y="3733800"/>
            <a:ext cx="381000" cy="381000"/>
          </a:xfrm>
          <a:prstGeom prst="ellipse">
            <a:avLst/>
          </a:prstGeom>
          <a:gradFill rotWithShape="0">
            <a:gsLst>
              <a:gs pos="0">
                <a:srgbClr val="CC0066"/>
              </a:gs>
              <a:gs pos="100000">
                <a:srgbClr val="5E002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lIns="91420" tIns="45711" rIns="91420" bIns="45711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2618" name="Line 23"/>
          <p:cNvSpPr>
            <a:spLocks noChangeShapeType="1"/>
          </p:cNvSpPr>
          <p:nvPr/>
        </p:nvSpPr>
        <p:spPr bwMode="auto">
          <a:xfrm>
            <a:off x="6324600" y="2438400"/>
            <a:ext cx="1676400" cy="14478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22594" name="Rectangle 2"/>
          <p:cNvGraphicFramePr>
            <a:graphicFrameLocks/>
          </p:cNvGraphicFramePr>
          <p:nvPr/>
        </p:nvGraphicFramePr>
        <p:xfrm>
          <a:off x="1524000" y="863600"/>
          <a:ext cx="6096000" cy="4064000"/>
        </p:xfrm>
        <a:graphic>
          <a:graphicData uri="http://schemas.openxmlformats.org/presentationml/2006/ole">
            <p:oleObj spid="_x0000_s622594" name="Equation" r:id="rId4" imgW="0" imgH="0" progId="Equation.3">
              <p:embed/>
            </p:oleObj>
          </a:graphicData>
        </a:graphic>
      </p:graphicFrame>
      <p:graphicFrame>
        <p:nvGraphicFramePr>
          <p:cNvPr id="622595" name="Object 3"/>
          <p:cNvGraphicFramePr>
            <a:graphicFrameLocks noChangeAspect="1"/>
          </p:cNvGraphicFramePr>
          <p:nvPr/>
        </p:nvGraphicFramePr>
        <p:xfrm>
          <a:off x="4438650" y="2940050"/>
          <a:ext cx="114300" cy="215900"/>
        </p:xfrm>
        <a:graphic>
          <a:graphicData uri="http://schemas.openxmlformats.org/presentationml/2006/ole">
            <p:oleObj spid="_x0000_s622595" name="Equation" r:id="rId5" imgW="114548" imgH="216016" progId="Equation.3">
              <p:embed/>
            </p:oleObj>
          </a:graphicData>
        </a:graphic>
      </p:graphicFrame>
      <p:sp>
        <p:nvSpPr>
          <p:cNvPr id="622619" name="Rectangle 26"/>
          <p:cNvSpPr>
            <a:spLocks noChangeArrowheads="1"/>
          </p:cNvSpPr>
          <p:nvPr/>
        </p:nvSpPr>
        <p:spPr bwMode="auto">
          <a:xfrm>
            <a:off x="76200" y="48006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55" tIns="46029" rIns="92055" bIns="46029">
            <a:prstTxWarp prst="textNoShape">
              <a:avLst/>
            </a:prstTxWarp>
          </a:bodyPr>
          <a:lstStyle/>
          <a:p>
            <a:pPr marL="341313" indent="-341313">
              <a:spcBef>
                <a:spcPct val="20000"/>
              </a:spcBef>
              <a:buClr>
                <a:srgbClr val="FFFF00"/>
              </a:buClr>
              <a:buSzPct val="60000"/>
              <a:buFont typeface="Arial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Arial"/>
                <a:cs typeface="Arial"/>
              </a:rPr>
              <a:t>Spatially coherent 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shear pattern, ~1% distortion</a:t>
            </a:r>
          </a:p>
          <a:p>
            <a:pPr marL="341313" indent="-341313">
              <a:spcBef>
                <a:spcPct val="20000"/>
              </a:spcBef>
              <a:buClr>
                <a:srgbClr val="FFFF00"/>
              </a:buClr>
              <a:buSzPct val="60000"/>
              <a:buFont typeface="Arial"/>
              <a:buChar char="•"/>
            </a:pP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Radial distances depend on </a:t>
            </a:r>
            <a:r>
              <a:rPr lang="en-GB" sz="2400" i="1" dirty="0">
                <a:solidFill>
                  <a:srgbClr val="FFFF00"/>
                </a:solidFill>
                <a:latin typeface="Arial"/>
                <a:cs typeface="Arial"/>
              </a:rPr>
              <a:t>geometry</a:t>
            </a:r>
            <a:r>
              <a:rPr lang="en-GB" sz="2400" dirty="0">
                <a:solidFill>
                  <a:srgbClr val="FFFF00"/>
                </a:solidFill>
                <a:latin typeface="Arial"/>
                <a:cs typeface="Arial"/>
              </a:rPr>
              <a:t> of Universe</a:t>
            </a:r>
            <a:endParaRPr lang="en-GB" sz="2400" i="1" dirty="0">
              <a:solidFill>
                <a:srgbClr val="FFFF00"/>
              </a:solidFill>
              <a:latin typeface="Arial"/>
              <a:cs typeface="Arial"/>
            </a:endParaRPr>
          </a:p>
          <a:p>
            <a:pPr marL="341313" indent="-341313">
              <a:spcBef>
                <a:spcPct val="20000"/>
              </a:spcBef>
              <a:buClr>
                <a:srgbClr val="FFFF00"/>
              </a:buClr>
              <a:buSzPct val="60000"/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Foreground mass distribution depends on </a:t>
            </a:r>
            <a:r>
              <a:rPr lang="en-US" sz="2400" i="1" dirty="0">
                <a:solidFill>
                  <a:srgbClr val="FFFF00"/>
                </a:solidFill>
                <a:latin typeface="Arial"/>
                <a:cs typeface="Arial"/>
              </a:rPr>
              <a:t>growth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 of structure</a:t>
            </a:r>
            <a:endParaRPr lang="en-US" sz="2400" dirty="0">
              <a:solidFill>
                <a:schemeClr val="bg1"/>
              </a:solidFill>
              <a:latin typeface="Arial"/>
              <a:cs typeface="Arial"/>
              <a:sym typeface="Symbol" pitchFamily="27" charset="2"/>
            </a:endParaRPr>
          </a:p>
        </p:txBody>
      </p:sp>
      <p:graphicFrame>
        <p:nvGraphicFramePr>
          <p:cNvPr id="622596" name="Rectangle 4"/>
          <p:cNvGraphicFramePr>
            <a:graphicFrameLocks/>
          </p:cNvGraphicFramePr>
          <p:nvPr/>
        </p:nvGraphicFramePr>
        <p:xfrm>
          <a:off x="1524000" y="381000"/>
          <a:ext cx="6248400" cy="584200"/>
        </p:xfrm>
        <a:graphic>
          <a:graphicData uri="http://schemas.openxmlformats.org/presentationml/2006/ole">
            <p:oleObj spid="_x0000_s622596" name="Equation" r:id="rId6" imgW="0" imgH="0" progId="Equation.3">
              <p:embed/>
            </p:oleObj>
          </a:graphicData>
        </a:graphic>
      </p:graphicFrame>
      <p:graphicFrame>
        <p:nvGraphicFramePr>
          <p:cNvPr id="622597" name="Object 5"/>
          <p:cNvGraphicFramePr>
            <a:graphicFrameLocks noChangeAspect="1"/>
          </p:cNvGraphicFramePr>
          <p:nvPr/>
        </p:nvGraphicFramePr>
        <p:xfrm>
          <a:off x="4514850" y="2787650"/>
          <a:ext cx="114300" cy="215900"/>
        </p:xfrm>
        <a:graphic>
          <a:graphicData uri="http://schemas.openxmlformats.org/presentationml/2006/ole">
            <p:oleObj spid="_x0000_s622597" name="Equation" r:id="rId7" imgW="114548" imgH="216016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447800" y="228600"/>
            <a:ext cx="6776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II. Weak </a:t>
            </a:r>
            <a:r>
              <a:rPr lang="en-US" sz="3600" dirty="0" err="1" smtClean="0">
                <a:solidFill>
                  <a:schemeClr val="bg1"/>
                </a:solidFill>
                <a:latin typeface="Arial"/>
                <a:cs typeface="Arial"/>
              </a:rPr>
              <a:t>Lensing</a:t>
            </a: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: Cosmic Shear</a:t>
            </a:r>
            <a:endParaRPr lang="en-US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 animBg="1"/>
      <p:bldP spid="6482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6691" name="Picture 2" descr="Snapshot 2006-04-17 17-25-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700" y="1149888"/>
            <a:ext cx="5168900" cy="47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2" name="Rectangle 3"/>
          <p:cNvSpPr>
            <a:spLocks noChangeArrowheads="1"/>
          </p:cNvSpPr>
          <p:nvPr/>
        </p:nvSpPr>
        <p:spPr bwMode="auto">
          <a:xfrm>
            <a:off x="457200" y="2286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III. Baryon Acoustic Oscillations</a:t>
            </a:r>
            <a:endParaRPr lang="en-US" sz="3200" dirty="0">
              <a:solidFill>
                <a:schemeClr val="bg1"/>
              </a:solidFill>
              <a:latin typeface="Times New Roman" pitchFamily="27" charset="0"/>
            </a:endParaRPr>
          </a:p>
        </p:txBody>
      </p:sp>
      <p:sp>
        <p:nvSpPr>
          <p:cNvPr id="626693" name="Rectangle 4"/>
          <p:cNvSpPr>
            <a:spLocks noChangeArrowheads="1"/>
          </p:cNvSpPr>
          <p:nvPr/>
        </p:nvSpPr>
        <p:spPr bwMode="auto">
          <a:xfrm>
            <a:off x="1676400" y="5410200"/>
            <a:ext cx="5715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  <a:latin typeface="Times New Roman" pitchFamily="27" charset="0"/>
            </a:endParaRPr>
          </a:p>
        </p:txBody>
      </p:sp>
      <p:sp>
        <p:nvSpPr>
          <p:cNvPr id="626694" name="Rectangle 5"/>
          <p:cNvSpPr>
            <a:spLocks noRot="1" noChangeArrowheads="1"/>
          </p:cNvSpPr>
          <p:nvPr/>
        </p:nvSpPr>
        <p:spPr bwMode="auto">
          <a:xfrm>
            <a:off x="5562600" y="1752600"/>
            <a:ext cx="320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US" sz="2000">
              <a:solidFill>
                <a:schemeClr val="bg1"/>
              </a:solidFill>
              <a:latin typeface="Times New Roman" pitchFamily="27" charset="0"/>
            </a:endParaRPr>
          </a:p>
        </p:txBody>
      </p:sp>
      <p:sp>
        <p:nvSpPr>
          <p:cNvPr id="626697" name="Text Box 12"/>
          <p:cNvSpPr txBox="1">
            <a:spLocks/>
          </p:cNvSpPr>
          <p:nvPr/>
        </p:nvSpPr>
        <p:spPr bwMode="auto">
          <a:xfrm>
            <a:off x="6537325" y="5911850"/>
            <a:ext cx="2149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err="1">
                <a:solidFill>
                  <a:srgbClr val="17E81D"/>
                </a:solidFill>
              </a:rPr>
              <a:t>Fosalba</a:t>
            </a:r>
            <a:r>
              <a:rPr lang="en-US" sz="1600" dirty="0">
                <a:solidFill>
                  <a:srgbClr val="17E81D"/>
                </a:solidFill>
              </a:rPr>
              <a:t> &amp; </a:t>
            </a:r>
            <a:r>
              <a:rPr lang="en-US" sz="1600" dirty="0" err="1">
                <a:solidFill>
                  <a:srgbClr val="17E81D"/>
                </a:solidFill>
              </a:rPr>
              <a:t>Gaztanaga</a:t>
            </a:r>
            <a:endParaRPr lang="en-US" dirty="0"/>
          </a:p>
        </p:txBody>
      </p:sp>
      <p:sp>
        <p:nvSpPr>
          <p:cNvPr id="626698" name="Text Box 13"/>
          <p:cNvSpPr txBox="1">
            <a:spLocks/>
          </p:cNvSpPr>
          <p:nvPr/>
        </p:nvSpPr>
        <p:spPr bwMode="auto">
          <a:xfrm>
            <a:off x="304801" y="1828800"/>
            <a:ext cx="2895600" cy="36625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Galaxy</a:t>
            </a:r>
            <a:r>
              <a:rPr lang="en-US" sz="2400" dirty="0" smtClean="0">
                <a:solidFill>
                  <a:srgbClr val="FFFF00"/>
                </a:solidFill>
              </a:rPr>
              <a:t> angular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power spectrum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 photo</a:t>
            </a:r>
            <a:r>
              <a:rPr lang="en-US" sz="2400" dirty="0">
                <a:solidFill>
                  <a:srgbClr val="FFFF00"/>
                </a:solidFill>
              </a:rPr>
              <a:t>-</a:t>
            </a:r>
            <a:r>
              <a:rPr lang="en-US" sz="2400" dirty="0" err="1">
                <a:solidFill>
                  <a:srgbClr val="FFFF00"/>
                </a:solidFill>
              </a:rPr>
              <a:t>z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bins (relative to model without BAO)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Probe deeper than SDSS </a:t>
            </a:r>
            <a:r>
              <a:rPr lang="en-US" sz="2000" dirty="0" err="1" smtClean="0">
                <a:solidFill>
                  <a:schemeClr val="bg1"/>
                </a:solidFill>
              </a:rPr>
              <a:t>redshift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surveys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Supernovae in DES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9763" name="Content Placeholder 5" descr="Snapshot 2010-07-07 21-57-09.tif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20486" b="-20486"/>
          <a:stretch>
            <a:fillRect/>
          </a:stretch>
        </p:blipFill>
        <p:spPr>
          <a:xfrm>
            <a:off x="914400" y="274637"/>
            <a:ext cx="8229600" cy="4525963"/>
          </a:xfrm>
        </p:spPr>
      </p:pic>
      <p:pic>
        <p:nvPicPr>
          <p:cNvPr id="7" name="Picture 6" descr="Snapshot 2010-09-23 14-50-1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98" y="4267200"/>
            <a:ext cx="4304202" cy="251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97302" y="152400"/>
            <a:ext cx="3673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IV. Supernovae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876800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Broader </a:t>
            </a:r>
            <a:r>
              <a:rPr lang="en-US" dirty="0" err="1" smtClean="0">
                <a:solidFill>
                  <a:schemeClr val="bg1"/>
                </a:solidFill>
              </a:rPr>
              <a:t>redshift</a:t>
            </a:r>
            <a:r>
              <a:rPr lang="en-US" dirty="0" smtClean="0">
                <a:solidFill>
                  <a:schemeClr val="bg1"/>
                </a:solidFill>
              </a:rPr>
              <a:t> range than SDSS SN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Higher S/N in red </a:t>
            </a:r>
            <a:r>
              <a:rPr lang="en-US" dirty="0" err="1" smtClean="0">
                <a:solidFill>
                  <a:schemeClr val="bg1"/>
                </a:solidFill>
              </a:rPr>
              <a:t>passbands</a:t>
            </a:r>
            <a:r>
              <a:rPr lang="en-US" dirty="0" smtClean="0">
                <a:solidFill>
                  <a:schemeClr val="bg1"/>
                </a:solidFill>
              </a:rPr>
              <a:t> than SNLS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Add NIR from VISTA VIDEO survey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Factor ~10x statistics vs. current samples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4191000"/>
            <a:ext cx="16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Bernstein et al</a:t>
            </a:r>
            <a:endParaRPr lang="en-US" dirty="0">
              <a:solidFill>
                <a:srgbClr val="12FF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chemeClr val="bg1"/>
                </a:solidFill>
                <a:latin typeface="Arial"/>
                <a:ea typeface="ＭＳ Ｐゴシック" pitchFamily="-109" charset="-128"/>
                <a:cs typeface="Arial"/>
              </a:rPr>
              <a:t>Photometric </a:t>
            </a:r>
            <a:r>
              <a:rPr lang="en-US" sz="4000" dirty="0" err="1">
                <a:solidFill>
                  <a:schemeClr val="bg1"/>
                </a:solidFill>
                <a:latin typeface="Arial"/>
                <a:ea typeface="ＭＳ Ｐゴシック" pitchFamily="-109" charset="-128"/>
                <a:cs typeface="Arial"/>
              </a:rPr>
              <a:t>Redshifts</a:t>
            </a:r>
            <a:endParaRPr lang="en-US" sz="4000" dirty="0">
              <a:solidFill>
                <a:schemeClr val="bg1"/>
              </a:solidFill>
              <a:latin typeface="Arial"/>
              <a:ea typeface="ＭＳ Ｐゴシック" pitchFamily="-109" charset="-128"/>
              <a:cs typeface="Arial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74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55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smtClean="0">
              <a:latin typeface="Arial" pitchFamily="-109" charset="0"/>
              <a:ea typeface="Arial" pitchFamily="-109" charset="0"/>
              <a:cs typeface="Arial" pitchFamily="-109" charset="0"/>
              <a:sym typeface="Arial" pitchFamily="-109" charset="0"/>
            </a:endParaRPr>
          </a:p>
          <a:p>
            <a:fld id="{335135C6-2A5F-2041-9D6B-95181B7550EF}" type="slidenum">
              <a:rPr lang="en-US" sz="1200" smtClean="0">
                <a:latin typeface="Arial" pitchFamily="-109" charset="0"/>
                <a:ea typeface="Arial" pitchFamily="-109" charset="0"/>
                <a:cs typeface="Arial" pitchFamily="-109" charset="0"/>
                <a:sym typeface="Arial" pitchFamily="-109" charset="0"/>
              </a:rPr>
              <a:pPr/>
              <a:t>15</a:t>
            </a:fld>
            <a:endParaRPr lang="en-US" smtClean="0">
              <a:latin typeface="Arial" pitchFamily="-109" charset="0"/>
              <a:ea typeface="Arial" pitchFamily="-109" charset="0"/>
              <a:cs typeface="Arial" pitchFamily="-109" charset="0"/>
              <a:sym typeface="Arial" pitchFamily="-109" charset="0"/>
            </a:endParaRPr>
          </a:p>
        </p:txBody>
      </p:sp>
      <p:sp>
        <p:nvSpPr>
          <p:cNvPr id="617477" name="Text Box 4"/>
          <p:cNvSpPr txBox="1">
            <a:spLocks noChangeArrowheads="1"/>
          </p:cNvSpPr>
          <p:nvPr/>
        </p:nvSpPr>
        <p:spPr bwMode="auto">
          <a:xfrm>
            <a:off x="304800" y="1849438"/>
            <a:ext cx="3886200" cy="440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-109" charset="0"/>
              </a:rPr>
              <a:t>• </a:t>
            </a:r>
            <a:r>
              <a:rPr lang="en-US" sz="2000" dirty="0">
                <a:solidFill>
                  <a:schemeClr val="bg1"/>
                </a:solidFill>
              </a:rPr>
              <a:t>Measure relative flux in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multiple filters: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track the 4000 A break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 Estimate individual galaxy 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redshifts</a:t>
            </a:r>
            <a:r>
              <a:rPr lang="en-US" sz="2000" dirty="0">
                <a:solidFill>
                  <a:schemeClr val="bg1"/>
                </a:solidFill>
              </a:rPr>
              <a:t> with accuracy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  <a:sym typeface="Symbol" pitchFamily="-109" charset="2"/>
              </a:rPr>
              <a:t></a:t>
            </a:r>
            <a:r>
              <a:rPr lang="en-US" sz="2000" dirty="0" err="1">
                <a:solidFill>
                  <a:schemeClr val="bg1"/>
                </a:solidFill>
              </a:rPr>
              <a:t>(z</a:t>
            </a:r>
            <a:r>
              <a:rPr lang="en-US" sz="2000" dirty="0">
                <a:solidFill>
                  <a:schemeClr val="bg1"/>
                </a:solidFill>
              </a:rPr>
              <a:t>) &lt; 0.1 (~0.02 for clusters)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• Precision is sufficient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  for</a:t>
            </a:r>
            <a:r>
              <a:rPr lang="en-US" sz="2000" dirty="0" smtClean="0">
                <a:solidFill>
                  <a:schemeClr val="bg1"/>
                </a:solidFill>
              </a:rPr>
              <a:t> several Dark Energy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probes,</a:t>
            </a:r>
            <a:r>
              <a:rPr lang="en-US" sz="2000" dirty="0" smtClean="0">
                <a:solidFill>
                  <a:schemeClr val="bg1"/>
                </a:solidFill>
              </a:rPr>
              <a:t> but </a:t>
            </a:r>
            <a:r>
              <a:rPr lang="en-US" sz="2000" dirty="0" smtClean="0">
                <a:solidFill>
                  <a:srgbClr val="FFFF00"/>
                </a:solidFill>
              </a:rPr>
              <a:t>error </a:t>
            </a:r>
            <a:r>
              <a:rPr lang="en-US" sz="2000" dirty="0">
                <a:solidFill>
                  <a:srgbClr val="FFFF00"/>
                </a:solidFill>
              </a:rPr>
              <a:t>distributions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</a:t>
            </a:r>
            <a:r>
              <a:rPr lang="en-US" sz="2000" dirty="0" smtClean="0">
                <a:solidFill>
                  <a:srgbClr val="FFFF00"/>
                </a:solidFill>
              </a:rPr>
              <a:t> must be well measured:   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   </a:t>
            </a:r>
            <a:r>
              <a:rPr lang="en-US" sz="2000" dirty="0" smtClean="0">
                <a:solidFill>
                  <a:srgbClr val="FFFF00"/>
                </a:solidFill>
              </a:rPr>
              <a:t>requires spectroscopy</a:t>
            </a:r>
          </a:p>
          <a:p>
            <a:endParaRPr lang="en-US" sz="2000" dirty="0">
              <a:solidFill>
                <a:schemeClr val="bg1"/>
              </a:solidFill>
              <a:latin typeface="Times New Roman" pitchFamily="-109" charset="0"/>
            </a:endParaRPr>
          </a:p>
        </p:txBody>
      </p:sp>
      <p:sp>
        <p:nvSpPr>
          <p:cNvPr id="617478" name="Text Box 5"/>
          <p:cNvSpPr txBox="1">
            <a:spLocks noChangeArrowheads="1"/>
          </p:cNvSpPr>
          <p:nvPr/>
        </p:nvSpPr>
        <p:spPr bwMode="auto">
          <a:xfrm>
            <a:off x="1524000" y="49530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6174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478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480" name="Text Box 7"/>
          <p:cNvSpPr txBox="1">
            <a:spLocks/>
          </p:cNvSpPr>
          <p:nvPr/>
        </p:nvSpPr>
        <p:spPr bwMode="auto">
          <a:xfrm>
            <a:off x="5340350" y="1368425"/>
            <a:ext cx="27765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Elliptical galaxy spectrum</a:t>
            </a:r>
            <a:endParaRPr lang="en-US">
              <a:solidFill>
                <a:schemeClr val="tx1"/>
              </a:solidFill>
              <a:latin typeface="Times New Roman" pitchFamily="-10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-76200"/>
            <a:ext cx="8077200" cy="1143000"/>
          </a:xfrm>
        </p:spPr>
        <p:txBody>
          <a:bodyPr/>
          <a:lstStyle/>
          <a:p>
            <a:r>
              <a:rPr lang="en-US" sz="3600" dirty="0" smtClean="0"/>
              <a:t>Massive Spectroscopy of DES Targets</a:t>
            </a:r>
            <a:endParaRPr lang="en-US" sz="3600" dirty="0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381000" y="1322487"/>
            <a:ext cx="8686800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Would enable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(see today’s talks)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Clusters: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cluster spec.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z’s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and dynamical masses from velocity dispersions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WL: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calibrate photo-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z’s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to reduce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systematics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; cross-correlate spec. lenses with photometric source galaxies; combine RSD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LSS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: radial BAO (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H(z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); growth fn.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via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Redshift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Space Distortions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SNe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, galaxy evolution: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host-galaxy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z’s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and spectroscopic typing (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metallicities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stellar masses) depending on S/N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All: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calibrate photo-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z’s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directly and via angular cross-correlation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-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Concept</a:t>
            </a:r>
            <a:endParaRPr lang="en-US" dirty="0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457200" y="1295400"/>
            <a:ext cx="8686800" cy="5016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~4000 fiber system for the Blanco 4-m at CTIO, interchangeable with </a:t>
            </a:r>
            <a:r>
              <a:rPr lang="en-US" sz="2000" dirty="0" err="1" smtClean="0">
                <a:solidFill>
                  <a:srgbClr val="FFFF00"/>
                </a:solidFill>
                <a:latin typeface="Arial"/>
                <a:cs typeface="Arial"/>
              </a:rPr>
              <a:t>DECam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, feeding ~20 spectrographs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FOV: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3.8 sq. deg. (delivered by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DECam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optics)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Nominal wavelength coverage: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550 to 1080 nm (blue limit set by optics)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Resolution: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R~2000 feasible with single-arm spectrographs, but TBD by requirements 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Use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DECam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optics except C5 (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dewar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window) and add ADC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pectrograph design could be based on cost-effective HETDEX VIRUS. 200 spectra per 2kx4k CCD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Could use existing tested, spare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DECam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CCDs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as detectors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/>
                <a:cs typeface="Arial"/>
              </a:rPr>
              <a:t>Technical challenge: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positioners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for high fiber density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Tomorrow’s talks will cover all these technical issues and more.</a:t>
            </a: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5715000" y="1143000"/>
            <a:ext cx="32004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pic>
        <p:nvPicPr>
          <p:cNvPr id="579586" name="Picture 2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338" y="1676400"/>
            <a:ext cx="24050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95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27" charset="-128"/>
                <a:cs typeface="ＭＳ Ｐゴシック" pitchFamily="27" charset="-128"/>
              </a:rPr>
              <a:t>DECam</a:t>
            </a:r>
            <a:r>
              <a:rPr lang="en-US" dirty="0" smtClean="0">
                <a:ea typeface="ＭＳ Ｐゴシック" pitchFamily="27" charset="-128"/>
                <a:cs typeface="ＭＳ Ｐゴシック" pitchFamily="27" charset="-128"/>
              </a:rPr>
              <a:t> Optics</a:t>
            </a:r>
            <a:endParaRPr lang="en-US" sz="2000" dirty="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800">
              <a:ea typeface="ＭＳ Ｐゴシック" pitchFamily="27" charset="-128"/>
              <a:cs typeface="ＭＳ Ｐゴシック" pitchFamily="27" charset="-128"/>
            </a:endParaRPr>
          </a:p>
          <a:p>
            <a:pPr eaLnBrk="1" hangingPunct="1"/>
            <a:endParaRPr lang="en-US" sz="1800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579589" name="Text Box 5"/>
          <p:cNvSpPr txBox="1">
            <a:spLocks noChangeArrowheads="1"/>
          </p:cNvSpPr>
          <p:nvPr/>
        </p:nvSpPr>
        <p:spPr bwMode="auto">
          <a:xfrm>
            <a:off x="5827713" y="5562600"/>
            <a:ext cx="1030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C1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6019800" y="4267200"/>
            <a:ext cx="830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C2 - C3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6483350" y="2819400"/>
            <a:ext cx="67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C4</a:t>
            </a:r>
          </a:p>
        </p:txBody>
      </p:sp>
      <p:sp>
        <p:nvSpPr>
          <p:cNvPr id="579592" name="Text Box 8"/>
          <p:cNvSpPr txBox="1">
            <a:spLocks noChangeArrowheads="1"/>
          </p:cNvSpPr>
          <p:nvPr/>
        </p:nvSpPr>
        <p:spPr bwMode="auto">
          <a:xfrm>
            <a:off x="5562600" y="236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C5, vacuum window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7315200" y="3429000"/>
            <a:ext cx="835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Filters &amp;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Shutter</a:t>
            </a:r>
          </a:p>
        </p:txBody>
      </p:sp>
      <p:sp>
        <p:nvSpPr>
          <p:cNvPr id="579594" name="Text Box 10"/>
          <p:cNvSpPr txBox="1">
            <a:spLocks noChangeArrowheads="1"/>
          </p:cNvSpPr>
          <p:nvPr/>
        </p:nvSpPr>
        <p:spPr bwMode="auto">
          <a:xfrm>
            <a:off x="5791200" y="1981200"/>
            <a:ext cx="1100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Focal plane</a:t>
            </a:r>
          </a:p>
        </p:txBody>
      </p:sp>
      <p:sp>
        <p:nvSpPr>
          <p:cNvPr id="579595" name="Line 11"/>
          <p:cNvSpPr>
            <a:spLocks noChangeShapeType="1"/>
          </p:cNvSpPr>
          <p:nvPr/>
        </p:nvSpPr>
        <p:spPr bwMode="auto">
          <a:xfrm flipH="1">
            <a:off x="7085013" y="2971800"/>
            <a:ext cx="146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6" name="Line 12"/>
          <p:cNvSpPr>
            <a:spLocks noChangeShapeType="1"/>
          </p:cNvSpPr>
          <p:nvPr/>
        </p:nvSpPr>
        <p:spPr bwMode="auto">
          <a:xfrm>
            <a:off x="6858000" y="2209800"/>
            <a:ext cx="3048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7" name="Text Box 13"/>
          <p:cNvSpPr txBox="1">
            <a:spLocks noChangeArrowheads="1"/>
          </p:cNvSpPr>
          <p:nvPr/>
        </p:nvSpPr>
        <p:spPr bwMode="auto">
          <a:xfrm>
            <a:off x="6019800" y="1600200"/>
            <a:ext cx="727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Bipods</a:t>
            </a:r>
          </a:p>
        </p:txBody>
      </p:sp>
      <p:sp>
        <p:nvSpPr>
          <p:cNvPr id="579598" name="Line 14"/>
          <p:cNvSpPr>
            <a:spLocks noChangeShapeType="1"/>
          </p:cNvSpPr>
          <p:nvPr/>
        </p:nvSpPr>
        <p:spPr bwMode="auto">
          <a:xfrm>
            <a:off x="6781800" y="1828800"/>
            <a:ext cx="457200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599" name="Text Box 15"/>
          <p:cNvSpPr txBox="1">
            <a:spLocks noChangeArrowheads="1"/>
          </p:cNvSpPr>
          <p:nvPr/>
        </p:nvSpPr>
        <p:spPr bwMode="auto">
          <a:xfrm>
            <a:off x="6553200" y="14478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Attachment ring</a:t>
            </a:r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228600" y="1066800"/>
            <a:ext cx="548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2" tIns="45666" rIns="91332" bIns="45666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Field of view:	 2.2</a:t>
            </a:r>
            <a:r>
              <a:rPr lang="en-US" sz="2000" baseline="30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diameter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C1, C2</a:t>
            </a:r>
            <a:r>
              <a:rPr lang="en-US" sz="2000" dirty="0">
                <a:solidFill>
                  <a:schemeClr val="bg1"/>
                </a:solidFill>
              </a:rPr>
              <a:t>, C3, C5</a:t>
            </a:r>
            <a:r>
              <a:rPr lang="en-US" sz="2000" dirty="0" smtClean="0">
                <a:solidFill>
                  <a:schemeClr val="bg1"/>
                </a:solidFill>
              </a:rPr>
              <a:t> in hand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C4 finishing coating in California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UCL leading this effort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DESpec</a:t>
            </a:r>
            <a:r>
              <a:rPr lang="en-US" sz="2000" dirty="0" smtClean="0">
                <a:solidFill>
                  <a:schemeClr val="bg1"/>
                </a:solidFill>
              </a:rPr>
              <a:t> would use same optics (except C5) &amp; add ADC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9" name="Picture 7" descr="DCP_1853"/>
          <p:cNvPicPr>
            <a:picLocks noChangeAspect="1" noChangeArrowheads="1"/>
          </p:cNvPicPr>
          <p:nvPr/>
        </p:nvPicPr>
        <p:blipFill>
          <a:blip r:embed="rId4"/>
          <a:srcRect l="27686" t="7986" r="24490" b="12778"/>
          <a:stretch>
            <a:fillRect/>
          </a:stretch>
        </p:blipFill>
        <p:spPr bwMode="auto">
          <a:xfrm>
            <a:off x="2352201" y="3276600"/>
            <a:ext cx="28293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81000" y="5193268"/>
            <a:ext cx="174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S. Kent (FNAL)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</a:t>
            </a:r>
            <a:r>
              <a:rPr lang="en-US" dirty="0" err="1" smtClean="0"/>
              <a:t>Survey(s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228600" y="1219200"/>
            <a:ext cx="8686800" cy="52629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Need to carry out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FoM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trade studies taking into account all the probes. Following just sets the scale to factor of ~2.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Example: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BAO-optimized survey covering DES footprint: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Errors in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ln(P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scale as 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400" i="1" baseline="-25000" dirty="0" smtClean="0">
                <a:solidFill>
                  <a:schemeClr val="bg1"/>
                </a:solidFill>
                <a:latin typeface="Arial"/>
                <a:cs typeface="Arial"/>
              </a:rPr>
              <a:t>eff</a:t>
            </a:r>
            <a:r>
              <a:rPr lang="en-US" sz="24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-1/2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where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                       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eff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 = (nP/(1+nP))</a:t>
            </a:r>
            <a:r>
              <a:rPr lang="en-US" sz="24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survey</a:t>
            </a:r>
            <a:endParaRPr lang="en-US" sz="2400" i="1" baseline="-25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Maximize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Arial"/>
                <a:cs typeface="Arial"/>
              </a:rPr>
              <a:t>survey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to minimize cosmic variance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Choose 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nP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~2-3 so that Poisson errors subdominant:  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P&lt;2x10</a:t>
            </a:r>
            <a:r>
              <a:rPr lang="en-US" sz="24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  <a:latin typeface="Arial"/>
                <a:cs typeface="Arial"/>
              </a:rPr>
              <a:t>-3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Mpc</a:t>
            </a:r>
            <a:r>
              <a:rPr lang="en-US" sz="24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on relevant scales: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&gt;(1-2)x10</a:t>
            </a:r>
            <a:r>
              <a:rPr lang="en-US" sz="2400" i="1" baseline="30000" dirty="0" smtClean="0">
                <a:solidFill>
                  <a:schemeClr val="bg1"/>
                </a:solidFill>
                <a:latin typeface="Arial"/>
                <a:cs typeface="Arial"/>
              </a:rPr>
              <a:t>-4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r>
              <a:rPr lang="en-US" sz="2400" baseline="30000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Mpc</a:t>
            </a:r>
            <a:r>
              <a:rPr lang="en-US" sz="2400" baseline="30000" dirty="0" smtClean="0">
                <a:solidFill>
                  <a:schemeClr val="bg1"/>
                </a:solidFill>
                <a:latin typeface="Arial"/>
                <a:cs typeface="Arial"/>
              </a:rPr>
              <a:t>-3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Use color, surface-brightness, and flux selection to sculpt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distribution under this constraint: maximize </a:t>
            </a:r>
            <a:r>
              <a:rPr lang="en-US" sz="2400" i="1" dirty="0" smtClean="0">
                <a:solidFill>
                  <a:schemeClr val="bg1"/>
                </a:solidFill>
                <a:latin typeface="Arial"/>
                <a:cs typeface="Arial"/>
              </a:rPr>
              <a:t>V</a:t>
            </a:r>
            <a:r>
              <a:rPr lang="en-US" sz="2400" i="1" baseline="-25000" dirty="0" smtClean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400" baseline="-25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and spec. efficiency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400" dirty="0" smtClean="0">
                <a:ea typeface="ＭＳ Ｐゴシック" pitchFamily="27" charset="-128"/>
                <a:cs typeface="ＭＳ Ｐゴシック" pitchFamily="27" charset="-128"/>
              </a:rPr>
              <a:t>Dark Energy</a:t>
            </a:r>
          </a:p>
        </p:txBody>
      </p:sp>
      <p:sp>
        <p:nvSpPr>
          <p:cNvPr id="482307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371600"/>
            <a:ext cx="8763000" cy="3200400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What is the physical cause of cosmic acceleration?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Dark Energy or modification of General Relativity?</a:t>
            </a:r>
          </a:p>
          <a:p>
            <a:pPr lvl="2"/>
            <a:r>
              <a:rPr lang="en-US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If Dark Energy, is it </a:t>
            </a:r>
            <a:r>
              <a:rPr lang="en-US" dirty="0" err="1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Λ</a:t>
            </a:r>
            <a:r>
              <a:rPr lang="en-US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 (the vacuum) or something else? </a:t>
            </a:r>
          </a:p>
          <a:p>
            <a:pPr lvl="3"/>
            <a:r>
              <a:rPr lang="en-US" sz="24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ea typeface="Wingdings"/>
              </a:rPr>
              <a:t>hat is the DE equation of state parameter </a:t>
            </a:r>
            <a:r>
              <a:rPr lang="en-US" sz="2400" i="1" dirty="0" err="1" smtClean="0">
                <a:solidFill>
                  <a:srgbClr val="FFFF00"/>
                </a:solidFill>
                <a:ea typeface="Wingdings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ea typeface="Wingdings"/>
              </a:rPr>
              <a:t>?</a:t>
            </a:r>
            <a:endParaRPr lang="en-US" sz="2400" dirty="0" smtClean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DES will take the next step toward these 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goals (Stage III)</a:t>
            </a:r>
          </a:p>
          <a:p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Massive spectroscopic follow-up of DES would enable comparable advance beyond DES (Stage IV), particularly in testing DE </a:t>
            </a:r>
            <a:r>
              <a:rPr lang="en-US" sz="2400" dirty="0" err="1" smtClean="0">
                <a:ea typeface="ＭＳ Ｐゴシック" pitchFamily="27" charset="-128"/>
                <a:cs typeface="ＭＳ Ｐゴシック" pitchFamily="27" charset="-128"/>
              </a:rPr>
              <a:t>vs</a:t>
            </a: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modified </a:t>
            </a:r>
          </a:p>
          <a:p>
            <a:pPr>
              <a:buNone/>
            </a:pPr>
            <a:r>
              <a:rPr lang="en-US" sz="2400" dirty="0" smtClean="0">
                <a:ea typeface="ＭＳ Ｐゴシック" pitchFamily="27" charset="-128"/>
                <a:cs typeface="ＭＳ Ｐゴシック" pitchFamily="27" charset="-128"/>
              </a:rPr>
              <a:t>    gravity </a:t>
            </a:r>
            <a:endParaRPr lang="en-US" sz="2400" dirty="0" smtClean="0">
              <a:ea typeface="ＭＳ Ｐゴシック" pitchFamily="27" charset="-128"/>
              <a:cs typeface="ＭＳ Ｐゴシック" pitchFamily="27" charset="-128"/>
            </a:endParaRPr>
          </a:p>
        </p:txBody>
      </p:sp>
      <p:pic>
        <p:nvPicPr>
          <p:cNvPr id="4" name="Picture 9" descr="6a00d8341bf7f753ef00e54f2bfc228833-800wi"/>
          <p:cNvPicPr>
            <a:picLocks noChangeAspect="1" noChangeArrowheads="1"/>
          </p:cNvPicPr>
          <p:nvPr/>
        </p:nvPicPr>
        <p:blipFill>
          <a:blip r:embed="rId2"/>
          <a:srcRect l="2222" r="2222"/>
          <a:stretch>
            <a:fillRect/>
          </a:stretch>
        </p:blipFill>
        <p:spPr bwMode="auto">
          <a:xfrm>
            <a:off x="3886200" y="4499233"/>
            <a:ext cx="5181600" cy="22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err="1" smtClean="0"/>
              <a:t>DESpec</a:t>
            </a:r>
            <a:r>
              <a:rPr lang="en-US" dirty="0" smtClean="0"/>
              <a:t> </a:t>
            </a:r>
            <a:r>
              <a:rPr lang="en-US" dirty="0" err="1" smtClean="0"/>
              <a:t>Survey(s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304800" y="1143000"/>
            <a:ext cx="8686800" cy="5632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Example (Cf.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BigBOSS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):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ELGs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to z~1.7: ~1100/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s.d.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=5.5 M successful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redshifts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 Target ~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2x that due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to inefficiencies.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DESpec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4000 fibers over 3.8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s.d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.=1050 targets/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s.d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 per exposure. 2x17 min exposures per field to cover ELG targets for ~65% </a:t>
            </a:r>
            <a:r>
              <a:rPr lang="en-US" sz="2400" i="1" dirty="0" err="1" smtClean="0">
                <a:solidFill>
                  <a:schemeClr val="bg1"/>
                </a:solidFill>
                <a:latin typeface="Arial"/>
                <a:cs typeface="Arial"/>
              </a:rPr>
              <a:t>z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completeness.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Cover 5000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s.d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 in 2630 exposures=770 hours=110 scheduled nights assuming 75% CTIO weather, 9.5 hr nights, and ignoring overlaps.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Could focus on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LRGs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instead or in addition: see Jim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Annis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’ talk for detailed discussion. Longer exposures but more efficient targeting. </a:t>
            </a:r>
          </a:p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Conclusion: comparable BAO survey power per unit time to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BigBOSS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: trade smaller FOV vs. higher fiber density.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-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Rationales for Blanco Spectroscopy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04800" y="1278553"/>
            <a:ext cx="8839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</a:t>
            </a:r>
            <a:r>
              <a:rPr lang="en-US" sz="2400" dirty="0" smtClean="0">
                <a:solidFill>
                  <a:schemeClr val="bg1"/>
                </a:solidFill>
              </a:rPr>
              <a:t>niform</a:t>
            </a:r>
            <a:r>
              <a:rPr lang="en-US" sz="2400" dirty="0" smtClean="0">
                <a:solidFill>
                  <a:schemeClr val="bg1"/>
                </a:solidFill>
              </a:rPr>
              <a:t>, deep imaging </a:t>
            </a:r>
            <a:r>
              <a:rPr lang="en-US" sz="2400" dirty="0" smtClean="0">
                <a:solidFill>
                  <a:schemeClr val="bg1"/>
                </a:solidFill>
              </a:rPr>
              <a:t>catalogs from DES+VHS </a:t>
            </a:r>
            <a:r>
              <a:rPr lang="en-US" sz="2400" dirty="0" smtClean="0">
                <a:solidFill>
                  <a:schemeClr val="bg1"/>
                </a:solidFill>
              </a:rPr>
              <a:t>for targeting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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enable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new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science beyond what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redshifts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alone provide (e.g.,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lensing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cross-correlation)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Maximally enhance science reach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of DES: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improve all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the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methods+photo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-z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/>
              </a:rPr>
              <a:t>calibration+enable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new methods (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RSD, radial BAO)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Hemispheric synergy with </a:t>
            </a:r>
            <a:r>
              <a:rPr lang="en-US" sz="2400" dirty="0" smtClean="0">
                <a:solidFill>
                  <a:schemeClr val="bg1"/>
                </a:solidFill>
              </a:rPr>
              <a:t>LSST: </a:t>
            </a:r>
            <a:r>
              <a:rPr lang="en-US" sz="2400" dirty="0" smtClean="0">
                <a:solidFill>
                  <a:schemeClr val="bg1"/>
                </a:solidFill>
              </a:rPr>
              <a:t>part of a broader </a:t>
            </a:r>
            <a:r>
              <a:rPr lang="en-US" sz="2400" dirty="0" smtClean="0">
                <a:solidFill>
                  <a:schemeClr val="bg1"/>
                </a:solidFill>
              </a:rPr>
              <a:t>eventual </a:t>
            </a:r>
            <a:r>
              <a:rPr lang="en-US" sz="2400" dirty="0" smtClean="0">
                <a:solidFill>
                  <a:schemeClr val="bg1"/>
                </a:solidFill>
              </a:rPr>
              <a:t>strategy for LSST follow-</a:t>
            </a:r>
            <a:r>
              <a:rPr lang="en-US" sz="2400" dirty="0" smtClean="0">
                <a:solidFill>
                  <a:schemeClr val="bg1"/>
                </a:solidFill>
              </a:rPr>
              <a:t>up: extend to ~15,000 sq deg and/or long cumulative exposures on LSST deep-drilling fields 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Excellent site: seeing,</a:t>
            </a:r>
            <a:r>
              <a:rPr lang="en-US" sz="2400" dirty="0" smtClean="0">
                <a:solidFill>
                  <a:schemeClr val="bg1"/>
                </a:solidFill>
              </a:rPr>
              <a:t> high number of useable nights yield </a:t>
            </a:r>
            <a:r>
              <a:rPr lang="en-US" sz="2400" dirty="0" smtClean="0">
                <a:solidFill>
                  <a:schemeClr val="bg1"/>
                </a:solidFill>
              </a:rPr>
              <a:t>faster</a:t>
            </a:r>
            <a:r>
              <a:rPr lang="en-US" sz="2400" dirty="0" smtClean="0">
                <a:solidFill>
                  <a:schemeClr val="bg1"/>
                </a:solidFill>
              </a:rPr>
              <a:t> (hence cheaper) survey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Lower</a:t>
            </a:r>
            <a:r>
              <a:rPr lang="en-US" sz="2400" dirty="0" smtClean="0">
                <a:solidFill>
                  <a:schemeClr val="bg1"/>
                </a:solidFill>
              </a:rPr>
              <a:t> cost </a:t>
            </a:r>
            <a:r>
              <a:rPr lang="en-US" sz="2400" dirty="0" smtClean="0">
                <a:solidFill>
                  <a:schemeClr val="bg1"/>
                </a:solidFill>
              </a:rPr>
              <a:t>&amp; schedule risks by reusing/capitalizing on many </a:t>
            </a:r>
            <a:r>
              <a:rPr lang="en-US" sz="2400" dirty="0" err="1" smtClean="0">
                <a:solidFill>
                  <a:schemeClr val="bg1"/>
                </a:solidFill>
              </a:rPr>
              <a:t>DECam</a:t>
            </a:r>
            <a:r>
              <a:rPr lang="en-US" sz="2400" dirty="0" smtClean="0">
                <a:solidFill>
                  <a:schemeClr val="bg1"/>
                </a:solidFill>
              </a:rPr>
              <a:t> components: optics, </a:t>
            </a:r>
            <a:r>
              <a:rPr lang="en-US" sz="2400" dirty="0" err="1" smtClean="0">
                <a:solidFill>
                  <a:schemeClr val="bg1"/>
                </a:solidFill>
              </a:rPr>
              <a:t>CCDs</a:t>
            </a:r>
            <a:r>
              <a:rPr lang="en-US" sz="2400" dirty="0" smtClean="0">
                <a:solidFill>
                  <a:schemeClr val="bg1"/>
                </a:solidFill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457200" y="1636217"/>
            <a:ext cx="8153400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NOAO does not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currently have plans for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an AO for major instrument on the Blanco following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DECam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: NSF Portfolio Review in 2012.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Need to evaluate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DESpec</a:t>
            </a:r>
            <a:r>
              <a:rPr lang="en-US" sz="2400" dirty="0" smtClean="0">
                <a:solidFill>
                  <a:srgbClr val="FFFFFF"/>
                </a:solidFill>
              </a:rPr>
              <a:t> in the </a:t>
            </a:r>
            <a:r>
              <a:rPr lang="en-US" sz="2400" dirty="0" smtClean="0">
                <a:solidFill>
                  <a:srgbClr val="FFFFFF"/>
                </a:solidFill>
              </a:rPr>
              <a:t>global context </a:t>
            </a:r>
            <a:r>
              <a:rPr lang="en-US" sz="2400" dirty="0" smtClean="0">
                <a:solidFill>
                  <a:srgbClr val="FFFFFF"/>
                </a:solidFill>
              </a:rPr>
              <a:t>of planned &amp; </a:t>
            </a:r>
            <a:r>
              <a:rPr lang="en-US" sz="2400" dirty="0" smtClean="0">
                <a:solidFill>
                  <a:srgbClr val="FFFFFF"/>
                </a:solidFill>
              </a:rPr>
              <a:t>proposed spectroscopic survey facilities: in</a:t>
            </a:r>
            <a:r>
              <a:rPr lang="en-US" sz="2400" dirty="0" smtClean="0">
                <a:solidFill>
                  <a:srgbClr val="FFFFFF"/>
                </a:solidFill>
              </a:rPr>
              <a:t> this </a:t>
            </a:r>
            <a:r>
              <a:rPr lang="en-US" sz="2400" dirty="0" smtClean="0">
                <a:solidFill>
                  <a:srgbClr val="FFFFFF"/>
                </a:solidFill>
              </a:rPr>
              <a:t>economic climate,</a:t>
            </a:r>
            <a:r>
              <a:rPr lang="en-US" sz="2400" dirty="0" smtClean="0">
                <a:solidFill>
                  <a:srgbClr val="FFFFFF"/>
                </a:solidFill>
              </a:rPr>
              <a:t> should aim </a:t>
            </a:r>
            <a:r>
              <a:rPr lang="en-US" sz="2400" dirty="0" smtClean="0">
                <a:solidFill>
                  <a:srgbClr val="FFFFFF"/>
                </a:solidFill>
              </a:rPr>
              <a:t>to complement rather than compete where </a:t>
            </a:r>
            <a:r>
              <a:rPr lang="en-US" sz="2400" dirty="0" smtClean="0">
                <a:solidFill>
                  <a:srgbClr val="FFFFFF"/>
                </a:solidFill>
              </a:rPr>
              <a:t>possible. 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endParaRPr lang="en-US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Path Forward</a:t>
            </a:r>
            <a:endParaRPr lang="en-US" dirty="0"/>
          </a:p>
        </p:txBody>
      </p:sp>
      <p:sp>
        <p:nvSpPr>
          <p:cNvPr id="647172" name="Text Box 3"/>
          <p:cNvSpPr txBox="1">
            <a:spLocks/>
          </p:cNvSpPr>
          <p:nvPr/>
        </p:nvSpPr>
        <p:spPr bwMode="auto">
          <a:xfrm>
            <a:off x="457200" y="1495485"/>
            <a:ext cx="8305800" cy="45243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DESpec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a natural “upgrade” to the scienc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e capability of DES. Project could structurally follow the path blazed by DES: an international collaboration with DOE+NSF support in the US, building on the successful DES collaboration, with opportunities for new partners.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Next 2 months: White Paper laying out the science case &amp; reference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technical design motivated by science requirements.</a:t>
            </a:r>
          </a:p>
          <a:p>
            <a:pPr>
              <a:spcBef>
                <a:spcPct val="50000"/>
              </a:spcBef>
              <a:buFont typeface="Times" pitchFamily="27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Next ~6 months: optimize 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target selection for multiple DE probes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, confirm with simulated spectra.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Continue to build science case and collaboration. 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7" charset="-128"/>
                <a:cs typeface="ＭＳ Ｐゴシック" pitchFamily="27" charset="-128"/>
              </a:rPr>
              <a:t>The Dark Energy Survey</a:t>
            </a:r>
          </a:p>
        </p:txBody>
      </p:sp>
      <p:sp>
        <p:nvSpPr>
          <p:cNvPr id="569348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371600"/>
            <a:ext cx="4343400" cy="54102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Survey project using 4 complementary </a:t>
            </a:r>
            <a:r>
              <a:rPr lang="en-US" sz="2000" dirty="0">
                <a:solidFill>
                  <a:srgbClr val="FFFF00"/>
                </a:solidFill>
                <a:ea typeface="ＭＳ Ｐゴシック" pitchFamily="27" charset="-128"/>
                <a:cs typeface="ＭＳ Ｐゴシック" pitchFamily="27" charset="-128"/>
              </a:rPr>
              <a:t>techniques:</a:t>
            </a:r>
            <a:endParaRPr lang="en-US" sz="1800" dirty="0">
              <a:solidFill>
                <a:srgbClr val="FFFF00"/>
              </a:solidFill>
              <a:ea typeface="ＭＳ Ｐゴシック" pitchFamily="27" charset="-128"/>
              <a:cs typeface="ＭＳ Ｐゴシック" pitchFamily="27" charset="-128"/>
            </a:endParaRPr>
          </a:p>
          <a:p>
            <a:pPr eaLnBrk="1" hangingPunct="1">
              <a:buFontTx/>
              <a:buNone/>
            </a:pPr>
            <a:r>
              <a:rPr lang="en-US" sz="1400" dirty="0">
                <a:ea typeface="ＭＳ Ｐゴシック" pitchFamily="27" charset="-128"/>
                <a:cs typeface="ＭＳ Ｐゴシック" pitchFamily="27" charset="-128"/>
              </a:rPr>
              <a:t>      </a:t>
            </a:r>
            <a:r>
              <a:rPr lang="en-US" sz="1400" dirty="0" smtClean="0">
                <a:ea typeface="ＭＳ Ｐゴシック" pitchFamily="27" charset="-128"/>
                <a:cs typeface="ＭＳ Ｐゴシック" pitchFamily="27" charset="-128"/>
              </a:rPr>
              <a:t>   </a:t>
            </a:r>
            <a:r>
              <a:rPr lang="en-US" sz="2000" dirty="0">
                <a:ea typeface="ＭＳ Ｐゴシック" pitchFamily="27" charset="-128"/>
                <a:cs typeface="ＭＳ Ｐゴシック" pitchFamily="27" charset="-128"/>
              </a:rPr>
              <a:t>I. Cluster Counts</a:t>
            </a:r>
          </a:p>
          <a:p>
            <a:pPr eaLnBrk="1" hangingPunct="1">
              <a:buFontTx/>
              <a:buNone/>
            </a:pPr>
            <a:r>
              <a:rPr lang="en-US" sz="2000" dirty="0">
                <a:ea typeface="ＭＳ Ｐゴシック" pitchFamily="27" charset="-128"/>
                <a:cs typeface="ＭＳ Ｐゴシック" pitchFamily="27" charset="-128"/>
              </a:rPr>
              <a:t>      II. Weak </a:t>
            </a:r>
            <a:r>
              <a:rPr lang="en-US" sz="2000" dirty="0" err="1">
                <a:ea typeface="ＭＳ Ｐゴシック" pitchFamily="27" charset="-128"/>
                <a:cs typeface="ＭＳ Ｐゴシック" pitchFamily="27" charset="-128"/>
              </a:rPr>
              <a:t>Lensing</a:t>
            </a:r>
            <a:endParaRPr lang="en-US" sz="2000" dirty="0">
              <a:ea typeface="ＭＳ Ｐゴシック" pitchFamily="27" charset="-128"/>
              <a:cs typeface="ＭＳ Ｐゴシック" pitchFamily="27" charset="-128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ＭＳ Ｐゴシック" pitchFamily="27" charset="-128"/>
                <a:cs typeface="ＭＳ Ｐゴシック" pitchFamily="27" charset="-128"/>
              </a:rPr>
              <a:t>      III.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Large-scale Structure</a:t>
            </a:r>
          </a:p>
          <a:p>
            <a:pPr eaLnBrk="1" hangingPunct="1">
              <a:buFontTx/>
              <a:buNone/>
            </a:pPr>
            <a:r>
              <a:rPr lang="en-US" sz="2000" dirty="0">
                <a:ea typeface="ＭＳ Ｐゴシック" pitchFamily="27" charset="-128"/>
                <a:cs typeface="ＭＳ Ｐゴシック" pitchFamily="27" charset="-128"/>
              </a:rPr>
              <a:t>      IV. 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Supernovae</a:t>
            </a:r>
            <a:endParaRPr lang="en-US" sz="1400" dirty="0" smtClean="0">
              <a:ea typeface="ＭＳ Ｐゴシック" pitchFamily="27" charset="-128"/>
              <a:cs typeface="ＭＳ Ｐゴシック" pitchFamily="27" charset="-128"/>
            </a:endParaRPr>
          </a:p>
          <a:p>
            <a:pPr eaLnBrk="1" hangingPunct="1">
              <a:buFontTx/>
              <a:buNone/>
            </a:pPr>
            <a:r>
              <a:rPr lang="en-US" sz="14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•    </a:t>
            </a:r>
            <a:r>
              <a:rPr lang="en-US" sz="2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Two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uniform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, </a:t>
            </a:r>
            <a:r>
              <a:rPr lang="en-US" sz="2000" i="1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well-calibrated 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multiband </a:t>
            </a:r>
            <a:r>
              <a:rPr lang="en-US" sz="2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surveys:</a:t>
            </a:r>
            <a:endParaRPr lang="en-US" sz="1600" dirty="0">
              <a:solidFill>
                <a:srgbClr val="FFFF00"/>
              </a:solidFill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    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5000 </a:t>
            </a:r>
            <a:r>
              <a:rPr lang="en-US" sz="2000" dirty="0">
                <a:ea typeface="Times New Roman" pitchFamily="27" charset="0"/>
                <a:cs typeface="Times New Roman" pitchFamily="27" charset="0"/>
              </a:rPr>
              <a:t>deg</a:t>
            </a:r>
            <a:r>
              <a:rPr lang="en-US" sz="2000" baseline="30000" dirty="0">
                <a:ea typeface="Times New Roman" pitchFamily="27" charset="0"/>
                <a:cs typeface="Times New Roman" pitchFamily="27" charset="0"/>
              </a:rPr>
              <a:t>2</a:t>
            </a:r>
            <a:r>
              <a:rPr lang="en-US" sz="2000" dirty="0">
                <a:ea typeface="Times New Roman" pitchFamily="27" charset="0"/>
                <a:cs typeface="Times New Roman" pitchFamily="27" charset="0"/>
              </a:rPr>
              <a:t> </a:t>
            </a:r>
            <a:r>
              <a:rPr lang="en-US" sz="2000" i="1" dirty="0" err="1" smtClean="0">
                <a:ea typeface="Times New Roman" pitchFamily="27" charset="0"/>
                <a:cs typeface="Times New Roman" pitchFamily="27" charset="0"/>
              </a:rPr>
              <a:t>grizY</a:t>
            </a:r>
            <a:r>
              <a:rPr lang="en-US" sz="2000" i="1" dirty="0" smtClean="0">
                <a:ea typeface="Times New Roman" pitchFamily="27" charset="0"/>
                <a:cs typeface="Times New Roman" pitchFamily="27" charset="0"/>
              </a:rPr>
              <a:t> </a:t>
            </a:r>
            <a:r>
              <a:rPr lang="en-US" sz="2000" dirty="0">
                <a:ea typeface="Times New Roman" pitchFamily="27" charset="0"/>
                <a:cs typeface="Times New Roman" pitchFamily="27" charset="0"/>
              </a:rPr>
              <a:t>to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~24th </a:t>
            </a:r>
            <a:r>
              <a:rPr lang="en-US" sz="2000" dirty="0" err="1">
                <a:ea typeface="Times New Roman" pitchFamily="27" charset="0"/>
                <a:cs typeface="Times New Roman" pitchFamily="27" charset="0"/>
              </a:rPr>
              <a:t>mag</a:t>
            </a:r>
            <a:endParaRPr lang="en-US" sz="2000" dirty="0"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    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30 </a:t>
            </a:r>
            <a:r>
              <a:rPr lang="en-US" sz="2000" dirty="0">
                <a:ea typeface="Times New Roman" pitchFamily="27" charset="0"/>
                <a:cs typeface="Times New Roman" pitchFamily="27" charset="0"/>
              </a:rPr>
              <a:t>deg</a:t>
            </a:r>
            <a:r>
              <a:rPr lang="en-US" sz="2000" baseline="30000" dirty="0">
                <a:ea typeface="Times New Roman" pitchFamily="27" charset="0"/>
                <a:cs typeface="Times New Roman" pitchFamily="27" charset="0"/>
              </a:rPr>
              <a:t>2</a:t>
            </a:r>
            <a:r>
              <a:rPr lang="en-US" sz="2000" dirty="0">
                <a:ea typeface="Times New Roman" pitchFamily="27" charset="0"/>
                <a:cs typeface="Times New Roman" pitchFamily="27" charset="0"/>
              </a:rPr>
              <a:t> repeat (</a:t>
            </a:r>
            <a:r>
              <a:rPr lang="en-US" sz="2000" dirty="0" err="1" smtClean="0">
                <a:ea typeface="Times New Roman" pitchFamily="27" charset="0"/>
                <a:cs typeface="Times New Roman" pitchFamily="27" charset="0"/>
              </a:rPr>
              <a:t>SNe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)</a:t>
            </a:r>
            <a:endParaRPr lang="en-US" sz="1400" dirty="0" smtClean="0"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14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•    </a:t>
            </a:r>
            <a:r>
              <a:rPr lang="en-US" sz="2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Build new 3 deg</a:t>
            </a:r>
            <a:r>
              <a:rPr lang="en-US" sz="2000" baseline="30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2</a:t>
            </a:r>
            <a:r>
              <a:rPr lang="en-US" sz="2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 FOV 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camera</a:t>
            </a:r>
            <a:endParaRPr lang="en-US" sz="2000" dirty="0" smtClean="0"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F6FF3C"/>
                </a:solidFill>
                <a:ea typeface="Times New Roman" pitchFamily="27" charset="0"/>
                <a:cs typeface="Times New Roman" pitchFamily="27" charset="0"/>
              </a:rPr>
              <a:t>    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and </a:t>
            </a:r>
            <a:r>
              <a:rPr lang="en-US" sz="2000" dirty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Data management </a:t>
            </a:r>
            <a:r>
              <a:rPr lang="en-US" sz="2000" dirty="0" smtClean="0">
                <a:solidFill>
                  <a:srgbClr val="FFFF00"/>
                </a:solidFill>
                <a:ea typeface="Times New Roman" pitchFamily="27" charset="0"/>
                <a:cs typeface="Times New Roman" pitchFamily="27" charset="0"/>
              </a:rPr>
              <a:t>system</a:t>
            </a:r>
            <a:endParaRPr lang="en-US" sz="2000" dirty="0">
              <a:solidFill>
                <a:srgbClr val="FFFF00"/>
              </a:solidFill>
              <a:ea typeface="Times New Roman" pitchFamily="27" charset="0"/>
              <a:cs typeface="Times New Roman" pitchFamily="27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     </a:t>
            </a: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Survey </a:t>
            </a:r>
            <a:r>
              <a:rPr lang="en-US" sz="1800" dirty="0">
                <a:ea typeface="Times New Roman" pitchFamily="27" charset="0"/>
                <a:cs typeface="Times New Roman" pitchFamily="27" charset="0"/>
              </a:rPr>
              <a:t>2012-2017 (525 nights</a:t>
            </a: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        Facility instrument for Blanco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ea typeface="Times New Roman" pitchFamily="27" charset="0"/>
                <a:cs typeface="Times New Roman" pitchFamily="27" charset="0"/>
              </a:rPr>
              <a:t>        </a:t>
            </a:r>
          </a:p>
          <a:p>
            <a:pPr eaLnBrk="1" hangingPunct="1">
              <a:buFontTx/>
              <a:buNone/>
            </a:pPr>
            <a:r>
              <a:rPr lang="en-US" sz="2000" dirty="0">
                <a:ea typeface="Times New Roman" pitchFamily="27" charset="0"/>
                <a:cs typeface="Times New Roman" pitchFamily="27" charset="0"/>
              </a:rPr>
              <a:t>     </a:t>
            </a:r>
            <a:r>
              <a:rPr lang="en-US" sz="2000" dirty="0" smtClean="0">
                <a:ea typeface="Times New Roman" pitchFamily="27" charset="0"/>
                <a:cs typeface="Times New Roman" pitchFamily="27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1400" dirty="0">
                <a:ea typeface="ＭＳ Ｐゴシック" pitchFamily="27" charset="-128"/>
                <a:cs typeface="ＭＳ Ｐゴシック" pitchFamily="27" charset="-128"/>
              </a:rPr>
              <a:t>                 </a:t>
            </a:r>
          </a:p>
        </p:txBody>
      </p:sp>
      <p:sp>
        <p:nvSpPr>
          <p:cNvPr id="569350" name="Text Box 5"/>
          <p:cNvSpPr txBox="1">
            <a:spLocks noChangeArrowheads="1"/>
          </p:cNvSpPr>
          <p:nvPr/>
        </p:nvSpPr>
        <p:spPr bwMode="auto">
          <a:xfrm>
            <a:off x="5089525" y="1143000"/>
            <a:ext cx="3434464" cy="46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0" tIns="45711" rIns="91420" bIns="4571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Blanco 4-meter at CTIO</a:t>
            </a:r>
          </a:p>
        </p:txBody>
      </p:sp>
      <p:pic>
        <p:nvPicPr>
          <p:cNvPr id="9" name="Picture 8" descr="smith-blanco-sky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199"/>
            <a:ext cx="4977384" cy="460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-152400"/>
            <a:ext cx="7772400" cy="1143000"/>
          </a:xfrm>
        </p:spPr>
        <p:txBody>
          <a:bodyPr lIns="137131" rIns="164558"/>
          <a:lstStyle/>
          <a:p>
            <a:pPr eaLnBrk="1" hangingPunct="1"/>
            <a:r>
              <a:rPr lang="en-US" dirty="0"/>
              <a:t>The DES Collaboration</a:t>
            </a:r>
          </a:p>
        </p:txBody>
      </p:sp>
      <p:sp>
        <p:nvSpPr>
          <p:cNvPr id="57139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1263" y="6524625"/>
            <a:ext cx="312737" cy="304800"/>
          </a:xfrm>
          <a:noFill/>
        </p:spPr>
        <p:txBody>
          <a:bodyPr/>
          <a:lstStyle/>
          <a:p>
            <a:endParaRPr lang="en-US" smtClean="0">
              <a:latin typeface="Times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  <a:p>
            <a:fld id="{502A604B-B86A-7948-AE2D-40D65F91B55C}" type="slidenum">
              <a:rPr lang="en-US" smtClean="0">
                <a:solidFill>
                  <a:srgbClr val="17E81D"/>
                </a:solidFill>
                <a:latin typeface="Times" pitchFamily="27" charset="0"/>
                <a:ea typeface="Arial" pitchFamily="27" charset="0"/>
                <a:cs typeface="Arial" pitchFamily="27" charset="0"/>
                <a:sym typeface="Arial" pitchFamily="27" charset="0"/>
              </a:rPr>
              <a:pPr/>
              <a:t>4</a:t>
            </a:fld>
            <a:endParaRPr lang="en-US" smtClean="0">
              <a:latin typeface="Times" pitchFamily="27" charset="0"/>
              <a:ea typeface="Arial" pitchFamily="27" charset="0"/>
              <a:cs typeface="Arial" pitchFamily="27" charset="0"/>
              <a:sym typeface="Arial" pitchFamily="27" charset="0"/>
            </a:endParaRPr>
          </a:p>
        </p:txBody>
      </p:sp>
      <p:sp>
        <p:nvSpPr>
          <p:cNvPr id="571396" name="Rectangle 3"/>
          <p:cNvSpPr>
            <a:spLocks noChangeArrowheads="1"/>
          </p:cNvSpPr>
          <p:nvPr/>
        </p:nvSpPr>
        <p:spPr bwMode="auto">
          <a:xfrm>
            <a:off x="1600200" y="1143000"/>
            <a:ext cx="6705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57106" bIns="0">
            <a:prstTxWarp prst="textNoShape">
              <a:avLst/>
            </a:prstTxWarp>
          </a:bodyPr>
          <a:lstStyle/>
          <a:p>
            <a:pPr algn="just"/>
            <a:r>
              <a:rPr lang="en-US" sz="2000" dirty="0" err="1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Fermilab</a:t>
            </a:r>
            <a:endParaRPr lang="en-US" sz="2000" dirty="0">
              <a:solidFill>
                <a:schemeClr val="bg1"/>
              </a:solidFill>
              <a:latin typeface="Arial"/>
              <a:ea typeface="Times New Roman" pitchFamily="27" charset="0"/>
              <a:cs typeface="Arial"/>
              <a:sym typeface="Times New Roman" pitchFamily="27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University of Illinois at Urbana-Champaign/NCSA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University of Chicago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Lawrence Berkeley National Lab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NOAO/CTIO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DES Spain Consortium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DES United Kingdom Consortium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University of Michigan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Ohio State University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University of Pennsylvania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DES Brazil Consortium</a:t>
            </a:r>
            <a:endParaRPr lang="en-US" sz="2000" dirty="0">
              <a:solidFill>
                <a:srgbClr val="F3FF1D"/>
              </a:solidFill>
              <a:latin typeface="Arial"/>
              <a:ea typeface="Times New Roman" pitchFamily="27" charset="0"/>
              <a:cs typeface="Arial"/>
              <a:sym typeface="Times New Roman" pitchFamily="27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Argonne National Laboratory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SLAC-Stanford-Santa Cruz Consortium</a:t>
            </a:r>
          </a:p>
          <a:p>
            <a:r>
              <a:rPr lang="en-US" sz="2000" dirty="0" err="1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Universitats-Sternwarte</a:t>
            </a:r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Munchen</a:t>
            </a:r>
            <a:endParaRPr lang="en-US" sz="2000" dirty="0">
              <a:solidFill>
                <a:schemeClr val="bg1"/>
              </a:solidFill>
              <a:latin typeface="Arial"/>
              <a:ea typeface="Times New Roman" pitchFamily="27" charset="0"/>
              <a:cs typeface="Arial"/>
              <a:sym typeface="Times New Roman" pitchFamily="27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Texas A&amp;M </a:t>
            </a:r>
            <a:r>
              <a:rPr lang="en-US" sz="2000" dirty="0" smtClean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University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plus Associate members at: Brookhaven National Lab, 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"/>
                <a:ea typeface="Times New Roman" pitchFamily="27" charset="0"/>
                <a:cs typeface="Arial"/>
                <a:sym typeface="Times New Roman" pitchFamily="27" charset="0"/>
              </a:rPr>
              <a:t>                                      U. North Dakota, Paris, Taiwan</a:t>
            </a:r>
            <a:endParaRPr lang="en-US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713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716087"/>
            <a:ext cx="508000" cy="3413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7139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85800"/>
            <a:ext cx="34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39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098675"/>
            <a:ext cx="508000" cy="415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7140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762000"/>
            <a:ext cx="508000" cy="3667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57140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152400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2" name="Picture 9"/>
          <p:cNvPicPr>
            <a:picLocks noChangeAspect="1" noChangeArrowheads="1"/>
          </p:cNvPicPr>
          <p:nvPr/>
        </p:nvPicPr>
        <p:blipFill>
          <a:blip r:embed="rId8"/>
          <a:srcRect l="26678"/>
          <a:stretch>
            <a:fillRect/>
          </a:stretch>
        </p:blipFill>
        <p:spPr bwMode="auto">
          <a:xfrm>
            <a:off x="457200" y="1168400"/>
            <a:ext cx="4032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1405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400" y="3432175"/>
            <a:ext cx="5080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1409" name="Rectangle 16"/>
          <p:cNvSpPr>
            <a:spLocks noChangeArrowheads="1"/>
          </p:cNvSpPr>
          <p:nvPr/>
        </p:nvSpPr>
        <p:spPr bwMode="auto">
          <a:xfrm>
            <a:off x="6083300" y="774700"/>
            <a:ext cx="29464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0" bIns="0">
            <a:prstTxWarp prst="textNoShape">
              <a:avLst/>
            </a:prstTxWarp>
          </a:bodyPr>
          <a:lstStyle/>
          <a:p>
            <a:pPr marL="38100"/>
            <a:endParaRPr lang="en-US" sz="1200">
              <a:solidFill>
                <a:srgbClr val="0000FF"/>
              </a:solidFill>
              <a:latin typeface="Tahoma" pitchFamily="27" charset="0"/>
              <a:ea typeface="Tahoma" pitchFamily="27" charset="0"/>
              <a:cs typeface="Tahoma" pitchFamily="27" charset="0"/>
              <a:sym typeface="Tahoma" pitchFamily="27" charset="0"/>
            </a:endParaRPr>
          </a:p>
        </p:txBody>
      </p:sp>
      <p:pic>
        <p:nvPicPr>
          <p:cNvPr id="571411" name="Picture 18" descr="topo_des_brazi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56350"/>
            <a:ext cx="27432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477000" y="1697772"/>
            <a:ext cx="274320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Over 120 members </a:t>
            </a: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plus students &amp; </a:t>
            </a:r>
            <a:r>
              <a:rPr lang="en-US" sz="2000" dirty="0" err="1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postdocs</a:t>
            </a:r>
            <a:endParaRPr lang="en-US" sz="2000" dirty="0">
              <a:solidFill>
                <a:srgbClr val="FFFF00"/>
              </a:solidFill>
              <a:latin typeface="Arial"/>
              <a:ea typeface="Arial" pitchFamily="-110" charset="0"/>
              <a:cs typeface="Arial"/>
              <a:sym typeface="Arial" pitchFamily="-110" charset="0"/>
            </a:endParaRPr>
          </a:p>
          <a:p>
            <a:pPr>
              <a:defRPr/>
            </a:pPr>
            <a:endParaRPr lang="en-US" sz="2000" dirty="0">
              <a:solidFill>
                <a:srgbClr val="FFFF00"/>
              </a:solidFill>
              <a:latin typeface="Arial"/>
              <a:ea typeface="Arial" pitchFamily="-110" charset="0"/>
              <a:cs typeface="Arial"/>
              <a:sym typeface="Arial" pitchFamily="-110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Funding: DOE, 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NSF; UK: STFC, SRIF; Spain Ministry of Science, Brazil: FINEP</a:t>
            </a:r>
            <a:r>
              <a:rPr lang="en-US" sz="2000" dirty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,</a:t>
            </a:r>
            <a:r>
              <a:rPr lang="en-US" sz="2000" dirty="0" smtClean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 Ministry of Science, FAPERJ; Germany: Excellence Cluster; </a:t>
            </a:r>
            <a:r>
              <a:rPr lang="en-US" sz="2000" dirty="0">
                <a:solidFill>
                  <a:srgbClr val="FFFF00"/>
                </a:solidFill>
                <a:latin typeface="Arial"/>
                <a:ea typeface="Arial" pitchFamily="-110" charset="0"/>
                <a:cs typeface="Arial"/>
                <a:sym typeface="Arial" pitchFamily="-110" charset="0"/>
              </a:rPr>
              <a:t>collaborating institutions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68" y="3782568"/>
            <a:ext cx="484632" cy="484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385" y="4309872"/>
            <a:ext cx="484632" cy="4846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000" y="5562600"/>
            <a:ext cx="493776" cy="4937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568" y="4925568"/>
            <a:ext cx="484632" cy="4846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4861560"/>
            <a:ext cx="548640" cy="5486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" y="5562600"/>
            <a:ext cx="502920" cy="502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447" y="3009900"/>
            <a:ext cx="709353" cy="3657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000" y="2552700"/>
            <a:ext cx="609600" cy="419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The Dark Energy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apshot 2011-03-06 12-07-1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6475035" cy="4572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263536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570 </a:t>
            </a:r>
            <a:r>
              <a:rPr lang="en-US" dirty="0" err="1" smtClean="0">
                <a:solidFill>
                  <a:schemeClr val="bg1"/>
                </a:solidFill>
              </a:rPr>
              <a:t>Megapix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grizY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Excellent red sensitivity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Hexapod control of focus &amp; alignment for image quality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The Dark Energy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600200"/>
            <a:ext cx="2971800" cy="2895600"/>
          </a:xfrm>
        </p:spPr>
        <p:txBody>
          <a:bodyPr/>
          <a:lstStyle/>
          <a:p>
            <a:r>
              <a:rPr lang="en-US" sz="2000" dirty="0" err="1" smtClean="0"/>
              <a:t>DECam</a:t>
            </a:r>
            <a:r>
              <a:rPr lang="en-US" sz="2000" dirty="0" smtClean="0"/>
              <a:t> mounted on Telescope Simulator at </a:t>
            </a:r>
            <a:r>
              <a:rPr lang="en-US" sz="2000" dirty="0" err="1" smtClean="0"/>
              <a:t>Fermilab</a:t>
            </a: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Snapshot 2011-03-06 12-09-1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93" y="1600199"/>
            <a:ext cx="6494607" cy="4302125"/>
          </a:xfrm>
          <a:prstGeom prst="rect">
            <a:avLst/>
          </a:prstGeom>
          <a:scene3d>
            <a:camera prst="orthographicFront">
              <a:rot lat="10800000" lon="0" rev="107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dirty="0" smtClean="0"/>
              <a:t>The Dark Energy Camera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600200"/>
            <a:ext cx="2971800" cy="2895600"/>
          </a:xfrm>
        </p:spPr>
        <p:txBody>
          <a:bodyPr/>
          <a:lstStyle/>
          <a:p>
            <a:r>
              <a:rPr lang="en-US" sz="2000" dirty="0" err="1" smtClean="0"/>
              <a:t>DECam</a:t>
            </a:r>
            <a:r>
              <a:rPr lang="en-US" sz="2000" dirty="0" smtClean="0"/>
              <a:t> mounted on Telescope Simulator at </a:t>
            </a:r>
            <a:r>
              <a:rPr lang="en-US" sz="2000" dirty="0" err="1" smtClean="0"/>
              <a:t>Fermilab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To first approximation, </a:t>
            </a:r>
            <a:r>
              <a:rPr lang="en-US" sz="2000" dirty="0" err="1" smtClean="0"/>
              <a:t>DESpec</a:t>
            </a:r>
            <a:r>
              <a:rPr lang="en-US" sz="2000" dirty="0" smtClean="0"/>
              <a:t> would interchange the imager with a fiber-positioning system that feeds multiple spectrographs</a:t>
            </a:r>
          </a:p>
          <a:p>
            <a:endParaRPr lang="en-US" sz="2000" dirty="0" smtClean="0"/>
          </a:p>
        </p:txBody>
      </p:sp>
      <p:pic>
        <p:nvPicPr>
          <p:cNvPr id="5" name="Picture 4" descr="Snapshot 2011-03-06 12-09-1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193" y="1600199"/>
            <a:ext cx="6494607" cy="4302125"/>
          </a:xfrm>
          <a:prstGeom prst="rect">
            <a:avLst/>
          </a:prstGeom>
          <a:scene3d>
            <a:camera prst="orthographicFront">
              <a:rot lat="10800000" lon="0" rev="10799999"/>
            </a:camera>
            <a:lightRig rig="threePt" dir="t"/>
          </a:scene3d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590800" y="2971800"/>
            <a:ext cx="4343400" cy="1143000"/>
          </a:xfrm>
          <a:prstGeom prst="straightConnector1">
            <a:avLst/>
          </a:prstGeom>
          <a:solidFill>
            <a:srgbClr val="BBE0E3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smtClean="0"/>
              <a:t>Structure </a:t>
            </a:r>
            <a:r>
              <a:rPr lang="en-US" dirty="0" smtClean="0"/>
              <a:t>&amp; Timeline</a:t>
            </a:r>
          </a:p>
        </p:txBody>
      </p:sp>
      <p:sp>
        <p:nvSpPr>
          <p:cNvPr id="574467" name="Conten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1295400" y="2667000"/>
            <a:ext cx="7696200" cy="28956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NOAO Blanco Announcement of Opportunity 2003</a:t>
            </a:r>
          </a:p>
          <a:p>
            <a:r>
              <a:rPr lang="en-US" sz="2000" dirty="0" err="1" smtClean="0"/>
              <a:t>DECam</a:t>
            </a:r>
            <a:r>
              <a:rPr lang="en-US" sz="2000" dirty="0" smtClean="0"/>
              <a:t> R&amp;D 2004-8</a:t>
            </a:r>
          </a:p>
          <a:p>
            <a:r>
              <a:rPr lang="en-US" sz="2000" dirty="0" smtClean="0"/>
              <a:t>Camera construction 2008-11</a:t>
            </a:r>
          </a:p>
          <a:p>
            <a:r>
              <a:rPr lang="en-US" sz="2000" dirty="0" smtClean="0"/>
              <a:t>Final construction, testing, integration now on-going</a:t>
            </a:r>
          </a:p>
          <a:p>
            <a:r>
              <a:rPr lang="en-US" sz="2000" dirty="0" smtClean="0"/>
              <a:t>Ship components to Chile: Sept 2010-July 2011</a:t>
            </a:r>
          </a:p>
          <a:p>
            <a:r>
              <a:rPr lang="en-US" sz="2000" dirty="0" smtClean="0"/>
              <a:t>Installation: Jan-</a:t>
            </a:r>
            <a:r>
              <a:rPr lang="en-US" sz="2000" dirty="0" smtClean="0"/>
              <a:t>Oct/Nov </a:t>
            </a:r>
            <a:r>
              <a:rPr lang="en-US" sz="2000" dirty="0" smtClean="0"/>
              <a:t>2011 (imager:</a:t>
            </a:r>
            <a:r>
              <a:rPr lang="en-US" sz="2000" dirty="0" smtClean="0"/>
              <a:t> Oct/Nov)</a:t>
            </a:r>
            <a:endParaRPr lang="en-US" sz="2000" dirty="0" smtClean="0"/>
          </a:p>
          <a:p>
            <a:r>
              <a:rPr lang="en-US" sz="2000" dirty="0" smtClean="0"/>
              <a:t>First light on telescope: </a:t>
            </a:r>
            <a:r>
              <a:rPr lang="en-US" sz="2000" dirty="0" smtClean="0"/>
              <a:t>~Nov </a:t>
            </a:r>
            <a:r>
              <a:rPr lang="en-US" sz="2000" dirty="0" smtClean="0"/>
              <a:t>2011</a:t>
            </a:r>
          </a:p>
          <a:p>
            <a:r>
              <a:rPr lang="en-US" sz="2000" dirty="0" smtClean="0"/>
              <a:t>Commissioning:</a:t>
            </a:r>
            <a:r>
              <a:rPr lang="en-US" sz="2000" dirty="0" smtClean="0"/>
              <a:t> Nov </a:t>
            </a:r>
            <a:r>
              <a:rPr lang="en-US" sz="2000" dirty="0" smtClean="0"/>
              <a:t>2011</a:t>
            </a:r>
            <a:r>
              <a:rPr lang="en-US" sz="2000" dirty="0" smtClean="0"/>
              <a:t>-Feb </a:t>
            </a:r>
            <a:r>
              <a:rPr lang="en-US" sz="2000" dirty="0" smtClean="0"/>
              <a:t>2012 </a:t>
            </a:r>
          </a:p>
          <a:p>
            <a:r>
              <a:rPr lang="en-US" sz="2000" dirty="0" smtClean="0"/>
              <a:t>Science Verification: Feb/Mar 2012</a:t>
            </a:r>
          </a:p>
          <a:p>
            <a:r>
              <a:rPr lang="en-US" sz="2000" dirty="0" smtClean="0"/>
              <a:t>Survey operations begin: Sept 2012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143000"/>
            <a:ext cx="5787162" cy="1631216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3 Construction Projects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/>
                <a:cs typeface="Arial"/>
              </a:rPr>
              <a:t>DECam</a:t>
            </a:r>
            <a:endParaRPr lang="en-US" sz="2400" dirty="0" smtClean="0">
              <a:solidFill>
                <a:srgbClr val="FFFF00"/>
              </a:solidFill>
              <a:latin typeface="Arial"/>
              <a:cs typeface="Arial"/>
            </a:endParaRP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Data 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Management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System</a:t>
            </a:r>
          </a:p>
          <a:p>
            <a:pPr lvl="1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 CTIO </a:t>
            </a:r>
            <a:r>
              <a:rPr lang="en-US" sz="2400" dirty="0">
                <a:solidFill>
                  <a:srgbClr val="FFFF00"/>
                </a:solidFill>
                <a:latin typeface="Arial"/>
                <a:cs typeface="Arial"/>
              </a:rPr>
              <a:t>Facilities Improvement </a:t>
            </a:r>
            <a:r>
              <a:rPr lang="en-US" sz="2400" dirty="0" smtClean="0">
                <a:solidFill>
                  <a:srgbClr val="FFFF00"/>
                </a:solidFill>
                <a:latin typeface="Arial"/>
                <a:cs typeface="Arial"/>
              </a:rPr>
              <a:t>Project</a:t>
            </a:r>
            <a:endParaRPr lang="en-US" sz="24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999672"/>
            <a:ext cx="266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2FF29"/>
                </a:solidFill>
              </a:rPr>
              <a:t>Expect </a:t>
            </a:r>
            <a:r>
              <a:rPr lang="en-US" dirty="0" err="1" smtClean="0">
                <a:solidFill>
                  <a:srgbClr val="12FF29"/>
                </a:solidFill>
              </a:rPr>
              <a:t>DESpec</a:t>
            </a:r>
            <a:r>
              <a:rPr lang="en-US" dirty="0" smtClean="0">
                <a:solidFill>
                  <a:srgbClr val="12FF29"/>
                </a:solidFill>
              </a:rPr>
              <a:t> would be similar scale project in cost &amp; timescale, though starting with many </a:t>
            </a:r>
            <a:r>
              <a:rPr lang="en-US" dirty="0" err="1" smtClean="0">
                <a:solidFill>
                  <a:srgbClr val="12FF29"/>
                </a:solidFill>
              </a:rPr>
              <a:t>DECam</a:t>
            </a:r>
            <a:r>
              <a:rPr lang="en-US" dirty="0" smtClean="0">
                <a:solidFill>
                  <a:srgbClr val="12FF29"/>
                </a:solidFill>
              </a:rPr>
              <a:t> elements in place</a:t>
            </a:r>
            <a:endParaRPr lang="en-US" dirty="0">
              <a:solidFill>
                <a:srgbClr val="12FF2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4953000" y="4876800"/>
            <a:ext cx="2971800" cy="144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0" charset="0"/>
              <a:ea typeface="Arial" pitchFamily="30" charset="0"/>
              <a:cs typeface="Arial" pitchFamily="30" charset="0"/>
              <a:sym typeface="Arial" pitchFamily="30" charset="0"/>
            </a:endParaRPr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GB" dirty="0" smtClean="0"/>
              <a:t>DES Observing Strategy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01091" name="Text Box 5"/>
          <p:cNvSpPr txBox="1">
            <a:spLocks noChangeArrowheads="1"/>
          </p:cNvSpPr>
          <p:nvPr/>
        </p:nvSpPr>
        <p:spPr bwMode="auto">
          <a:xfrm>
            <a:off x="5257800" y="1081088"/>
            <a:ext cx="1858963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236000"/>
              <a:buFont typeface="Arial" pitchFamily="2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chemeClr val="bg1"/>
                </a:solidFill>
              </a:rPr>
              <a:t>Survey Area</a:t>
            </a:r>
          </a:p>
        </p:txBody>
      </p:sp>
      <p:sp>
        <p:nvSpPr>
          <p:cNvPr id="601092" name="Text Box 7"/>
          <p:cNvSpPr txBox="1">
            <a:spLocks noChangeArrowheads="1"/>
          </p:cNvSpPr>
          <p:nvPr/>
        </p:nvSpPr>
        <p:spPr bwMode="auto">
          <a:xfrm>
            <a:off x="4716463" y="2720975"/>
            <a:ext cx="29035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69000"/>
              <a:buFont typeface="Arial" pitchFamily="2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chemeClr val="bg1"/>
                </a:solidFill>
              </a:rPr>
              <a:t>Overlap with SDSS equatorial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69000"/>
              <a:buFont typeface="Arial" pitchFamily="27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chemeClr val="bg1"/>
                </a:solidFill>
              </a:rPr>
              <a:t>Stripe 82 for calibration (200 sq deg) </a:t>
            </a:r>
          </a:p>
        </p:txBody>
      </p:sp>
      <p:sp>
        <p:nvSpPr>
          <p:cNvPr id="601094" name="Rectangle 13"/>
          <p:cNvSpPr>
            <a:spLocks noChangeArrowheads="1"/>
          </p:cNvSpPr>
          <p:nvPr/>
        </p:nvSpPr>
        <p:spPr bwMode="auto">
          <a:xfrm>
            <a:off x="0" y="1112837"/>
            <a:ext cx="358775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93688" indent="-293688" defTabSz="407988">
              <a:buClr>
                <a:srgbClr val="000000"/>
              </a:buClr>
              <a:buSzPct val="75000"/>
              <a:buFont typeface="StarSymbol" charset="2"/>
              <a:buNone/>
            </a:pPr>
            <a:endParaRPr lang="en-US" sz="2000" dirty="0">
              <a:solidFill>
                <a:srgbClr val="0000FF"/>
              </a:solidFill>
            </a:endParaRPr>
          </a:p>
          <a:p>
            <a:pPr marL="293688" indent="-293688" defTabSz="407988">
              <a:buClr>
                <a:srgbClr val="000000"/>
              </a:buClr>
              <a:buSzPct val="45000"/>
              <a:buFont typeface="StarSymbol" charset="2"/>
              <a:buNone/>
            </a:pPr>
            <a:endParaRPr lang="en-US" dirty="0" smtClean="0"/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Sept-Feb observing seasons</a:t>
            </a: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80</a:t>
            </a:r>
            <a:r>
              <a:rPr lang="en-US" sz="2000" dirty="0">
                <a:solidFill>
                  <a:schemeClr val="bg1"/>
                </a:solidFill>
              </a:rPr>
              <a:t>-100 sec exposures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 </a:t>
            </a:r>
            <a:r>
              <a:rPr lang="en-US" sz="2000" dirty="0">
                <a:solidFill>
                  <a:schemeClr val="bg1"/>
                </a:solidFill>
              </a:rPr>
              <a:t>survey </a:t>
            </a:r>
            <a:r>
              <a:rPr lang="en-US" sz="2000" dirty="0" err="1">
                <a:solidFill>
                  <a:schemeClr val="bg1"/>
                </a:solidFill>
              </a:rPr>
              <a:t>tilings</a:t>
            </a:r>
            <a:r>
              <a:rPr lang="en-US" sz="2000" dirty="0">
                <a:solidFill>
                  <a:schemeClr val="bg1"/>
                </a:solidFill>
              </a:rPr>
              <a:t>/filter/</a:t>
            </a:r>
            <a:r>
              <a:rPr lang="en-US" sz="2000" dirty="0" smtClean="0">
                <a:solidFill>
                  <a:schemeClr val="bg1"/>
                </a:solidFill>
              </a:rPr>
              <a:t>year</a:t>
            </a: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Interleave 5-10 SN fields in </a:t>
            </a:r>
            <a:r>
              <a:rPr lang="en-US" sz="2000" i="1" dirty="0" err="1" smtClean="0">
                <a:solidFill>
                  <a:schemeClr val="bg1"/>
                </a:solidFill>
              </a:rPr>
              <a:t>griz</a:t>
            </a:r>
            <a:r>
              <a:rPr lang="en-US" sz="2000" dirty="0" smtClean="0">
                <a:solidFill>
                  <a:schemeClr val="bg1"/>
                </a:solidFill>
              </a:rPr>
              <a:t> if non-photometric or bad seeing or time gap (aim for ~5 day cadence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Overlap with SPT Cluster SZ survey (2500 sq deg)</a:t>
            </a: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Overlap VISTA VHS survey (JHK) completely: improve photo-</a:t>
            </a:r>
            <a:r>
              <a:rPr lang="en-US" sz="2000" dirty="0" err="1" smtClean="0">
                <a:solidFill>
                  <a:schemeClr val="bg1"/>
                </a:solidFill>
              </a:rPr>
              <a:t>z’s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93688" indent="-293688" defTabSz="407988">
              <a:spcAft>
                <a:spcPts val="600"/>
              </a:spcAft>
              <a:buClr>
                <a:schemeClr val="bg1"/>
              </a:buClr>
              <a:buSzPct val="75000"/>
              <a:buFont typeface="Arial" pitchFamily="27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93688" indent="-293688" defTabSz="407988">
              <a:spcAft>
                <a:spcPts val="600"/>
              </a:spcAft>
              <a:buClr>
                <a:srgbClr val="000000"/>
              </a:buClr>
              <a:buSzPct val="75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1095" name="Text Box 18"/>
          <p:cNvSpPr txBox="1">
            <a:spLocks noChangeArrowheads="1"/>
          </p:cNvSpPr>
          <p:nvPr/>
        </p:nvSpPr>
        <p:spPr bwMode="auto">
          <a:xfrm>
            <a:off x="5181600" y="6484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00FF00"/>
              </a:solidFill>
            </a:endParaRPr>
          </a:p>
        </p:txBody>
      </p:sp>
      <p:sp>
        <p:nvSpPr>
          <p:cNvPr id="601096" name="Text Box 20"/>
          <p:cNvSpPr txBox="1">
            <a:spLocks noChangeArrowheads="1"/>
          </p:cNvSpPr>
          <p:nvPr/>
        </p:nvSpPr>
        <p:spPr bwMode="auto">
          <a:xfrm>
            <a:off x="7162800" y="1154112"/>
            <a:ext cx="151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5000 sq deg</a:t>
            </a:r>
          </a:p>
        </p:txBody>
      </p:sp>
      <p:cxnSp>
        <p:nvCxnSpPr>
          <p:cNvPr id="601099" name="Straight Arrow Connector 19"/>
          <p:cNvCxnSpPr>
            <a:cxnSpLocks noChangeShapeType="1"/>
          </p:cNvCxnSpPr>
          <p:nvPr/>
        </p:nvCxnSpPr>
        <p:spPr bwMode="auto">
          <a:xfrm rot="5400000">
            <a:off x="6018213" y="3352800"/>
            <a:ext cx="458788" cy="1587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arrow" w="med" len="med"/>
          </a:ln>
        </p:spPr>
      </p:cxnSp>
      <p:pic>
        <p:nvPicPr>
          <p:cNvPr id="601101" name="Picture 14" descr="Snapshot 2010-06-17 16-35-32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0" y="1546225"/>
            <a:ext cx="55245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1102" name="Group 13"/>
          <p:cNvGrpSpPr>
            <a:grpSpLocks/>
          </p:cNvGrpSpPr>
          <p:nvPr/>
        </p:nvGrpSpPr>
        <p:grpSpPr bwMode="auto">
          <a:xfrm>
            <a:off x="5029200" y="4648200"/>
            <a:ext cx="2819400" cy="1600200"/>
            <a:chOff x="6332538" y="3124200"/>
            <a:chExt cx="2735262" cy="2057400"/>
          </a:xfrm>
        </p:grpSpPr>
        <p:grpSp>
          <p:nvGrpSpPr>
            <p:cNvPr id="601103" name="Group 14"/>
            <p:cNvGrpSpPr>
              <a:grpSpLocks/>
            </p:cNvGrpSpPr>
            <p:nvPr/>
          </p:nvGrpSpPr>
          <p:grpSpPr bwMode="auto">
            <a:xfrm>
              <a:off x="6332538" y="3516313"/>
              <a:ext cx="2735263" cy="1665287"/>
              <a:chOff x="0" y="0"/>
              <a:chExt cx="2130" cy="1142"/>
            </a:xfrm>
          </p:grpSpPr>
          <p:grpSp>
            <p:nvGrpSpPr>
              <p:cNvPr id="601110" name="Group 3"/>
              <p:cNvGrpSpPr>
                <a:grpSpLocks/>
              </p:cNvGrpSpPr>
              <p:nvPr/>
            </p:nvGrpSpPr>
            <p:grpSpPr bwMode="auto">
              <a:xfrm>
                <a:off x="0" y="59"/>
                <a:ext cx="1063" cy="1071"/>
                <a:chOff x="0" y="0"/>
                <a:chExt cx="1063" cy="1071"/>
              </a:xfrm>
            </p:grpSpPr>
            <p:grpSp>
              <p:nvGrpSpPr>
                <p:cNvPr id="601145" name="Group 4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63" cy="1071"/>
                  <a:chOff x="0" y="0"/>
                  <a:chExt cx="1063" cy="1071"/>
                </a:xfrm>
              </p:grpSpPr>
              <p:grpSp>
                <p:nvGrpSpPr>
                  <p:cNvPr id="601148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885" cy="922"/>
                    <a:chOff x="0" y="0"/>
                    <a:chExt cx="885" cy="922"/>
                  </a:xfrm>
                </p:grpSpPr>
                <p:sp>
                  <p:nvSpPr>
                    <p:cNvPr id="601163" name="AutoShape 6"/>
                    <p:cNvSpPr>
                      <a:spLocks/>
                    </p:cNvSpPr>
                    <p:nvPr/>
                  </p:nvSpPr>
                  <p:spPr bwMode="auto">
                    <a:xfrm>
                      <a:off x="0" y="156"/>
                      <a:ext cx="353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4" name="AutoShape 7"/>
                    <p:cNvSpPr>
                      <a:spLocks/>
                    </p:cNvSpPr>
                    <p:nvPr/>
                  </p:nvSpPr>
                  <p:spPr bwMode="auto">
                    <a:xfrm>
                      <a:off x="268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5" name="AutoShape 8"/>
                    <p:cNvSpPr>
                      <a:spLocks/>
                    </p:cNvSpPr>
                    <p:nvPr/>
                  </p:nvSpPr>
                  <p:spPr bwMode="auto">
                    <a:xfrm>
                      <a:off x="269" y="31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6" name="AutoShape 9"/>
                    <p:cNvSpPr>
                      <a:spLocks/>
                    </p:cNvSpPr>
                    <p:nvPr/>
                  </p:nvSpPr>
                  <p:spPr bwMode="auto">
                    <a:xfrm>
                      <a:off x="3" y="463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7" name="AutoShape 10"/>
                    <p:cNvSpPr>
                      <a:spLocks/>
                    </p:cNvSpPr>
                    <p:nvPr/>
                  </p:nvSpPr>
                  <p:spPr bwMode="auto">
                    <a:xfrm>
                      <a:off x="265" y="616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8" name="AutoShape 11"/>
                    <p:cNvSpPr>
                      <a:spLocks/>
                    </p:cNvSpPr>
                    <p:nvPr/>
                  </p:nvSpPr>
                  <p:spPr bwMode="auto">
                    <a:xfrm>
                      <a:off x="533" y="152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9" name="AutoShape 12"/>
                    <p:cNvSpPr>
                      <a:spLocks/>
                    </p:cNvSpPr>
                    <p:nvPr/>
                  </p:nvSpPr>
                  <p:spPr bwMode="auto">
                    <a:xfrm>
                      <a:off x="533" y="464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114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77" y="1"/>
                    <a:ext cx="886" cy="917"/>
                    <a:chOff x="0" y="0"/>
                    <a:chExt cx="886" cy="917"/>
                  </a:xfrm>
                </p:grpSpPr>
                <p:sp>
                  <p:nvSpPr>
                    <p:cNvPr id="601157" name="AutoShape 14"/>
                    <p:cNvSpPr>
                      <a:spLocks/>
                    </p:cNvSpPr>
                    <p:nvPr/>
                  </p:nvSpPr>
                  <p:spPr bwMode="auto">
                    <a:xfrm>
                      <a:off x="4" y="151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8" name="AutoShape 15"/>
                    <p:cNvSpPr>
                      <a:spLocks/>
                    </p:cNvSpPr>
                    <p:nvPr/>
                  </p:nvSpPr>
                  <p:spPr bwMode="auto">
                    <a:xfrm>
                      <a:off x="271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9" name="AutoShape 16"/>
                    <p:cNvSpPr>
                      <a:spLocks/>
                    </p:cNvSpPr>
                    <p:nvPr/>
                  </p:nvSpPr>
                  <p:spPr bwMode="auto">
                    <a:xfrm>
                      <a:off x="0" y="458"/>
                      <a:ext cx="351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0" name="AutoShape 17"/>
                    <p:cNvSpPr>
                      <a:spLocks/>
                    </p:cNvSpPr>
                    <p:nvPr/>
                  </p:nvSpPr>
                  <p:spPr bwMode="auto">
                    <a:xfrm>
                      <a:off x="264" y="610"/>
                      <a:ext cx="352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1" name="AutoShape 18"/>
                    <p:cNvSpPr>
                      <a:spLocks/>
                    </p:cNvSpPr>
                    <p:nvPr/>
                  </p:nvSpPr>
                  <p:spPr bwMode="auto">
                    <a:xfrm>
                      <a:off x="534" y="155"/>
                      <a:ext cx="352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62" name="AutoShape 19"/>
                    <p:cNvSpPr>
                      <a:spLocks/>
                    </p:cNvSpPr>
                    <p:nvPr/>
                  </p:nvSpPr>
                  <p:spPr bwMode="auto">
                    <a:xfrm>
                      <a:off x="532" y="461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3A28D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115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88" y="154"/>
                    <a:ext cx="887" cy="917"/>
                    <a:chOff x="0" y="0"/>
                    <a:chExt cx="887" cy="917"/>
                  </a:xfrm>
                </p:grpSpPr>
                <p:sp>
                  <p:nvSpPr>
                    <p:cNvPr id="601151" name="AutoShape 21"/>
                    <p:cNvSpPr>
                      <a:spLocks/>
                    </p:cNvSpPr>
                    <p:nvPr/>
                  </p:nvSpPr>
                  <p:spPr bwMode="auto">
                    <a:xfrm>
                      <a:off x="5" y="151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2" name="AutoShape 22"/>
                    <p:cNvSpPr>
                      <a:spLocks/>
                    </p:cNvSpPr>
                    <p:nvPr/>
                  </p:nvSpPr>
                  <p:spPr bwMode="auto">
                    <a:xfrm>
                      <a:off x="272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3" name="AutoShape 23"/>
                    <p:cNvSpPr>
                      <a:spLocks/>
                    </p:cNvSpPr>
                    <p:nvPr/>
                  </p:nvSpPr>
                  <p:spPr bwMode="auto">
                    <a:xfrm>
                      <a:off x="0" y="459"/>
                      <a:ext cx="353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4" name="AutoShape 24"/>
                    <p:cNvSpPr>
                      <a:spLocks/>
                    </p:cNvSpPr>
                    <p:nvPr/>
                  </p:nvSpPr>
                  <p:spPr bwMode="auto">
                    <a:xfrm>
                      <a:off x="265" y="611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5" name="AutoShape 25"/>
                    <p:cNvSpPr>
                      <a:spLocks/>
                    </p:cNvSpPr>
                    <p:nvPr/>
                  </p:nvSpPr>
                  <p:spPr bwMode="auto">
                    <a:xfrm>
                      <a:off x="535" y="156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56" name="AutoShape 26"/>
                    <p:cNvSpPr>
                      <a:spLocks/>
                    </p:cNvSpPr>
                    <p:nvPr/>
                  </p:nvSpPr>
                  <p:spPr bwMode="auto">
                    <a:xfrm>
                      <a:off x="533" y="461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00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01146" name="AutoShape 27"/>
                <p:cNvSpPr>
                  <a:spLocks/>
                </p:cNvSpPr>
                <p:nvPr/>
              </p:nvSpPr>
              <p:spPr bwMode="auto">
                <a:xfrm>
                  <a:off x="447" y="307"/>
                  <a:ext cx="352" cy="30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400" y="0"/>
                      </a:moveTo>
                      <a:lnTo>
                        <a:pt x="0" y="10800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  <a:moveTo>
                        <a:pt x="5400" y="0"/>
                      </a:moveTo>
                    </a:path>
                  </a:pathLst>
                </a:custGeom>
                <a:noFill/>
                <a:ln w="9525">
                  <a:solidFill>
                    <a:srgbClr val="3A28D6"/>
                  </a:solidFill>
                  <a:miter lim="800000"/>
                  <a:headEnd/>
                  <a:tailEnd/>
                </a:ln>
              </p:spPr>
              <p:txBody>
                <a:bodyPr lIns="0" tIns="0" rIns="40625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147" name="AutoShape 28"/>
                <p:cNvSpPr>
                  <a:spLocks/>
                </p:cNvSpPr>
                <p:nvPr/>
              </p:nvSpPr>
              <p:spPr bwMode="auto">
                <a:xfrm>
                  <a:off x="356" y="460"/>
                  <a:ext cx="352" cy="307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400" y="0"/>
                      </a:moveTo>
                      <a:lnTo>
                        <a:pt x="0" y="10800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  <a:moveTo>
                        <a:pt x="5400" y="0"/>
                      </a:move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lIns="0" tIns="0" rIns="40625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01111" name="Group 29"/>
              <p:cNvGrpSpPr>
                <a:grpSpLocks/>
              </p:cNvGrpSpPr>
              <p:nvPr/>
            </p:nvGrpSpPr>
            <p:grpSpPr bwMode="auto">
              <a:xfrm>
                <a:off x="1112" y="0"/>
                <a:ext cx="1018" cy="1142"/>
                <a:chOff x="0" y="0"/>
                <a:chExt cx="1018" cy="1142"/>
              </a:xfrm>
            </p:grpSpPr>
            <p:grpSp>
              <p:nvGrpSpPr>
                <p:cNvPr id="601112" name="Group 30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018" cy="1142"/>
                  <a:chOff x="0" y="0"/>
                  <a:chExt cx="1018" cy="1142"/>
                </a:xfrm>
              </p:grpSpPr>
              <p:grpSp>
                <p:nvGrpSpPr>
                  <p:cNvPr id="601124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132" y="0"/>
                    <a:ext cx="886" cy="916"/>
                    <a:chOff x="0" y="0"/>
                    <a:chExt cx="886" cy="916"/>
                  </a:xfrm>
                </p:grpSpPr>
                <p:sp>
                  <p:nvSpPr>
                    <p:cNvPr id="601139" name="AutoShape 32"/>
                    <p:cNvSpPr>
                      <a:spLocks/>
                    </p:cNvSpPr>
                    <p:nvPr/>
                  </p:nvSpPr>
                  <p:spPr bwMode="auto">
                    <a:xfrm>
                      <a:off x="4" y="151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40" name="AutoShape 33"/>
                    <p:cNvSpPr>
                      <a:spLocks/>
                    </p:cNvSpPr>
                    <p:nvPr/>
                  </p:nvSpPr>
                  <p:spPr bwMode="auto">
                    <a:xfrm>
                      <a:off x="271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41" name="AutoShape 34"/>
                    <p:cNvSpPr>
                      <a:spLocks/>
                    </p:cNvSpPr>
                    <p:nvPr/>
                  </p:nvSpPr>
                  <p:spPr bwMode="auto">
                    <a:xfrm>
                      <a:off x="0" y="458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42" name="AutoShape 35"/>
                    <p:cNvSpPr>
                      <a:spLocks/>
                    </p:cNvSpPr>
                    <p:nvPr/>
                  </p:nvSpPr>
                  <p:spPr bwMode="auto">
                    <a:xfrm>
                      <a:off x="264" y="61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43" name="AutoShape 36"/>
                    <p:cNvSpPr>
                      <a:spLocks/>
                    </p:cNvSpPr>
                    <p:nvPr/>
                  </p:nvSpPr>
                  <p:spPr bwMode="auto">
                    <a:xfrm>
                      <a:off x="534" y="155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44" name="AutoShape 37"/>
                    <p:cNvSpPr>
                      <a:spLocks/>
                    </p:cNvSpPr>
                    <p:nvPr/>
                  </p:nvSpPr>
                  <p:spPr bwMode="auto">
                    <a:xfrm>
                      <a:off x="532" y="46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FFD100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1125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29" y="153"/>
                    <a:ext cx="886" cy="916"/>
                    <a:chOff x="0" y="0"/>
                    <a:chExt cx="886" cy="916"/>
                  </a:xfrm>
                </p:grpSpPr>
                <p:sp>
                  <p:nvSpPr>
                    <p:cNvPr id="601133" name="AutoShape 39"/>
                    <p:cNvSpPr>
                      <a:spLocks/>
                    </p:cNvSpPr>
                    <p:nvPr/>
                  </p:nvSpPr>
                  <p:spPr bwMode="auto">
                    <a:xfrm>
                      <a:off x="4" y="151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4" name="AutoShape 40"/>
                    <p:cNvSpPr>
                      <a:spLocks/>
                    </p:cNvSpPr>
                    <p:nvPr/>
                  </p:nvSpPr>
                  <p:spPr bwMode="auto">
                    <a:xfrm>
                      <a:off x="271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5" name="AutoShape 41"/>
                    <p:cNvSpPr>
                      <a:spLocks/>
                    </p:cNvSpPr>
                    <p:nvPr/>
                  </p:nvSpPr>
                  <p:spPr bwMode="auto">
                    <a:xfrm>
                      <a:off x="0" y="458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6" name="AutoShape 42"/>
                    <p:cNvSpPr>
                      <a:spLocks/>
                    </p:cNvSpPr>
                    <p:nvPr/>
                  </p:nvSpPr>
                  <p:spPr bwMode="auto">
                    <a:xfrm>
                      <a:off x="264" y="61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7" name="AutoShape 43"/>
                    <p:cNvSpPr>
                      <a:spLocks/>
                    </p:cNvSpPr>
                    <p:nvPr/>
                  </p:nvSpPr>
                  <p:spPr bwMode="auto">
                    <a:xfrm>
                      <a:off x="534" y="155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8" name="AutoShape 44"/>
                    <p:cNvSpPr>
                      <a:spLocks/>
                    </p:cNvSpPr>
                    <p:nvPr/>
                  </p:nvSpPr>
                  <p:spPr bwMode="auto">
                    <a:xfrm>
                      <a:off x="532" y="46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00D216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112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0" y="226"/>
                    <a:ext cx="886" cy="916"/>
                    <a:chOff x="0" y="0"/>
                    <a:chExt cx="886" cy="916"/>
                  </a:xfrm>
                </p:grpSpPr>
                <p:sp>
                  <p:nvSpPr>
                    <p:cNvPr id="601127" name="AutoShape 46"/>
                    <p:cNvSpPr>
                      <a:spLocks/>
                    </p:cNvSpPr>
                    <p:nvPr/>
                  </p:nvSpPr>
                  <p:spPr bwMode="auto">
                    <a:xfrm>
                      <a:off x="4" y="151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28" name="AutoShape 47"/>
                    <p:cNvSpPr>
                      <a:spLocks/>
                    </p:cNvSpPr>
                    <p:nvPr/>
                  </p:nvSpPr>
                  <p:spPr bwMode="auto">
                    <a:xfrm>
                      <a:off x="271" y="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29" name="AutoShape 48"/>
                    <p:cNvSpPr>
                      <a:spLocks/>
                    </p:cNvSpPr>
                    <p:nvPr/>
                  </p:nvSpPr>
                  <p:spPr bwMode="auto">
                    <a:xfrm>
                      <a:off x="0" y="458"/>
                      <a:ext cx="351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0" name="AutoShape 49"/>
                    <p:cNvSpPr>
                      <a:spLocks/>
                    </p:cNvSpPr>
                    <p:nvPr/>
                  </p:nvSpPr>
                  <p:spPr bwMode="auto">
                    <a:xfrm>
                      <a:off x="264" y="610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1" name="AutoShape 50"/>
                    <p:cNvSpPr>
                      <a:spLocks/>
                    </p:cNvSpPr>
                    <p:nvPr/>
                  </p:nvSpPr>
                  <p:spPr bwMode="auto">
                    <a:xfrm>
                      <a:off x="534" y="155"/>
                      <a:ext cx="352" cy="306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1132" name="AutoShape 51"/>
                    <p:cNvSpPr>
                      <a:spLocks/>
                    </p:cNvSpPr>
                    <p:nvPr/>
                  </p:nvSpPr>
                  <p:spPr bwMode="auto">
                    <a:xfrm>
                      <a:off x="532" y="460"/>
                      <a:ext cx="352" cy="307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</a:gdLst>
                      <a:ahLst/>
                      <a:cxnLst/>
                      <a:rect l="T0" t="T1" r="T2" b="T3"/>
                      <a:pathLst>
                        <a:path w="21600" h="21600">
                          <a:moveTo>
                            <a:pt x="5400" y="0"/>
                          </a:moveTo>
                          <a:lnTo>
                            <a:pt x="0" y="10800"/>
                          </a:ln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  <a:moveTo>
                            <a:pt x="5400" y="0"/>
                          </a:moveTo>
                        </a:path>
                      </a:pathLst>
                    </a:custGeom>
                    <a:noFill/>
                    <a:ln w="9525">
                      <a:solidFill>
                        <a:srgbClr val="B300D5"/>
                      </a:solidFill>
                      <a:prstDash val="sysDot"/>
                      <a:miter lim="800000"/>
                      <a:headEnd/>
                      <a:tailEnd/>
                    </a:ln>
                  </p:spPr>
                  <p:txBody>
                    <a:bodyPr lIns="0" tIns="0" rIns="40625" bIns="0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01113" name="AutoShape 52"/>
                <p:cNvSpPr>
                  <a:spLocks/>
                </p:cNvSpPr>
                <p:nvPr/>
              </p:nvSpPr>
              <p:spPr bwMode="auto">
                <a:xfrm>
                  <a:off x="267" y="532"/>
                  <a:ext cx="352" cy="3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400" y="0"/>
                      </a:moveTo>
                      <a:lnTo>
                        <a:pt x="0" y="10800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  <a:moveTo>
                        <a:pt x="5400" y="0"/>
                      </a:moveTo>
                    </a:path>
                  </a:pathLst>
                </a:custGeom>
                <a:noFill/>
                <a:ln w="9525">
                  <a:solidFill>
                    <a:srgbClr val="B300D5"/>
                  </a:solidFill>
                  <a:miter lim="800000"/>
                  <a:headEnd/>
                  <a:tailEnd/>
                </a:ln>
              </p:spPr>
              <p:txBody>
                <a:bodyPr lIns="0" tIns="0" rIns="40625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1114" name="AutoShape 53"/>
                <p:cNvSpPr>
                  <a:spLocks/>
                </p:cNvSpPr>
                <p:nvPr/>
              </p:nvSpPr>
              <p:spPr bwMode="auto">
                <a:xfrm>
                  <a:off x="396" y="459"/>
                  <a:ext cx="352" cy="3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400" y="0"/>
                      </a:moveTo>
                      <a:lnTo>
                        <a:pt x="0" y="10800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  <a:moveTo>
                        <a:pt x="5400" y="0"/>
                      </a:moveTo>
                    </a:path>
                  </a:pathLst>
                </a:custGeom>
                <a:noFill/>
                <a:ln w="9525">
                  <a:solidFill>
                    <a:srgbClr val="00D216"/>
                  </a:solidFill>
                  <a:miter lim="800000"/>
                  <a:headEnd/>
                  <a:tailEnd/>
                </a:ln>
              </p:spPr>
              <p:txBody>
                <a:bodyPr lIns="0" tIns="0" rIns="40625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01115" name="Group 54"/>
                <p:cNvGrpSpPr>
                  <a:grpSpLocks/>
                </p:cNvGrpSpPr>
                <p:nvPr/>
              </p:nvGrpSpPr>
              <p:grpSpPr bwMode="auto">
                <a:xfrm>
                  <a:off x="3" y="69"/>
                  <a:ext cx="884" cy="921"/>
                  <a:chOff x="0" y="0"/>
                  <a:chExt cx="884" cy="921"/>
                </a:xfrm>
              </p:grpSpPr>
              <p:sp>
                <p:nvSpPr>
                  <p:cNvPr id="601117" name="AutoShape 55"/>
                  <p:cNvSpPr>
                    <a:spLocks/>
                  </p:cNvSpPr>
                  <p:nvPr/>
                </p:nvSpPr>
                <p:spPr bwMode="auto">
                  <a:xfrm>
                    <a:off x="0" y="156"/>
                    <a:ext cx="351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18" name="AutoShape 56"/>
                  <p:cNvSpPr>
                    <a:spLocks/>
                  </p:cNvSpPr>
                  <p:nvPr/>
                </p:nvSpPr>
                <p:spPr bwMode="auto">
                  <a:xfrm>
                    <a:off x="267" y="0"/>
                    <a:ext cx="352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19" name="AutoShape 57"/>
                  <p:cNvSpPr>
                    <a:spLocks/>
                  </p:cNvSpPr>
                  <p:nvPr/>
                </p:nvSpPr>
                <p:spPr bwMode="auto">
                  <a:xfrm>
                    <a:off x="268" y="309"/>
                    <a:ext cx="352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20" name="AutoShape 58"/>
                  <p:cNvSpPr>
                    <a:spLocks/>
                  </p:cNvSpPr>
                  <p:nvPr/>
                </p:nvSpPr>
                <p:spPr bwMode="auto">
                  <a:xfrm>
                    <a:off x="2" y="462"/>
                    <a:ext cx="351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21" name="AutoShape 59"/>
                  <p:cNvSpPr>
                    <a:spLocks/>
                  </p:cNvSpPr>
                  <p:nvPr/>
                </p:nvSpPr>
                <p:spPr bwMode="auto">
                  <a:xfrm>
                    <a:off x="264" y="615"/>
                    <a:ext cx="352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22" name="AutoShape 60"/>
                  <p:cNvSpPr>
                    <a:spLocks/>
                  </p:cNvSpPr>
                  <p:nvPr/>
                </p:nvSpPr>
                <p:spPr bwMode="auto">
                  <a:xfrm>
                    <a:off x="532" y="152"/>
                    <a:ext cx="352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1123" name="AutoShape 61"/>
                  <p:cNvSpPr>
                    <a:spLocks/>
                  </p:cNvSpPr>
                  <p:nvPr/>
                </p:nvSpPr>
                <p:spPr bwMode="auto">
                  <a:xfrm>
                    <a:off x="532" y="463"/>
                    <a:ext cx="352" cy="30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21600 h 21600"/>
                    </a:gdLst>
                    <a:ahLst/>
                    <a:cxnLst/>
                    <a:rect l="T0" t="T1" r="T2" b="T3"/>
                    <a:pathLst>
                      <a:path w="21600" h="21600">
                        <a:moveTo>
                          <a:pt x="5400" y="0"/>
                        </a:moveTo>
                        <a:lnTo>
                          <a:pt x="0" y="10800"/>
                        </a:ln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10800"/>
                        </a:lnTo>
                        <a:lnTo>
                          <a:pt x="16200" y="0"/>
                        </a:lnTo>
                        <a:close/>
                        <a:moveTo>
                          <a:pt x="5400" y="0"/>
                        </a:move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0" tIns="0" rIns="40625" bIns="0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1116" name="AutoShape 62"/>
                <p:cNvSpPr>
                  <a:spLocks/>
                </p:cNvSpPr>
                <p:nvPr/>
              </p:nvSpPr>
              <p:spPr bwMode="auto">
                <a:xfrm>
                  <a:off x="399" y="306"/>
                  <a:ext cx="352" cy="306"/>
                </a:xfrm>
                <a:custGeom>
                  <a:avLst/>
                  <a:gdLst>
                    <a:gd name="T0" fmla="*/ 0 w 21600"/>
                    <a:gd name="T1" fmla="*/ 0 h 21600"/>
                    <a:gd name="T2" fmla="*/ 21600 w 21600"/>
                    <a:gd name="T3" fmla="*/ 21600 h 21600"/>
                  </a:gdLst>
                  <a:ahLst/>
                  <a:cxnLst/>
                  <a:rect l="T0" t="T1" r="T2" b="T3"/>
                  <a:pathLst>
                    <a:path w="21600" h="21600">
                      <a:moveTo>
                        <a:pt x="5400" y="0"/>
                      </a:moveTo>
                      <a:lnTo>
                        <a:pt x="0" y="10800"/>
                      </a:ln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lnTo>
                        <a:pt x="16200" y="0"/>
                      </a:lnTo>
                      <a:close/>
                      <a:moveTo>
                        <a:pt x="5400" y="0"/>
                      </a:moveTo>
                    </a:path>
                  </a:pathLst>
                </a:custGeom>
                <a:noFill/>
                <a:ln w="9525">
                  <a:solidFill>
                    <a:srgbClr val="FFD100"/>
                  </a:solidFill>
                  <a:miter lim="800000"/>
                  <a:headEnd/>
                  <a:tailEnd/>
                </a:ln>
              </p:spPr>
              <p:txBody>
                <a:bodyPr lIns="0" tIns="0" rIns="40625" bIns="0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01104" name="Group 66"/>
            <p:cNvGrpSpPr>
              <a:grpSpLocks/>
            </p:cNvGrpSpPr>
            <p:nvPr/>
          </p:nvGrpSpPr>
          <p:grpSpPr bwMode="auto">
            <a:xfrm>
              <a:off x="6472238" y="3124200"/>
              <a:ext cx="842962" cy="303213"/>
              <a:chOff x="0" y="0"/>
              <a:chExt cx="656" cy="208"/>
            </a:xfrm>
          </p:grpSpPr>
          <p:sp>
            <p:nvSpPr>
              <p:cNvPr id="601108" name="Rectangle 67"/>
              <p:cNvSpPr>
                <a:spLocks/>
              </p:cNvSpPr>
              <p:nvPr/>
            </p:nvSpPr>
            <p:spPr bwMode="auto">
              <a:xfrm>
                <a:off x="0" y="0"/>
                <a:ext cx="656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40625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09" name="Rectangle 68"/>
              <p:cNvSpPr>
                <a:spLocks/>
              </p:cNvSpPr>
              <p:nvPr/>
            </p:nvSpPr>
            <p:spPr bwMode="auto">
              <a:xfrm>
                <a:off x="0" y="0"/>
                <a:ext cx="65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25" bIns="0">
                <a:prstTxWarp prst="textNoShape">
                  <a:avLst/>
                </a:prstTxWarp>
              </a:bodyPr>
              <a:lstStyle/>
              <a:p>
                <a:pPr marL="39688">
                  <a:spcBef>
                    <a:spcPts val="800"/>
                  </a:spcBef>
                </a:pPr>
                <a:r>
                  <a:rPr lang="en-US" sz="1400">
                    <a:solidFill>
                      <a:srgbClr val="2100FF"/>
                    </a:solidFill>
                  </a:rPr>
                  <a:t> 2 tilings</a:t>
                </a:r>
              </a:p>
            </p:txBody>
          </p:sp>
        </p:grpSp>
        <p:grpSp>
          <p:nvGrpSpPr>
            <p:cNvPr id="601105" name="Group 69"/>
            <p:cNvGrpSpPr>
              <a:grpSpLocks/>
            </p:cNvGrpSpPr>
            <p:nvPr/>
          </p:nvGrpSpPr>
          <p:grpSpPr bwMode="auto">
            <a:xfrm>
              <a:off x="7921625" y="3125788"/>
              <a:ext cx="841375" cy="303212"/>
              <a:chOff x="0" y="0"/>
              <a:chExt cx="656" cy="208"/>
            </a:xfrm>
          </p:grpSpPr>
          <p:sp>
            <p:nvSpPr>
              <p:cNvPr id="601106" name="Rectangle 70"/>
              <p:cNvSpPr>
                <a:spLocks/>
              </p:cNvSpPr>
              <p:nvPr/>
            </p:nvSpPr>
            <p:spPr bwMode="auto">
              <a:xfrm>
                <a:off x="0" y="0"/>
                <a:ext cx="656" cy="2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40625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07" name="Rectangle 71"/>
              <p:cNvSpPr>
                <a:spLocks/>
              </p:cNvSpPr>
              <p:nvPr/>
            </p:nvSpPr>
            <p:spPr bwMode="auto">
              <a:xfrm>
                <a:off x="0" y="0"/>
                <a:ext cx="656" cy="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40625" bIns="0">
                <a:prstTxWarp prst="textNoShape">
                  <a:avLst/>
                </a:prstTxWarp>
              </a:bodyPr>
              <a:lstStyle/>
              <a:p>
                <a:pPr marL="39688">
                  <a:spcBef>
                    <a:spcPts val="800"/>
                  </a:spcBef>
                </a:pPr>
                <a:r>
                  <a:rPr lang="en-US" sz="1400">
                    <a:solidFill>
                      <a:srgbClr val="2100FF"/>
                    </a:solidFill>
                  </a:rPr>
                  <a:t> 3 tilings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Artsy">
  <a:themeElements>
    <a:clrScheme name="">
      <a:dk1>
        <a:srgbClr val="2D2015"/>
      </a:dk1>
      <a:lt1>
        <a:srgbClr val="FFFFFF"/>
      </a:lt1>
      <a:dk2>
        <a:srgbClr val="523E26"/>
      </a:dk2>
      <a:lt2>
        <a:srgbClr val="FFFF00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Artsy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11" charset="0"/>
            <a:ea typeface="Arial" pitchFamily="-111" charset="0"/>
            <a:cs typeface="Arial" pitchFamily="-111" charset="0"/>
            <a:sym typeface="Arial" pitchFamily="-111" charset="0"/>
          </a:defRPr>
        </a:defPPr>
      </a:lstStyle>
    </a:lnDef>
  </a:objectDefaults>
  <a:extraClrSchemeLst>
    <a:extraClrScheme>
      <a:clrScheme name="Artsy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sy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sy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-106" charset="0"/>
            <a:ea typeface="Arial" pitchFamily="-106" charset="0"/>
            <a:cs typeface="Arial" pitchFamily="-106" charset="0"/>
            <a:sym typeface="Arial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NAL_template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Bullets-DES red lineless">
  <a:themeElements>
    <a:clrScheme name="Title &amp; Bullets-DES red linele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-DES red lineless">
      <a:majorFont>
        <a:latin typeface="Times New Roman"/>
        <a:ea typeface="Gill Sans"/>
        <a:cs typeface="Gill Sans"/>
      </a:majorFont>
      <a:minorFont>
        <a:latin typeface="Times New Roman"/>
        <a:ea typeface="Gill Sans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-DES re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DES blend lineles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DES blend lineless">
      <a:majorFont>
        <a:latin typeface="Times New Roman"/>
        <a:ea typeface="Gill Sans"/>
        <a:cs typeface="Gill Sans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pitchFamily="30" charset="0"/>
            <a:ea typeface="Arial" pitchFamily="30" charset="0"/>
            <a:cs typeface="Arial" pitchFamily="30" charset="0"/>
            <a:sym typeface="Arial" pitchFamily="30" charset="0"/>
          </a:defRPr>
        </a:defPPr>
      </a:lstStyle>
    </a:lnDef>
  </a:objectDefaults>
  <a:extraClrSchemeLst>
    <a:extraClrScheme>
      <a:clrScheme name="Title &amp; Bullets -DES blend linel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S-CD0-v3-template">
  <a:themeElements>
    <a:clrScheme name="DES-CD0-v3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-CD0-v3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DES-CD0-v3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-CD0-v3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-CD0-v3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G Mincho Light J"/>
        <a:cs typeface="HG Mincho Light J"/>
      </a:majorFont>
      <a:minorFont>
        <a:latin typeface="Arial"/>
        <a:ea typeface="HG Mincho Light J"/>
        <a:cs typeface="HG Mincho Light J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48159</TotalTime>
  <Pages>0</Pages>
  <Words>1868</Words>
  <Characters>0</Characters>
  <Application>Microsoft Macintosh PowerPoint</Application>
  <PresentationFormat>On-screen Show (4:3)</PresentationFormat>
  <Lines>0</Lines>
  <Paragraphs>244</Paragraphs>
  <Slides>23</Slides>
  <Notes>16</Notes>
  <HiddenSlides>0</HiddenSlides>
  <MMClips>0</MMClips>
  <ScaleCrop>false</ScaleCrop>
  <HeadingPairs>
    <vt:vector size="6" baseType="variant">
      <vt:variant>
        <vt:lpstr>Design Template</vt:lpstr>
      </vt:variant>
      <vt:variant>
        <vt:i4>22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6" baseType="lpstr">
      <vt:lpstr>1_FNAL_template</vt:lpstr>
      <vt:lpstr>Blank Presentation</vt:lpstr>
      <vt:lpstr>FNAL_template</vt:lpstr>
      <vt:lpstr>Title &amp; Bullets-DES red lineless</vt:lpstr>
      <vt:lpstr>Title &amp; Bullets -DES blend lineless</vt:lpstr>
      <vt:lpstr>3_Blank Presentation</vt:lpstr>
      <vt:lpstr>1_DES-CD0-v3-template</vt:lpstr>
      <vt:lpstr>2_Default Design</vt:lpstr>
      <vt:lpstr>4_Blank Presentation</vt:lpstr>
      <vt:lpstr>2_DES-CD0-v3-template</vt:lpstr>
      <vt:lpstr>6_Default Design</vt:lpstr>
      <vt:lpstr>2_Artsy</vt:lpstr>
      <vt:lpstr>4_Artsy</vt:lpstr>
      <vt:lpstr>7_Artsy</vt:lpstr>
      <vt:lpstr>3_DES-CD0-v3-template</vt:lpstr>
      <vt:lpstr>7_Default Design</vt:lpstr>
      <vt:lpstr>Default Design</vt:lpstr>
      <vt:lpstr>5_Blank Presentation</vt:lpstr>
      <vt:lpstr>1_Blank Presentation</vt:lpstr>
      <vt:lpstr>3_Default Design</vt:lpstr>
      <vt:lpstr>1_Office Theme</vt:lpstr>
      <vt:lpstr>2_Office Theme</vt:lpstr>
      <vt:lpstr>Equation</vt:lpstr>
      <vt:lpstr>The Dark Energy Survey and The Dark Energy Spectrograph  Josh Frieman DES Project Director</vt:lpstr>
      <vt:lpstr>Dark Energy</vt:lpstr>
      <vt:lpstr>The Dark Energy Survey</vt:lpstr>
      <vt:lpstr>The DES Collaboration</vt:lpstr>
      <vt:lpstr>The Dark Energy Camera</vt:lpstr>
      <vt:lpstr>The Dark Energy Camera</vt:lpstr>
      <vt:lpstr>The Dark Energy Camera</vt:lpstr>
      <vt:lpstr>DES Structure &amp; Timeline</vt:lpstr>
      <vt:lpstr>DES Observing Strategy</vt:lpstr>
      <vt:lpstr>DES Science Summary</vt:lpstr>
      <vt:lpstr>I. Clusters</vt:lpstr>
      <vt:lpstr>Slide 12</vt:lpstr>
      <vt:lpstr>Slide 13</vt:lpstr>
      <vt:lpstr>Supernovae in DES</vt:lpstr>
      <vt:lpstr>Photometric Redshifts</vt:lpstr>
      <vt:lpstr>Massive Spectroscopy of DES Targets</vt:lpstr>
      <vt:lpstr>DESpec Concept</vt:lpstr>
      <vt:lpstr>DECam Optics</vt:lpstr>
      <vt:lpstr>DESpec Survey(s)</vt:lpstr>
      <vt:lpstr>DESpec Survey(s)</vt:lpstr>
      <vt:lpstr>Rationales for Blanco Spectroscopy</vt:lpstr>
      <vt:lpstr>Caveats</vt:lpstr>
      <vt:lpstr>Path Forward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red-black-red</dc:title>
  <dc:subject/>
  <dc:creator>Jim Annis</dc:creator>
  <cp:keywords/>
  <dc:description/>
  <cp:lastModifiedBy>Josh Frieman</cp:lastModifiedBy>
  <cp:revision>656</cp:revision>
  <dcterms:created xsi:type="dcterms:W3CDTF">2011-03-06T17:47:41Z</dcterms:created>
  <dcterms:modified xsi:type="dcterms:W3CDTF">2011-03-07T08:45:47Z</dcterms:modified>
</cp:coreProperties>
</file>