
<file path=[Content_Types].xml><?xml version="1.0" encoding="utf-8"?>
<Types xmlns="http://schemas.openxmlformats.org/package/2006/content-types"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Override3.xml" ContentType="application/vnd.openxmlformats-officedocument.themeOverride+xml"/>
  <Default Extension="png" ContentType="image/png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2.xml" ContentType="application/vnd.openxmlformats-officedocument.presentationml.slideLayout+xml"/>
  <Default Extension="tiff" ContentType="image/tiff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8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8.xml" ContentType="application/vnd.openxmlformats-officedocument.presentationml.slide+xml"/>
  <Default Extension="pdf" ContentType="application/pdf"/>
  <Override PartName="/ppt/slideLayouts/slideLayout4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Masters/slideMaster16.xml" ContentType="application/vnd.openxmlformats-officedocument.presentationml.slideMaster+xml"/>
  <Default Extension="vml" ContentType="application/vnd.openxmlformats-officedocument.vmlDrawing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Default Extension="jpeg" ContentType="image/jpeg"/>
  <Override PartName="/ppt/slideLayouts/slideLayout1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Override2.xml" ContentType="application/vnd.openxmlformats-officedocument.themeOverride+xml"/>
  <Override PartName="/ppt/slideLayouts/slideLayout30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Layouts/slideLayout2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Masters/slideMaster26.xml" ContentType="application/vnd.openxmlformats-officedocument.presentationml.slideMaster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theme/theme1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6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Default Extension="rels" ContentType="application/vnd.openxmlformats-package.relationships+xml"/>
  <Override PartName="/ppt/slideLayouts/slideLayout1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243.xml" ContentType="application/vnd.openxmlformats-officedocument.presentationml.slideLayout+xml"/>
  <Default Extension="pict" ContentType="image/pict"/>
  <Override PartName="/ppt/slideLayouts/slideLayout8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7.xml" ContentType="application/vnd.openxmlformats-officedocument.theme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0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Override1.xml" ContentType="application/vnd.openxmlformats-officedocument.themeOverride+xml"/>
  <Override PartName="/ppt/slideLayouts/slideLayout30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6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26.xml" ContentType="application/vnd.openxmlformats-officedocument.theme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2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9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9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9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theme/theme15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6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7231" r:id="rId1"/>
    <p:sldMasterId id="2147483657" r:id="rId2"/>
    <p:sldMasterId id="2147487219" r:id="rId3"/>
    <p:sldMasterId id="2147483666" r:id="rId4"/>
    <p:sldMasterId id="2147483664" r:id="rId5"/>
    <p:sldMasterId id="2147484959" r:id="rId6"/>
    <p:sldMasterId id="2147484972" r:id="rId7"/>
    <p:sldMasterId id="2147485548" r:id="rId8"/>
    <p:sldMasterId id="2147485561" r:id="rId9"/>
    <p:sldMasterId id="2147485853" r:id="rId10"/>
    <p:sldMasterId id="2147485943" r:id="rId11"/>
    <p:sldMasterId id="2147486340" r:id="rId12"/>
    <p:sldMasterId id="2147486395" r:id="rId13"/>
    <p:sldMasterId id="2147486510" r:id="rId14"/>
    <p:sldMasterId id="2147487099" r:id="rId15"/>
    <p:sldMasterId id="2147487168" r:id="rId16"/>
    <p:sldMasterId id="2147487206" r:id="rId17"/>
    <p:sldMasterId id="2147487246" r:id="rId18"/>
    <p:sldMasterId id="2147487258" r:id="rId19"/>
    <p:sldMasterId id="2147487271" r:id="rId20"/>
    <p:sldMasterId id="2147487295" r:id="rId21"/>
    <p:sldMasterId id="2147487307" r:id="rId22"/>
    <p:sldMasterId id="2147487490" r:id="rId23"/>
    <p:sldMasterId id="2147487518" r:id="rId24"/>
    <p:sldMasterId id="2147487550" r:id="rId25"/>
    <p:sldMasterId id="2147487598" r:id="rId26"/>
  </p:sldMasterIdLst>
  <p:notesMasterIdLst>
    <p:notesMasterId r:id="rId57"/>
  </p:notesMasterIdLst>
  <p:sldIdLst>
    <p:sldId id="1025" r:id="rId27"/>
    <p:sldId id="1010" r:id="rId28"/>
    <p:sldId id="1241" r:id="rId29"/>
    <p:sldId id="1120" r:id="rId30"/>
    <p:sldId id="1255" r:id="rId31"/>
    <p:sldId id="1256" r:id="rId32"/>
    <p:sldId id="1257" r:id="rId33"/>
    <p:sldId id="1212" r:id="rId34"/>
    <p:sldId id="1188" r:id="rId35"/>
    <p:sldId id="1259" r:id="rId36"/>
    <p:sldId id="1139" r:id="rId37"/>
    <p:sldId id="1180" r:id="rId38"/>
    <p:sldId id="1244" r:id="rId39"/>
    <p:sldId id="1245" r:id="rId40"/>
    <p:sldId id="1246" r:id="rId41"/>
    <p:sldId id="1247" r:id="rId42"/>
    <p:sldId id="1225" r:id="rId43"/>
    <p:sldId id="1227" r:id="rId44"/>
    <p:sldId id="1228" r:id="rId45"/>
    <p:sldId id="1231" r:id="rId46"/>
    <p:sldId id="1222" r:id="rId47"/>
    <p:sldId id="1223" r:id="rId48"/>
    <p:sldId id="572" r:id="rId49"/>
    <p:sldId id="1251" r:id="rId50"/>
    <p:sldId id="1252" r:id="rId51"/>
    <p:sldId id="1242" r:id="rId52"/>
    <p:sldId id="1234" r:id="rId53"/>
    <p:sldId id="1253" r:id="rId54"/>
    <p:sldId id="1254" r:id="rId55"/>
    <p:sldId id="1258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1pPr>
    <a:lvl2pPr marL="455451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2pPr>
    <a:lvl3pPr marL="912486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3pPr>
    <a:lvl4pPr marL="136952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4pPr>
    <a:lvl5pPr marL="1826558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5pPr>
    <a:lvl6pPr marL="2285181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6pPr>
    <a:lvl7pPr marL="2742219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7pPr>
    <a:lvl8pPr marL="3199252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8pPr>
    <a:lvl9pPr marL="3656291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0000"/>
    <a:srgbClr val="0EC820"/>
    <a:srgbClr val="12FF29"/>
    <a:srgbClr val="1F1F87"/>
    <a:srgbClr val="2525A1"/>
    <a:srgbClr val="1D1E81"/>
    <a:srgbClr val="302F90"/>
    <a:srgbClr val="670F7A"/>
    <a:srgbClr val="635599"/>
    <a:srgbClr val="833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790" autoAdjust="0"/>
    <p:restoredTop sz="90120" autoAdjust="0"/>
  </p:normalViewPr>
  <p:slideViewPr>
    <p:cSldViewPr>
      <p:cViewPr>
        <p:scale>
          <a:sx n="100" d="100"/>
          <a:sy n="100" d="100"/>
        </p:scale>
        <p:origin x="-180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55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4.xml"/><Relationship Id="rId51" Type="http://schemas.openxmlformats.org/officeDocument/2006/relationships/slide" Target="slides/slide25.xml"/><Relationship Id="rId52" Type="http://schemas.openxmlformats.org/officeDocument/2006/relationships/slide" Target="slides/slide26.xml"/><Relationship Id="rId53" Type="http://schemas.openxmlformats.org/officeDocument/2006/relationships/slide" Target="slides/slide27.xml"/><Relationship Id="rId54" Type="http://schemas.openxmlformats.org/officeDocument/2006/relationships/slide" Target="slides/slide28.xml"/><Relationship Id="rId55" Type="http://schemas.openxmlformats.org/officeDocument/2006/relationships/slide" Target="slides/slide29.xml"/><Relationship Id="rId56" Type="http://schemas.openxmlformats.org/officeDocument/2006/relationships/slide" Target="slides/slide30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slide" Target="slides/slide21.xml"/><Relationship Id="rId48" Type="http://schemas.openxmlformats.org/officeDocument/2006/relationships/slide" Target="slides/slide22.xml"/><Relationship Id="rId4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B81B8BBE-1792-F54E-B421-71661C48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-110" charset="-128"/>
        <a:cs typeface="ＭＳ Ｐゴシック" pitchFamily="-110" charset="-128"/>
      </a:defRPr>
    </a:lvl1pPr>
    <a:lvl2pPr marL="455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2pPr>
    <a:lvl3pPr marL="9124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3pPr>
    <a:lvl4pPr marL="13695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4pPr>
    <a:lvl5pPr marL="18265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5pPr>
    <a:lvl6pPr marL="2284707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48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90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32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AFDF6-24CB-DA46-A06F-BC649BCFA723}" type="slidenum">
              <a:rPr lang="en-US">
                <a:latin typeface="Arial" charset="0"/>
                <a:ea typeface="Arial" charset="0"/>
                <a:cs typeface="Arial" charset="0"/>
                <a:sym typeface="Arial" charset="0"/>
              </a:rPr>
              <a:pPr/>
              <a:t>4</a:t>
            </a:fld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31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1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24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25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00507-F854-7F48-97F8-D893601AE03C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11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80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0612" name="Rectangle 3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pPr defTabSz="912813"/>
            <a:fld id="{5E26D06C-D120-6A45-AA0F-54A9C2EE8570}" type="slidenum">
              <a:rPr lang="en-US">
                <a:solidFill>
                  <a:schemeClr val="tx1"/>
                </a:solidFill>
              </a:rPr>
              <a:pPr defTabSz="912813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13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14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15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16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7E8C0-D3A6-2C4A-A007-43700FDD9F66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21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08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8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AA428-DEA9-BC48-8761-A1C31B55662A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23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D96898-768A-2B49-AC51-8E0791A7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A631798-BA41-D841-B2F0-D1736714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1C834C-11CF-034B-A3A9-1489D62E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1537209-FE3D-8F47-B52D-26F99BC38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00C9AE-6A7A-9C46-95B7-2314597D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9416629-DE20-4743-9259-1CE1E697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C69DFF2-26A0-F346-AA70-BBE1295D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CDA87F-7633-2F46-B88D-BF779CB5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8C17D65-DFB2-8144-B399-7756275C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52CFDEE-BFE0-0742-A152-24C9E262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marL="0" marR="0" lvl="0" indent="0" algn="l" defTabSz="9140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0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BA01FBC-44D3-8B41-A593-34C8D33E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DD856A0-B645-1545-8435-029CD966B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A6076F-6975-634F-AF61-E9E7FD63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10ECF4-291F-9E40-91F5-8A0A48EC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1C07-5778-2448-8A25-C6A3BF3DA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7FFA-31E4-2A4A-9E8D-3BE151BA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C8E8-9D79-F348-A863-3D9A233F4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9683-0AEB-0147-8540-9B76511F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243A-B3DD-F544-BD89-68FA6469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marL="0" marR="0" lvl="0" indent="0" algn="l" defTabSz="9140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0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FD2-F1FC-0A4D-8FC0-F6121F67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DAAC-92F1-D54F-B8C4-A95F1047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308-300B-9B4F-AE34-C5A1EF48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48FB-317A-8D47-91CE-E381B811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7900-46B2-FD49-91F8-8072F13B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062-6FAC-6748-AAC8-3D9B221C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F5E2-1D2F-764D-A265-AEBEFC5C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3" indent="0">
              <a:buNone/>
              <a:defRPr sz="1600"/>
            </a:lvl3pPr>
            <a:lvl4pPr marL="1370830" indent="0">
              <a:buNone/>
              <a:defRPr sz="1400"/>
            </a:lvl4pPr>
            <a:lvl5pPr marL="1827772" indent="0">
              <a:buNone/>
              <a:defRPr sz="1400"/>
            </a:lvl5pPr>
            <a:lvl6pPr marL="2284713" indent="0">
              <a:buNone/>
              <a:defRPr sz="1400"/>
            </a:lvl6pPr>
            <a:lvl7pPr marL="2741659" indent="0">
              <a:buNone/>
              <a:defRPr sz="1400"/>
            </a:lvl7pPr>
            <a:lvl8pPr marL="3198596" indent="0">
              <a:buNone/>
              <a:defRPr sz="1400"/>
            </a:lvl8pPr>
            <a:lvl9pPr marL="36555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778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BD82DE-B634-FC49-B861-B4240986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3" indent="0">
              <a:buNone/>
              <a:defRPr sz="1600"/>
            </a:lvl3pPr>
            <a:lvl4pPr marL="1370830" indent="0">
              <a:buNone/>
              <a:defRPr sz="1400"/>
            </a:lvl4pPr>
            <a:lvl5pPr marL="1827772" indent="0">
              <a:buNone/>
              <a:defRPr sz="1400"/>
            </a:lvl5pPr>
            <a:lvl6pPr marL="2284713" indent="0">
              <a:buNone/>
              <a:defRPr sz="1400"/>
            </a:lvl6pPr>
            <a:lvl7pPr marL="2741659" indent="0">
              <a:buNone/>
              <a:defRPr sz="1400"/>
            </a:lvl7pPr>
            <a:lvl8pPr marL="3198596" indent="0">
              <a:buNone/>
              <a:defRPr sz="1400"/>
            </a:lvl8pPr>
            <a:lvl9pPr marL="36555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B4F397-917F-B049-8EDB-46AA639A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778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73992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630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059A090-0721-CB4F-B19B-3EC7894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27218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34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9" y="722314"/>
            <a:ext cx="1538816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10306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10306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B2C5-8A1A-F143-98B7-4D5CC73AE011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CB2145E-3B09-8345-837F-87A45734D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DBFD-15F8-C74D-A4D5-AEA74A4936D7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A1E2BD-7FFA-BF44-BF21-A485C692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E48F-1E23-2249-851E-FEDDA22AEE66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237B72-0588-4744-9B86-1C918AB4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E98B-E5F7-4447-9712-CB9CDB738A2F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1D31EFF-FFD5-1D43-9F4E-3AF63483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62D863-53FD-9040-BED1-0EFC38FE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8D4D-9F75-B340-9135-C5E1FDAAA7FB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834D528-867D-0542-AA71-546907C7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0D69-A04A-E343-A007-6A90694EF4F0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526C07-A7B7-AA4B-BE81-0C3A50B6B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211-B8C8-E746-A986-5130289B48CD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F473F-BAAB-B64B-BDE2-3C88E2E5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CFAC-23B0-154F-AE3A-330AD50A8314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4658E7-2523-3245-A41D-8EF45FC3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0E71-B7CE-F043-8D3B-BAF35FE81368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8209D3-7EC4-534F-8E23-77C7DD96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6F5-6CB0-B14D-8A9B-7E0DA291A857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29C99FB-0682-0247-945E-E88124A39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6203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3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30D7-945A-2C4D-A85C-0835FCB0DE55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3D14191-E12E-BE47-90D5-7E1B4F8A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9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0E1A-2AD9-A644-AB41-EF005F00E9A7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7BA82B7-487B-E848-A296-DC5805BA9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John Peoples:  Directors’ Review 28 April,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9D43-41AC-574A-92B6-D9D3E960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2F21-EB3A-9F44-A46B-CF62051B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E7828-5705-A144-B323-BB45239A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B907-FD7B-E04C-92E5-2B1926904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B565-E7AD-9F4E-8CF1-379CCEC1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BB9D-AFA7-0F4B-88B3-AAD65212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42C4-1ACF-B04A-A441-9E4DE71E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72F2-0762-D445-9626-9F9F1BD1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8E99-04B3-7540-A2DF-E8405A8C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D557-A904-A349-94B9-D845D2A6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4503-8A8B-3A4B-91F2-92BA9501C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39F5-CA4C-CE42-B839-8A4DE97B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2B6D-A4A5-314C-A0D5-AEEDE510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EFA92E-F35F-E849-8128-269EE24D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F04D32-CCC0-744D-812B-0CD2F84ED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DFA594-26A5-C84A-BFD8-6D94D6043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4D95CF-73EA-F548-9621-4EB6B5E82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7B778D-E07A-BF42-9FDB-AD14FED93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9AF5F-8E1D-E04D-B4F6-8D469D311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DFA9E4-EA91-4742-B494-F7EC6131B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6E4C76-C80D-F042-9048-F7967330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43B820-3F24-3F45-822C-7EBD6218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3E26E4-A828-7745-AA52-9820179B3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225084-C4EB-B549-88E4-A343758B8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910DFFD-8703-DD44-B0D3-2E08ADF8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40D244-0813-F047-9A97-0FE5CEBC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90" indent="0" algn="ctr">
              <a:buNone/>
              <a:defRPr/>
            </a:lvl3pPr>
            <a:lvl4pPr marL="1370688" indent="0" algn="ctr">
              <a:buNone/>
              <a:defRPr/>
            </a:lvl4pPr>
            <a:lvl5pPr marL="1827581" indent="0" algn="ctr">
              <a:buNone/>
              <a:defRPr/>
            </a:lvl5pPr>
            <a:lvl6pPr marL="2284476" indent="0" algn="ctr">
              <a:buNone/>
              <a:defRPr/>
            </a:lvl6pPr>
            <a:lvl7pPr marL="2741375" indent="0" algn="ctr">
              <a:buNone/>
              <a:defRPr/>
            </a:lvl7pPr>
            <a:lvl8pPr marL="3198265" indent="0" algn="ctr">
              <a:buNone/>
              <a:defRPr/>
            </a:lvl8pPr>
            <a:lvl9pPr marL="36551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8AE31A1-37B0-4341-A04B-8D9D6A81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5813BB-2426-EB47-BC7B-33572ABE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88" indent="0">
              <a:buNone/>
              <a:defRPr sz="1400"/>
            </a:lvl4pPr>
            <a:lvl5pPr marL="1827581" indent="0">
              <a:buNone/>
              <a:defRPr sz="1400"/>
            </a:lvl5pPr>
            <a:lvl6pPr marL="2284476" indent="0">
              <a:buNone/>
              <a:defRPr sz="1400"/>
            </a:lvl6pPr>
            <a:lvl7pPr marL="2741375" indent="0">
              <a:buNone/>
              <a:defRPr sz="1400"/>
            </a:lvl7pPr>
            <a:lvl8pPr marL="3198265" indent="0">
              <a:buNone/>
              <a:defRPr sz="1400"/>
            </a:lvl8pPr>
            <a:lvl9pPr marL="36551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DFFED3E-095C-454E-A5CA-BB87480B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BD07DE7-3E53-B34A-9405-04E4B6B2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88" indent="0">
              <a:buNone/>
              <a:defRPr sz="1600" b="1"/>
            </a:lvl4pPr>
            <a:lvl5pPr marL="1827581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5" indent="0">
              <a:buNone/>
              <a:defRPr sz="1600" b="1"/>
            </a:lvl7pPr>
            <a:lvl8pPr marL="3198265" indent="0">
              <a:buNone/>
              <a:defRPr sz="1600" b="1"/>
            </a:lvl8pPr>
            <a:lvl9pPr marL="3655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88" indent="0">
              <a:buNone/>
              <a:defRPr sz="1600" b="1"/>
            </a:lvl4pPr>
            <a:lvl5pPr marL="1827581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5" indent="0">
              <a:buNone/>
              <a:defRPr sz="1600" b="1"/>
            </a:lvl7pPr>
            <a:lvl8pPr marL="3198265" indent="0">
              <a:buNone/>
              <a:defRPr sz="1600" b="1"/>
            </a:lvl8pPr>
            <a:lvl9pPr marL="3655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768CC8C-57BA-0842-A934-49D4BD21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BB2CB9-EEF0-5147-9EA3-40A8AC80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E5197FF-9982-894C-80BF-DBC2C277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88" indent="0">
              <a:buNone/>
              <a:defRPr sz="900"/>
            </a:lvl4pPr>
            <a:lvl5pPr marL="1827581" indent="0">
              <a:buNone/>
              <a:defRPr sz="900"/>
            </a:lvl5pPr>
            <a:lvl6pPr marL="2284476" indent="0">
              <a:buNone/>
              <a:defRPr sz="900"/>
            </a:lvl6pPr>
            <a:lvl7pPr marL="2741375" indent="0">
              <a:buNone/>
              <a:defRPr sz="900"/>
            </a:lvl7pPr>
            <a:lvl8pPr marL="3198265" indent="0">
              <a:buNone/>
              <a:defRPr sz="900"/>
            </a:lvl8pPr>
            <a:lvl9pPr marL="36551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782A00-1CC2-7B4F-8A37-E687901A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88" indent="0">
              <a:buNone/>
              <a:defRPr sz="2000"/>
            </a:lvl4pPr>
            <a:lvl5pPr marL="1827581" indent="0">
              <a:buNone/>
              <a:defRPr sz="2000"/>
            </a:lvl5pPr>
            <a:lvl6pPr marL="2284476" indent="0">
              <a:buNone/>
              <a:defRPr sz="2000"/>
            </a:lvl6pPr>
            <a:lvl7pPr marL="2741375" indent="0">
              <a:buNone/>
              <a:defRPr sz="2000"/>
            </a:lvl7pPr>
            <a:lvl8pPr marL="3198265" indent="0">
              <a:buNone/>
              <a:defRPr sz="2000"/>
            </a:lvl8pPr>
            <a:lvl9pPr marL="365516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88" indent="0">
              <a:buNone/>
              <a:defRPr sz="900"/>
            </a:lvl4pPr>
            <a:lvl5pPr marL="1827581" indent="0">
              <a:buNone/>
              <a:defRPr sz="900"/>
            </a:lvl5pPr>
            <a:lvl6pPr marL="2284476" indent="0">
              <a:buNone/>
              <a:defRPr sz="900"/>
            </a:lvl6pPr>
            <a:lvl7pPr marL="2741375" indent="0">
              <a:buNone/>
              <a:defRPr sz="900"/>
            </a:lvl7pPr>
            <a:lvl8pPr marL="3198265" indent="0">
              <a:buNone/>
              <a:defRPr sz="900"/>
            </a:lvl8pPr>
            <a:lvl9pPr marL="36551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4C16881-3D26-3E49-89F0-AB3EB3A0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3301350-95E1-8245-B5B3-47C5041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21C1E48-423A-8249-A1DA-3E5F5CD6F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010E817-5016-9F49-93C4-D133DF40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June 22,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July 8,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38805D-BF30-C84F-8B54-D66F9B1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2606-0E75-6F44-99B1-BF8CF520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BB2E-8A91-E34E-A103-D0637E1C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E57C-54B3-9B4E-AD3A-1036373C9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406-D9FB-DC49-8B65-C45F1F88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9D89-3FEA-C949-8C99-B09778EF9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F080-4FF7-BF45-8420-9058AD30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F87E13-E3DB-3646-BA3D-3675396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F80A-691A-6A43-B8F1-E64689A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B025-2C99-CC4B-B00E-8E38C40F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D606-5F32-0945-AC82-FBDAE32F4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9C61-6D04-AA48-A3AF-9E87CEED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76199"/>
            <a:ext cx="20574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199"/>
            <a:ext cx="60198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E267-5105-1A4A-A739-BAE31028E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C223180-FCD0-8749-8F73-9EFCA2CF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988884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4869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10940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44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483F3F-2488-0C4F-BDC9-FEA2B57E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1507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824328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86227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32508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036322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89808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49998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05BF782D-7318-0643-ABB5-18B39C63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FAE430E3-D4DB-CA4B-81B5-C8B5992F6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9CBF4BE3-4D95-0B44-BADE-DC590EB5E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D74DEF62-C2CE-E448-BDE1-B7BFD121A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007B6C96-25FE-B34C-B81C-F7C8C78CB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40E6C214-2B5C-C84B-868B-0F1F31775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7A976FBF-166F-E04E-AD16-8440B71D2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977DB2DA-569E-9240-856C-EC7C94F97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1A8C64A6-8472-EE4E-A3C0-BAA8A956B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B7051080-D52A-BC46-BE6B-0040CFCB4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2CB8C503-E5F2-8648-85B4-A3B15BC2C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D6C4DFF0-0B06-F041-BB77-34EFF9060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5E8DC392-08B3-504E-8D34-227825893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fld id="{F6993D82-61CB-A24F-AB4D-48D795C4C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FF2A-50CA-734B-99AA-C77E8F1A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3630-2396-764F-B3E7-0782BEB2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8856-C778-4E4A-8CC8-BFAC7D3A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5C32-BFC8-D147-8D08-F0CAA427F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B8E2-3435-0D4A-AC7D-EC46CD20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67ED-0D1F-BD42-AEF8-93AB4C8AE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B96A-5BCD-A747-BBD0-08F34B47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50E4-6812-1141-85FF-3AADD2330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7FFC-FE89-5D4E-A5AB-09F746940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F917-8388-EC40-80EE-2C5B0059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C12D-FDA5-4D4B-8A82-8A46B371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FE7B-121A-0B44-9CE0-F5B93F24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38400" y="63201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2468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D65DA7-1955-9245-8EB2-4945FAA2EBE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BD82DE-B634-FC49-B861-B4240986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B4F397-917F-B049-8EDB-46AA639A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059A090-0721-CB4F-B19B-3EC7894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62D863-53FD-9040-BED1-0EFC38FE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E7828-5705-A144-B323-BB45239A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EFA92E-F35F-E849-8128-269EE24D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910DFFD-8703-DD44-B0D3-2E08ADF8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3301350-95E1-8245-B5B3-47C5041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38805D-BF30-C84F-8B54-D66F9B1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F87E13-E3DB-3646-BA3D-3675396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C223180-FCD0-8749-8F73-9EFCA2CF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483F3F-2488-0C4F-BDC9-FEA2B57E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1716-1AE2-4C42-A83B-634672330AF6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" y="5638800"/>
            <a:ext cx="807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24044A1-247C-434E-9105-3566C6368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1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34" y="52389"/>
            <a:ext cx="2009775" cy="6640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7" y="52389"/>
            <a:ext cx="5876925" cy="6640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6EDEFC7-55FA-C24D-9D9C-3C680E13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B24068-22D9-C048-B874-0C373A488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81A5DFA-3B2B-DC48-9633-B39B2A2B8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FD80321-91CB-5148-AFA5-0FA6A4A0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82EBB13-330D-7E4E-954B-949458A0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784FB3E-8072-1442-8457-BC3B344F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D9223E5-C18F-534F-BD0F-9CD480BA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B6933E1-3950-9946-94F1-30AF0074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pitchFamily="3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D0889AF-A11F-6D45-B6BB-660B9BF6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AC37E26-2E37-8341-A573-D9AC23C7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68325"/>
            <a:ext cx="2057400" cy="5557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8325"/>
            <a:ext cx="6019800" cy="5557838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02225A-802E-0645-A1EA-373BC05D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22" y="568325"/>
            <a:ext cx="7805737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13B46F-8A28-C145-A75A-AC091E97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E2E3B36-07E3-7041-867C-B505C3D4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A51B9DE-96B3-1F47-B720-D8A79A52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AABB9F-3D0D-6F4D-A542-AF8C01A5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2F97879-8720-2B45-B328-88D9E9B10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C7380C8-B17D-D04B-B47D-3498C8FA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D5A766-7078-FA41-88A3-431D9C67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38850D-CB60-314B-B9FB-17FF0E83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F230013-DFC3-F641-9A90-B33076CF2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3A9FF77-DFDC-DA43-83A6-3B0C261F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4771A90-D48B-274C-9AF3-EDBA39A7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85CFF53-2861-CB46-A4AB-3E29284A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86BCFD0-2FED-B342-8865-659A6763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90B8-B491-2244-B6F3-BF97CAD8E3AB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198952-F85F-6F4C-B0B9-5C4180C2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B5A0-AD6A-3D47-88CC-C0A25D597F04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3E60A86-AF01-D142-826B-1A4BF579E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30D1-261A-BD4C-8BBB-EB29FB8E3E2E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D5975CA-C949-7241-8DEC-7C5195BE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DFAB-6EDD-EA46-A64F-9E694AA2B8E4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48F4439-D74D-3147-B2DF-907149BC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7709-417D-1E49-A226-6B017A9FC10C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83594E-C277-6A45-B816-39FC072D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85E7-28ED-AC49-9F46-16EA1C4F86DB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730186D-BF57-E348-9DF6-AEC636DA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DD8D-7C0F-EC41-B070-3EFAD99861AB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864B17-0AEA-7849-984A-98CB4871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9915-7AE2-304F-AE0E-6E5ED2E95C30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C024BFF-29F4-C342-86C6-AF2EF9E0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1E53-BACF-454E-9DBC-A4488D1040A8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26AFA1-0710-2649-8313-75E1D204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0A1C-93D8-F547-A26F-55D2A683D820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FE8720-5A65-9A47-AD33-FE6CA238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B2E0-5708-6242-90D9-13D19FE01353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CF6148-FC86-DE4E-8CD3-0FBB2DCC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DD48-C216-924C-A760-FD491A30708A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060B7CB-7E3F-334B-906A-EEB78A85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17195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7195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78CE-85B7-BA4A-B88D-14C4B55C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716C-C22C-444B-AC41-0E9652858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DBCA-EA56-3341-A46E-FCD540F8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2DA-EF46-C445-BA95-277B4063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87CD-D036-A340-AD77-9ABAF1CA2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3CE7-D3D1-7D40-A655-67947D69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4CA0-10BE-144F-A628-1AA1C6A2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079-59E2-A844-9EB4-15C5425D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05EB-C3CF-6B47-B542-237698BD4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D09-FBCE-A949-B25A-307BBC15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7953-A66E-5A40-A6B1-4F6A8A99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71F-1FCC-CE49-B1DD-37145DB14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24.xml"/><Relationship Id="rId17" Type="http://schemas.openxmlformats.org/officeDocument/2006/relationships/theme" Target="../theme/theme10.xml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49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2.xml"/><Relationship Id="rId14" Type="http://schemas.openxmlformats.org/officeDocument/2006/relationships/theme" Target="../theme/theme13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5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199.xml"/><Relationship Id="rId13" Type="http://schemas.openxmlformats.org/officeDocument/2006/relationships/theme" Target="../theme/theme16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3.xml"/><Relationship Id="rId13" Type="http://schemas.openxmlformats.org/officeDocument/2006/relationships/theme" Target="../theme/theme19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4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5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6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81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3.xml"/><Relationship Id="rId13" Type="http://schemas.openxmlformats.org/officeDocument/2006/relationships/theme" Target="../theme/theme24.xml"/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1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4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0.xml"/><Relationship Id="rId8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3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16.xml"/><Relationship Id="rId13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320.xml"/><Relationship Id="rId17" Type="http://schemas.openxmlformats.org/officeDocument/2006/relationships/theme" Target="../theme/theme26.xml"/><Relationship Id="rId1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theme" Target="../theme/theme7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172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Josh Frieman, </a:t>
            </a:r>
            <a:r>
              <a:rPr lang="en-US" dirty="0" err="1" smtClean="0"/>
              <a:t>Fermilab</a:t>
            </a:r>
            <a:r>
              <a:rPr lang="en-US" dirty="0" smtClean="0"/>
              <a:t>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2" r:id="rId1"/>
    <p:sldLayoutId id="2147487233" r:id="rId2"/>
    <p:sldLayoutId id="2147487234" r:id="rId3"/>
    <p:sldLayoutId id="2147487235" r:id="rId4"/>
    <p:sldLayoutId id="2147487236" r:id="rId5"/>
    <p:sldLayoutId id="2147487237" r:id="rId6"/>
    <p:sldLayoutId id="2147487238" r:id="rId7"/>
    <p:sldLayoutId id="2147487239" r:id="rId8"/>
    <p:sldLayoutId id="2147487240" r:id="rId9"/>
    <p:sldLayoutId id="2147487241" r:id="rId10"/>
    <p:sldLayoutId id="2147487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BDD126D-1DD4-BF42-A202-EEAB75905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223242" name="Picture 10" descr="DES-Logo-croppe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7008" r:id="rId2"/>
    <p:sldLayoutId id="2147486825" r:id="rId3"/>
    <p:sldLayoutId id="2147486826" r:id="rId4"/>
    <p:sldLayoutId id="2147486827" r:id="rId5"/>
    <p:sldLayoutId id="2147486828" r:id="rId6"/>
    <p:sldLayoutId id="2147486829" r:id="rId7"/>
    <p:sldLayoutId id="2147486830" r:id="rId8"/>
    <p:sldLayoutId id="2147486831" r:id="rId9"/>
    <p:sldLayoutId id="2147486832" r:id="rId10"/>
    <p:sldLayoutId id="2147486833" r:id="rId11"/>
    <p:sldLayoutId id="2147486834" r:id="rId12"/>
    <p:sldLayoutId id="2147486835" r:id="rId13"/>
    <p:sldLayoutId id="2147486836" r:id="rId14"/>
    <p:sldLayoutId id="2147486837" r:id="rId15"/>
    <p:sldLayoutId id="214748700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52937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47371A17-AA9A-E04C-8FEE-FBDF28FC1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  <p:sldLayoutId id="214748702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22" r:id="rId1"/>
    <p:sldLayoutId id="2147486849" r:id="rId2"/>
    <p:sldLayoutId id="2147486850" r:id="rId3"/>
    <p:sldLayoutId id="2147486851" r:id="rId4"/>
    <p:sldLayoutId id="2147486852" r:id="rId5"/>
    <p:sldLayoutId id="2147486853" r:id="rId6"/>
    <p:sldLayoutId id="2147486854" r:id="rId7"/>
    <p:sldLayoutId id="2147486855" r:id="rId8"/>
    <p:sldLayoutId id="2147486856" r:id="rId9"/>
    <p:sldLayoutId id="2147486857" r:id="rId10"/>
    <p:sldLayoutId id="2147486858" r:id="rId11"/>
    <p:sldLayoutId id="2147486859" r:id="rId12"/>
    <p:sldLayoutId id="21474868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88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83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77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3187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0128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7073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4012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36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896" r:id="rId12"/>
    <p:sldLayoutId id="2147486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88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83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77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3187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0128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7073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4012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10306"/>
            <a:ext cx="8637588" cy="7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72" r:id="rId1"/>
    <p:sldLayoutId id="2147486945" r:id="rId2"/>
    <p:sldLayoutId id="2147486946" r:id="rId3"/>
    <p:sldLayoutId id="2147486947" r:id="rId4"/>
    <p:sldLayoutId id="2147486948" r:id="rId5"/>
    <p:sldLayoutId id="2147486949" r:id="rId6"/>
    <p:sldLayoutId id="2147486950" r:id="rId7"/>
    <p:sldLayoutId id="2147486951" r:id="rId8"/>
    <p:sldLayoutId id="2147486952" r:id="rId9"/>
    <p:sldLayoutId id="2147486953" r:id="rId10"/>
    <p:sldLayoutId id="2147486954" r:id="rId11"/>
    <p:sldLayoutId id="2147486955" r:id="rId12"/>
    <p:sldLayoutId id="21474869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9" tIns="45640" rIns="91279" bIns="45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5112C34D-62C9-E642-8635-7A1DA3704583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27E618D-6F87-F34F-B4CD-D724DA06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26634" name="Picture 10" descr="DES-Logo-cropp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20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  <p:sldLayoutId id="21474871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6pPr>
      <a:lvl7pPr marL="91388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7pPr>
      <a:lvl8pPr marL="137082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8pPr>
      <a:lvl9pPr marL="182776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0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0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5pPr>
      <a:lvl6pPr marL="2513181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6pPr>
      <a:lvl7pPr marL="2970120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7pPr>
      <a:lvl8pPr marL="3427063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8pPr>
      <a:lvl9pPr marL="3884001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</a:defRPr>
            </a:lvl1pPr>
          </a:lstStyle>
          <a:p>
            <a:pPr>
              <a:defRPr/>
            </a:pPr>
            <a:fld id="{38857780-2546-FE4E-A16C-CB1E0A53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6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  <p:sldLayoutId id="2147487170" r:id="rId2"/>
    <p:sldLayoutId id="2147487171" r:id="rId3"/>
    <p:sldLayoutId id="2147487172" r:id="rId4"/>
    <p:sldLayoutId id="2147487173" r:id="rId5"/>
    <p:sldLayoutId id="2147487174" r:id="rId6"/>
    <p:sldLayoutId id="2147487175" r:id="rId7"/>
    <p:sldLayoutId id="2147487176" r:id="rId8"/>
    <p:sldLayoutId id="2147487177" r:id="rId9"/>
    <p:sldLayoutId id="2147487178" r:id="rId10"/>
    <p:sldLayoutId id="2147487179" r:id="rId11"/>
    <p:sldLayoutId id="214748718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158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455028-CCE4-594B-9BE0-68F56E02D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DES-Logo-croppe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27" charset="-128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27" charset="-128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B4340F6-FE95-7643-9C09-68EA725A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7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78" tIns="45690" rIns="91378" bIns="4569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-106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5pPr>
      <a:lvl6pPr marL="45689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79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688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58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5pPr>
      <a:lvl6pPr marL="251292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6pPr>
      <a:lvl7pPr marL="2969820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7pPr>
      <a:lvl8pPr marL="3426717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8pPr>
      <a:lvl9pPr marL="3883608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1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6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4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  <p:pic>
        <p:nvPicPr>
          <p:cNvPr id="1030" name="Picture 7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1371600" y="1219200"/>
            <a:ext cx="7239000" cy="152400"/>
            <a:chOff x="768" y="768"/>
            <a:chExt cx="4656" cy="96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768" y="816"/>
              <a:ext cx="46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768" y="864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768" y="768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fld id="{EC9EC1C3-77D1-8A40-BB24-E188BEE07831}" type="slidenum">
              <a:rPr lang="en-US" sz="140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  <p:sldLayoutId id="214748727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E08142-D342-6242-84FD-BF387ABC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44" y="6553200"/>
            <a:ext cx="184623" cy="308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8" r:id="rId1"/>
    <p:sldLayoutId id="2147487319" r:id="rId2"/>
    <p:sldLayoutId id="2147487243" r:id="rId3"/>
    <p:sldLayoutId id="2147486643" r:id="rId4"/>
    <p:sldLayoutId id="2147486644" r:id="rId5"/>
    <p:sldLayoutId id="2147486645" r:id="rId6"/>
    <p:sldLayoutId id="2147486646" r:id="rId7"/>
    <p:sldLayoutId id="2147486647" r:id="rId8"/>
    <p:sldLayoutId id="2147486648" r:id="rId9"/>
    <p:sldLayoutId id="2147486649" r:id="rId10"/>
    <p:sldLayoutId id="2147486650" r:id="rId11"/>
    <p:sldLayoutId id="2147486651" r:id="rId12"/>
    <p:sldLayoutId id="2147486652" r:id="rId13"/>
    <p:sldLayoutId id="2147486653" r:id="rId14"/>
    <p:sldLayoutId id="214748665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6pPr>
      <a:lvl7pPr marL="91388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7pPr>
      <a:lvl8pPr marL="137082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8pPr>
      <a:lvl9pPr marL="182776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0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0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0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5pPr>
      <a:lvl6pPr marL="2513181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6pPr>
      <a:lvl7pPr marL="297012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7pPr>
      <a:lvl8pPr marL="34270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8pPr>
      <a:lvl9pPr marL="3884001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1" y="6245225"/>
            <a:ext cx="655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084AED-A1E1-3E42-8BA5-9255DBD4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762000"/>
            <a:ext cx="8763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91407" tIns="45704" rIns="91407" bIns="45704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2" r:id="rId1"/>
    <p:sldLayoutId id="2147487273" r:id="rId2"/>
    <p:sldLayoutId id="2147487274" r:id="rId3"/>
    <p:sldLayoutId id="2147487275" r:id="rId4"/>
    <p:sldLayoutId id="2147487276" r:id="rId5"/>
    <p:sldLayoutId id="2147487277" r:id="rId6"/>
    <p:sldLayoutId id="2147487278" r:id="rId7"/>
    <p:sldLayoutId id="2147487279" r:id="rId8"/>
    <p:sldLayoutId id="2147487280" r:id="rId9"/>
    <p:sldLayoutId id="2147487281" r:id="rId10"/>
    <p:sldLayoutId id="21474872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6176-5666-437C-8E18-5C3C5F6421DF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7" r:id="rId2"/>
    <p:sldLayoutId id="2147487298" r:id="rId3"/>
    <p:sldLayoutId id="2147487299" r:id="rId4"/>
    <p:sldLayoutId id="2147487300" r:id="rId5"/>
    <p:sldLayoutId id="2147487301" r:id="rId6"/>
    <p:sldLayoutId id="2147487302" r:id="rId7"/>
    <p:sldLayoutId id="2147487303" r:id="rId8"/>
    <p:sldLayoutId id="2147487304" r:id="rId9"/>
    <p:sldLayoutId id="2147487305" r:id="rId10"/>
    <p:sldLayoutId id="2147487306" r:id="rId11"/>
  </p:sldLayoutIdLst>
  <p:txStyles>
    <p:titleStyle>
      <a:lvl1pPr algn="ctr" defTabSz="9140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defTabSz="914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6" indent="-228517" algn="l" defTabSz="9140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5" indent="-228517" algn="l" defTabSz="9140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9CC6-6B57-4F12-A995-B34E2F1E8444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66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8" r:id="rId1"/>
    <p:sldLayoutId id="2147487309" r:id="rId2"/>
    <p:sldLayoutId id="2147487310" r:id="rId3"/>
    <p:sldLayoutId id="2147487311" r:id="rId4"/>
    <p:sldLayoutId id="2147487312" r:id="rId5"/>
    <p:sldLayoutId id="2147487313" r:id="rId6"/>
    <p:sldLayoutId id="2147487314" r:id="rId7"/>
    <p:sldLayoutId id="2147487315" r:id="rId8"/>
    <p:sldLayoutId id="2147487316" r:id="rId9"/>
    <p:sldLayoutId id="2147487317" r:id="rId10"/>
    <p:sldLayoutId id="2147487318" r:id="rId11"/>
  </p:sldLayoutIdLst>
  <p:txStyles>
    <p:titleStyle>
      <a:lvl1pPr algn="ctr" defTabSz="9140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defTabSz="914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6" indent="-228517" algn="l" defTabSz="9140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5" indent="-228517" algn="l" defTabSz="9140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Arial" pitchFamily="1" charset="0"/>
                <a:cs typeface="Arial" pitchFamily="1" charset="0"/>
              </a:defRPr>
            </a:lvl1pPr>
          </a:lstStyle>
          <a:p>
            <a:endParaRPr lang="en-US"/>
          </a:p>
          <a:p>
            <a:fld id="{AA8F9E04-002F-DD48-9C77-C156A9C1F5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91" r:id="rId1"/>
    <p:sldLayoutId id="2147487492" r:id="rId2"/>
    <p:sldLayoutId id="2147487493" r:id="rId3"/>
    <p:sldLayoutId id="2147487494" r:id="rId4"/>
    <p:sldLayoutId id="2147487495" r:id="rId5"/>
    <p:sldLayoutId id="2147487496" r:id="rId6"/>
    <p:sldLayoutId id="2147487497" r:id="rId7"/>
    <p:sldLayoutId id="2147487498" r:id="rId8"/>
    <p:sldLayoutId id="2147487499" r:id="rId9"/>
    <p:sldLayoutId id="2147487500" r:id="rId10"/>
    <p:sldLayoutId id="2147487501" r:id="rId11"/>
    <p:sldLayoutId id="2147487502" r:id="rId12"/>
    <p:sldLayoutId id="2147487503" r:id="rId13"/>
    <p:sldLayoutId id="2147487504" r:id="rId14"/>
    <p:sldLayoutId id="214748750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-108" charset="0"/>
              </a:defRPr>
            </a:lvl1pPr>
          </a:lstStyle>
          <a:p>
            <a:pPr>
              <a:defRPr/>
            </a:pPr>
            <a:fld id="{417083D3-4BD6-3748-B8C7-23D5BAD121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88668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D65DA7-1955-9245-8EB2-4945FAA2EBE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9" r:id="rId1"/>
    <p:sldLayoutId id="2147487520" r:id="rId2"/>
    <p:sldLayoutId id="2147487521" r:id="rId3"/>
    <p:sldLayoutId id="2147487522" r:id="rId4"/>
    <p:sldLayoutId id="2147487523" r:id="rId5"/>
    <p:sldLayoutId id="2147487524" r:id="rId6"/>
    <p:sldLayoutId id="2147487525" r:id="rId7"/>
    <p:sldLayoutId id="2147487526" r:id="rId8"/>
    <p:sldLayoutId id="2147487527" r:id="rId9"/>
    <p:sldLayoutId id="2147487528" r:id="rId10"/>
    <p:sldLayoutId id="2147487529" r:id="rId11"/>
    <p:sldLayoutId id="214748753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6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6" y="1946679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51" r:id="rId1"/>
    <p:sldLayoutId id="2147487552" r:id="rId2"/>
    <p:sldLayoutId id="2147487553" r:id="rId3"/>
    <p:sldLayoutId id="2147487554" r:id="rId4"/>
    <p:sldLayoutId id="2147487555" r:id="rId5"/>
    <p:sldLayoutId id="2147487556" r:id="rId6"/>
    <p:sldLayoutId id="2147487557" r:id="rId7"/>
    <p:sldLayoutId id="2147487558" r:id="rId8"/>
    <p:sldLayoutId id="2147487559" r:id="rId9"/>
    <p:sldLayoutId id="2147487560" r:id="rId10"/>
    <p:sldLayoutId id="21474875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5pPr>
      <a:lvl6pPr marL="32134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64268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96402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28536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589128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544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3960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376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8792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133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476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2817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160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24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2FE08142-D342-6242-84FD-BF387ABC54B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9" r:id="rId1"/>
    <p:sldLayoutId id="2147487600" r:id="rId2"/>
    <p:sldLayoutId id="2147487601" r:id="rId3"/>
    <p:sldLayoutId id="2147487602" r:id="rId4"/>
    <p:sldLayoutId id="2147487603" r:id="rId5"/>
    <p:sldLayoutId id="2147487604" r:id="rId6"/>
    <p:sldLayoutId id="2147487605" r:id="rId7"/>
    <p:sldLayoutId id="2147487606" r:id="rId8"/>
    <p:sldLayoutId id="2147487607" r:id="rId9"/>
    <p:sldLayoutId id="2147487608" r:id="rId10"/>
    <p:sldLayoutId id="2147487609" r:id="rId11"/>
    <p:sldLayoutId id="2147487610" r:id="rId12"/>
    <p:sldLayoutId id="2147487611" r:id="rId13"/>
    <p:sldLayoutId id="2147487612" r:id="rId14"/>
    <p:sldLayoutId id="2147487613" r:id="rId15"/>
    <p:sldLayoutId id="214748761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0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0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674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Dan Bauer, Fermilab,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0" r:id="rId1"/>
    <p:sldLayoutId id="2147487221" r:id="rId2"/>
    <p:sldLayoutId id="2147487222" r:id="rId3"/>
    <p:sldLayoutId id="2147487223" r:id="rId4"/>
    <p:sldLayoutId id="2147487224" r:id="rId5"/>
    <p:sldLayoutId id="2147487225" r:id="rId6"/>
    <p:sldLayoutId id="2147487226" r:id="rId7"/>
    <p:sldLayoutId id="2147487227" r:id="rId8"/>
    <p:sldLayoutId id="2147487228" r:id="rId9"/>
    <p:sldLayoutId id="2147487229" r:id="rId10"/>
    <p:sldLayoutId id="21474872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52388"/>
            <a:ext cx="7594600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082" tIns="0" rIns="1644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1435100"/>
            <a:ext cx="78232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694" tIns="0" rIns="4569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6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31239" y="65246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341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694" name="Rectangle 6"/>
          <p:cNvSpPr>
            <a:spLocks noChangeArrowheads="1"/>
          </p:cNvSpPr>
          <p:nvPr/>
        </p:nvSpPr>
        <p:spPr bwMode="auto">
          <a:xfrm>
            <a:off x="825500" y="6565901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16" bIns="0">
            <a:prstTxWarp prst="textNoShape">
              <a:avLst/>
            </a:prstTxWarp>
          </a:bodyPr>
          <a:lstStyle/>
          <a:p>
            <a:pPr marL="39666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882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882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en-US" sz="1400" dirty="0">
              <a:solidFill>
                <a:srgbClr val="00FF00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  <a:p>
            <a:pPr algn="r" eaLnBrk="0" hangingPunct="0">
              <a:defRPr/>
            </a:pPr>
            <a:fld id="{64B83658-C05F-7940-BA55-C2F9828C8FE6}" type="slidenum">
              <a:rPr lang="en-US" sz="14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schemeClr val="tx1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5" r:id="rId1"/>
    <p:sldLayoutId id="2147486656" r:id="rId2"/>
    <p:sldLayoutId id="2147486657" r:id="rId3"/>
    <p:sldLayoutId id="2147486658" r:id="rId4"/>
    <p:sldLayoutId id="2147486659" r:id="rId5"/>
    <p:sldLayoutId id="2147486660" r:id="rId6"/>
    <p:sldLayoutId id="2147486661" r:id="rId7"/>
    <p:sldLayoutId id="2147486662" r:id="rId8"/>
    <p:sldLayoutId id="2147486663" r:id="rId9"/>
    <p:sldLayoutId id="2147486664" r:id="rId10"/>
    <p:sldLayoutId id="2147486665" r:id="rId11"/>
  </p:sldLayoutIdLst>
  <p:transition/>
  <p:txStyles>
    <p:titleStyle>
      <a:lvl1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199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8935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587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2817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0866" indent="-341191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34747" indent="-284064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34657" indent="-226930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593280" indent="-228517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1903" indent="-230104" algn="l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27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0007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66945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3890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0827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F3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825500" y="6565901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16" bIns="0">
            <a:prstTxWarp prst="textNoShape">
              <a:avLst/>
            </a:prstTxWarp>
          </a:bodyPr>
          <a:lstStyle/>
          <a:p>
            <a:pPr marL="39666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652291" name="Rectangle 3"/>
          <p:cNvSpPr>
            <a:spLocks/>
          </p:cNvSpPr>
          <p:nvPr userDrawn="1"/>
        </p:nvSpPr>
        <p:spPr bwMode="auto">
          <a:xfrm>
            <a:off x="8458200" y="6400801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300" dirty="0">
              <a:solidFill>
                <a:srgbClr val="09E60A"/>
              </a:solidFill>
              <a:latin typeface="Times New Roman" pitchFamily="30" charset="0"/>
              <a:ea typeface="Osaka" pitchFamily="30" charset="-128"/>
              <a:cs typeface="Osaka" pitchFamily="30" charset="-128"/>
              <a:sym typeface="Arial" pitchFamily="30" charset="0"/>
            </a:endParaRP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8" tIns="45694" rIns="91388" bIns="45694" anchor="ctr">
            <a:prstTxWarp prst="textNoShape">
              <a:avLst/>
            </a:prstTxWarp>
          </a:bodyPr>
          <a:lstStyle/>
          <a:p>
            <a:pPr marL="65051" indent="-39666" algn="ctr">
              <a:defRPr/>
            </a:pPr>
            <a:endParaRPr lang="en-US" sz="3600" dirty="0">
              <a:solidFill>
                <a:srgbClr val="F3FF1D"/>
              </a:solidFill>
              <a:latin typeface="Times New Roman" pitchFamily="30" charset="0"/>
              <a:ea typeface="Gill Sans" pitchFamily="30" charset="0"/>
              <a:cs typeface="Gill Sans" pitchFamily="30" charset="0"/>
              <a:sym typeface="Arial" pitchFamily="30" charset="0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74861FE-70C4-A34E-8B7A-7388F04E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2295" name="Rectangle 7"/>
          <p:cNvSpPr>
            <a:spLocks/>
          </p:cNvSpPr>
          <p:nvPr userDrawn="1"/>
        </p:nvSpPr>
        <p:spPr bwMode="auto">
          <a:xfrm>
            <a:off x="3505206" y="6553200"/>
            <a:ext cx="184623" cy="308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399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1520" y="568325"/>
            <a:ext cx="78057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8" r:id="rId1"/>
    <p:sldLayoutId id="2147486679" r:id="rId2"/>
    <p:sldLayoutId id="2147486680" r:id="rId3"/>
    <p:sldLayoutId id="2147486681" r:id="rId4"/>
    <p:sldLayoutId id="2147486682" r:id="rId5"/>
    <p:sldLayoutId id="2147486683" r:id="rId6"/>
    <p:sldLayoutId id="2147486684" r:id="rId7"/>
    <p:sldLayoutId id="2147486685" r:id="rId8"/>
    <p:sldLayoutId id="2147486686" r:id="rId9"/>
    <p:sldLayoutId id="2147486687" r:id="rId10"/>
    <p:sldLayoutId id="2147486688" r:id="rId11"/>
    <p:sldLayoutId id="2147486689" r:id="rId12"/>
  </p:sldLayoutIdLst>
  <p:transition/>
  <p:hf hdr="0" ftr="0" dt="0"/>
  <p:txStyles>
    <p:titleStyle>
      <a:lvl1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199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8935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587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2817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0866" indent="-341191" algn="l" rtl="0" eaLnBrk="0" fontAlgn="base" hangingPunct="0">
        <a:spcBef>
          <a:spcPts val="600"/>
        </a:spcBef>
        <a:spcAft>
          <a:spcPct val="0"/>
        </a:spcAft>
        <a:buClr>
          <a:srgbClr val="DCE502"/>
        </a:buClr>
        <a:buSzPct val="60000"/>
        <a:buFont typeface="Wingdings" pitchFamily="27" charset="2"/>
        <a:buChar char="n"/>
        <a:defRPr sz="28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1pPr>
      <a:lvl2pPr marL="736336" indent="-285647" algn="l" rtl="0" eaLnBrk="0" fontAlgn="base" hangingPunct="0">
        <a:spcBef>
          <a:spcPts val="500"/>
        </a:spcBef>
        <a:spcAft>
          <a:spcPct val="0"/>
        </a:spcAft>
        <a:buSzPct val="55000"/>
        <a:buFont typeface="Wingdings" pitchFamily="27" charset="2"/>
        <a:buChar char="n"/>
        <a:defRPr sz="2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2pPr>
      <a:lvl3pPr marL="1139419" indent="-231691" algn="l" rtl="0" eaLnBrk="0" fontAlgn="base" hangingPunct="0">
        <a:spcBef>
          <a:spcPts val="400"/>
        </a:spcBef>
        <a:spcAft>
          <a:spcPct val="0"/>
        </a:spcAft>
        <a:buSzPct val="50000"/>
        <a:buFont typeface="Wingdings" pitchFamily="27" charset="2"/>
        <a:buChar char="n"/>
        <a:defRPr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3pPr>
      <a:lvl4pPr marL="1582171" indent="-217411" algn="l" rtl="0" eaLnBrk="0" fontAlgn="base" hangingPunct="0">
        <a:spcBef>
          <a:spcPts val="300"/>
        </a:spcBef>
        <a:spcAft>
          <a:spcPct val="0"/>
        </a:spcAft>
        <a:buSzPct val="55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4pPr>
      <a:lvl5pPr marL="2045553" indent="-223755" algn="l" rtl="0" eaLnBrk="0" fontAlgn="base" hangingPunct="0">
        <a:spcBef>
          <a:spcPts val="300"/>
        </a:spcBef>
        <a:spcAft>
          <a:spcPct val="0"/>
        </a:spcAft>
        <a:buSzPct val="50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5pPr>
      <a:lvl6pPr marL="2503660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6pPr>
      <a:lvl7pPr marL="2960599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7pPr>
      <a:lvl8pPr marL="3417541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8pPr>
      <a:lvl9pPr marL="3874482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F5E33B8-D56F-0946-8F90-9B98D495C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40" y="6553207"/>
            <a:ext cx="184663" cy="30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169990" name="Picture 18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39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0" r:id="rId2"/>
    <p:sldLayoutId id="2147486791" r:id="rId3"/>
    <p:sldLayoutId id="2147486792" r:id="rId4"/>
    <p:sldLayoutId id="2147486793" r:id="rId5"/>
    <p:sldLayoutId id="2147486794" r:id="rId6"/>
    <p:sldLayoutId id="2147486795" r:id="rId7"/>
    <p:sldLayoutId id="2147486796" r:id="rId8"/>
    <p:sldLayoutId id="2147486797" r:id="rId9"/>
    <p:sldLayoutId id="2147486798" r:id="rId10"/>
    <p:sldLayoutId id="2147486799" r:id="rId11"/>
    <p:sldLayoutId id="21474868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D8DE2AB5-1696-6748-BAB2-634EC02DF5CA}" type="datetime1">
              <a:rPr lang="en-US"/>
              <a:pPr>
                <a:defRPr/>
              </a:pPr>
              <a:t>10/9/12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E0216D-E40A-B641-97FA-C4E414C1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83306" name="Picture 10" descr="DES-Logo-cropp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20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1" r:id="rId1"/>
    <p:sldLayoutId id="2147486802" r:id="rId2"/>
    <p:sldLayoutId id="2147486803" r:id="rId3"/>
    <p:sldLayoutId id="2147486804" r:id="rId4"/>
    <p:sldLayoutId id="2147486805" r:id="rId5"/>
    <p:sldLayoutId id="2147486806" r:id="rId6"/>
    <p:sldLayoutId id="2147486807" r:id="rId7"/>
    <p:sldLayoutId id="2147486808" r:id="rId8"/>
    <p:sldLayoutId id="2147486809" r:id="rId9"/>
    <p:sldLayoutId id="2147486810" r:id="rId10"/>
    <p:sldLayoutId id="2147486811" r:id="rId11"/>
    <p:sldLayoutId id="2147486812" r:id="rId12"/>
    <p:sldLayoutId id="21474869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197641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9CDAE69F-5131-E040-A87F-E46142009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02" r:id="rId7"/>
    <p:sldLayoutId id="2147487003" r:id="rId8"/>
    <p:sldLayoutId id="2147487004" r:id="rId9"/>
    <p:sldLayoutId id="2147487005" r:id="rId10"/>
    <p:sldLayoutId id="2147487006" r:id="rId11"/>
    <p:sldLayoutId id="21474870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533401" y="1295400"/>
            <a:ext cx="80772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33401" y="13716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1" y="12192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7" y="274645"/>
            <a:ext cx="8220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34201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/>
          <a:p>
            <a:pPr algn="r">
              <a:defRPr/>
            </a:pPr>
            <a:fld id="{2BD7273F-9B23-8F46-97A4-28A674468EBD}" type="slidenum">
              <a:rPr lang="en-US" sz="1400"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pPr algn="r">
                <a:defRPr/>
              </a:pPr>
              <a:t>‹#›</a:t>
            </a:fld>
            <a:endParaRPr lang="en-US" sz="1400" dirty="0">
              <a:latin typeface="Arial" pitchFamily="-110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3" r:id="rId1"/>
    <p:sldLayoutId id="2147486814" r:id="rId2"/>
    <p:sldLayoutId id="2147486815" r:id="rId3"/>
    <p:sldLayoutId id="2147486816" r:id="rId4"/>
    <p:sldLayoutId id="2147486817" r:id="rId5"/>
    <p:sldLayoutId id="2147486818" r:id="rId6"/>
    <p:sldLayoutId id="2147486819" r:id="rId7"/>
    <p:sldLayoutId id="2147486820" r:id="rId8"/>
    <p:sldLayoutId id="2147486821" r:id="rId9"/>
    <p:sldLayoutId id="2147486822" r:id="rId10"/>
    <p:sldLayoutId id="2147486823" r:id="rId11"/>
  </p:sldLayoutIdLst>
  <p:txStyles>
    <p:titleStyle>
      <a:lvl1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2pPr>
      <a:lvl3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3pPr>
      <a:lvl4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4pPr>
      <a:lvl5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5pPr>
      <a:lvl6pPr marL="457035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071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110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146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3256" indent="-333256" algn="l" defTabSz="449102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3160" indent="-276127" algn="l" defTabSz="449102" rtl="0" eaLnBrk="0" fontAlgn="base" hangingPunct="0">
        <a:lnSpc>
          <a:spcPct val="97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2589" indent="-228517" algn="l" defTabSz="449102" rtl="0" eaLnBrk="0" fontAlgn="base" hangingPunct="0">
        <a:lnSpc>
          <a:spcPct val="97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599626" indent="-228517" algn="l" defTabSz="449102" rtl="0" eaLnBrk="0" fontAlgn="base" hangingPunct="0">
        <a:lnSpc>
          <a:spcPct val="97000"/>
        </a:lnSpc>
        <a:spcBef>
          <a:spcPts val="3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6665" indent="-228517" algn="l" defTabSz="449102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3701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0736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7774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4807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6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Macintosh%20HD:Users:frieman-G4:Blanco:Spectroscopy:DESpec:Proposal-FNAL:DESpec-white-paper-v14.docx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0.jpeg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458200" cy="1143000"/>
          </a:xfrm>
        </p:spPr>
        <p:txBody>
          <a:bodyPr/>
          <a:lstStyle/>
          <a:p>
            <a:r>
              <a:rPr lang="en-US" sz="4400" dirty="0" smtClean="0"/>
              <a:t>The Dark Energy Spectrograph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36150" y="4724400"/>
            <a:ext cx="4974222" cy="2062071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Josh Frieman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DES Project Director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Fermilab</a:t>
            </a:r>
            <a:r>
              <a:rPr lang="en-US" sz="2400" dirty="0" smtClean="0">
                <a:solidFill>
                  <a:schemeClr val="bg1"/>
                </a:solidFill>
              </a:rPr>
              <a:t> and University of Chicago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Fermilab</a:t>
            </a:r>
            <a:r>
              <a:rPr lang="en-US" sz="2400" dirty="0" smtClean="0">
                <a:solidFill>
                  <a:schemeClr val="bg1"/>
                </a:solidFill>
              </a:rPr>
              <a:t> PAC, October 16, 2012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 descr="IMG_2097.jpg"/>
          <p:cNvPicPr>
            <a:picLocks noChangeAspect="1"/>
          </p:cNvPicPr>
          <p:nvPr/>
        </p:nvPicPr>
        <p:blipFill>
          <a:blip r:embed="rId2"/>
          <a:srcRect t="14349" r="28125"/>
          <a:stretch>
            <a:fillRect/>
          </a:stretch>
        </p:blipFill>
        <p:spPr>
          <a:xfrm>
            <a:off x="1" y="1295400"/>
            <a:ext cx="4267199" cy="3388686"/>
          </a:xfrm>
          <a:prstGeom prst="rect">
            <a:avLst/>
          </a:prstGeom>
        </p:spPr>
      </p:pic>
      <p:pic>
        <p:nvPicPr>
          <p:cNvPr id="7" name="Picture 6" descr="ngc1365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94" y="1371600"/>
            <a:ext cx="485840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28800"/>
            <a:ext cx="3733800" cy="35393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DECam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Prime Focus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Cage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Installed on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Blanco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Telescope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MG_2225.jpg"/>
          <p:cNvPicPr>
            <a:picLocks noChangeAspect="1"/>
          </p:cNvPicPr>
          <p:nvPr/>
        </p:nvPicPr>
        <p:blipFill>
          <a:blip r:embed="rId2"/>
          <a:srcRect l="11250" r="16875"/>
          <a:stretch>
            <a:fillRect/>
          </a:stretch>
        </p:blipFill>
        <p:spPr>
          <a:xfrm>
            <a:off x="2571750" y="764381"/>
            <a:ext cx="6572250" cy="6093619"/>
          </a:xfrm>
          <a:prstGeom prst="rect">
            <a:avLst/>
          </a:prstGeom>
        </p:spPr>
      </p:pic>
      <p:pic>
        <p:nvPicPr>
          <p:cNvPr id="8" name="Picture 7" descr="despec-cad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434" y="1828800"/>
            <a:ext cx="5227020" cy="38862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51465" y="2286000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en-US" sz="3200" dirty="0" err="1" smtClean="0">
                <a:solidFill>
                  <a:srgbClr val="FFFF00"/>
                </a:solidFill>
              </a:rPr>
              <a:t>DESpec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07668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Saunders, </a:t>
            </a:r>
            <a:r>
              <a:rPr lang="en-US" dirty="0" err="1" smtClean="0">
                <a:solidFill>
                  <a:srgbClr val="12FF29"/>
                </a:solidFill>
              </a:rPr>
              <a:t>etal</a:t>
            </a:r>
            <a:endParaRPr lang="en-US" dirty="0">
              <a:solidFill>
                <a:srgbClr val="12F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Optics</a:t>
            </a:r>
            <a:endParaRPr lang="en-US" sz="2000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800" dirty="0">
              <a:ea typeface="ＭＳ Ｐゴシック" pitchFamily="27" charset="-128"/>
              <a:cs typeface="ＭＳ Ｐゴシック" pitchFamily="27" charset="-128"/>
            </a:endParaRPr>
          </a:p>
          <a:p>
            <a:pPr eaLnBrk="1" hangingPunct="1"/>
            <a:endParaRPr lang="en-US" sz="1800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6483350" y="2819407"/>
            <a:ext cx="679450" cy="3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7311235" y="3429000"/>
            <a:ext cx="842958" cy="5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Filters &amp;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Shutter</a:t>
            </a:r>
          </a:p>
        </p:txBody>
      </p:sp>
      <p:sp>
        <p:nvSpPr>
          <p:cNvPr id="579595" name="Line 11"/>
          <p:cNvSpPr>
            <a:spLocks noChangeShapeType="1"/>
          </p:cNvSpPr>
          <p:nvPr/>
        </p:nvSpPr>
        <p:spPr bwMode="auto">
          <a:xfrm flipH="1">
            <a:off x="7085013" y="2971800"/>
            <a:ext cx="146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6" name="Line 12"/>
          <p:cNvSpPr>
            <a:spLocks noChangeShapeType="1"/>
          </p:cNvSpPr>
          <p:nvPr/>
        </p:nvSpPr>
        <p:spPr bwMode="auto">
          <a:xfrm>
            <a:off x="6858000" y="2209800"/>
            <a:ext cx="304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8" name="Line 14"/>
          <p:cNvSpPr>
            <a:spLocks noChangeShapeType="1"/>
          </p:cNvSpPr>
          <p:nvPr/>
        </p:nvSpPr>
        <p:spPr bwMode="auto">
          <a:xfrm>
            <a:off x="6781800" y="1828801"/>
            <a:ext cx="4572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0" y="914400"/>
            <a:ext cx="464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8" tIns="45649" rIns="91298" bIns="45649">
            <a:prstTxWarp prst="textNoShape">
              <a:avLst/>
            </a:prstTxWarp>
          </a:bodyPr>
          <a:lstStyle/>
          <a:p>
            <a:pPr marL="342778" indent="-342778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Field 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View </a:t>
            </a:r>
            <a:r>
              <a:rPr lang="en-US" sz="2000" dirty="0" smtClean="0">
                <a:solidFill>
                  <a:schemeClr val="bg1"/>
                </a:solidFill>
              </a:rPr>
              <a:t>2.2</a:t>
            </a:r>
            <a:r>
              <a:rPr lang="en-US" sz="2000" baseline="30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diameter, 3.8 </a:t>
            </a:r>
            <a:r>
              <a:rPr lang="en-US" sz="2000" dirty="0" smtClean="0">
                <a:solidFill>
                  <a:schemeClr val="bg1"/>
                </a:solidFill>
              </a:rPr>
              <a:t>deg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  <a:endParaRPr lang="en-US" sz="2000" baseline="30000" dirty="0" smtClean="0">
              <a:solidFill>
                <a:schemeClr val="bg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DECam</a:t>
            </a:r>
            <a:r>
              <a:rPr lang="en-US" sz="2000" dirty="0" smtClean="0">
                <a:solidFill>
                  <a:schemeClr val="bg1"/>
                </a:solidFill>
              </a:rPr>
              <a:t> corrector</a:t>
            </a:r>
            <a:r>
              <a:rPr lang="en-US" sz="2000" dirty="0" smtClean="0">
                <a:solidFill>
                  <a:schemeClr val="bg1"/>
                </a:solidFill>
              </a:rPr>
              <a:t> demonstrated </a:t>
            </a:r>
            <a:r>
              <a:rPr lang="en-US" sz="2000" dirty="0" smtClean="0">
                <a:solidFill>
                  <a:schemeClr val="bg1"/>
                </a:solidFill>
              </a:rPr>
              <a:t>on the telescope to deliver good image quality across </a:t>
            </a:r>
            <a:r>
              <a:rPr lang="en-US" sz="2000" dirty="0" smtClean="0">
                <a:solidFill>
                  <a:schemeClr val="bg1"/>
                </a:solidFill>
              </a:rPr>
              <a:t>FOV</a:t>
            </a: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Corrector was longest lead-time item for </a:t>
            </a:r>
            <a:r>
              <a:rPr lang="en-US" sz="2000" dirty="0" err="1" smtClean="0">
                <a:solidFill>
                  <a:schemeClr val="bg1"/>
                </a:solidFill>
              </a:rPr>
              <a:t>DECam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DESpec</a:t>
            </a:r>
            <a:r>
              <a:rPr lang="en-US" sz="2000" dirty="0" smtClean="0">
                <a:solidFill>
                  <a:schemeClr val="bg1"/>
                </a:solidFill>
              </a:rPr>
              <a:t> optical </a:t>
            </a:r>
            <a:r>
              <a:rPr lang="en-US" sz="2000" dirty="0" smtClean="0">
                <a:solidFill>
                  <a:schemeClr val="bg1"/>
                </a:solidFill>
              </a:rPr>
              <a:t>design still being </a:t>
            </a:r>
            <a:r>
              <a:rPr lang="en-US" sz="2000" dirty="0" smtClean="0">
                <a:solidFill>
                  <a:schemeClr val="bg1"/>
                </a:solidFill>
              </a:rPr>
              <a:t>optimized</a:t>
            </a: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Optical work to be done at UCL as for </a:t>
            </a:r>
            <a:r>
              <a:rPr lang="en-US" sz="2000" dirty="0" err="1" smtClean="0">
                <a:solidFill>
                  <a:schemeClr val="bg1"/>
                </a:solidFill>
              </a:rPr>
              <a:t>DECam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 new </a:t>
            </a:r>
            <a:r>
              <a:rPr lang="en-US" sz="2000" dirty="0" smtClean="0">
                <a:solidFill>
                  <a:schemeClr val="bg1"/>
                </a:solidFill>
              </a:rPr>
              <a:t>optical </a:t>
            </a:r>
            <a:r>
              <a:rPr lang="en-US" sz="2000" dirty="0" smtClean="0">
                <a:solidFill>
                  <a:schemeClr val="bg1"/>
                </a:solidFill>
              </a:rPr>
              <a:t>elements (C5’, C6) </a:t>
            </a:r>
            <a:r>
              <a:rPr lang="en-US" sz="2000" dirty="0" smtClean="0">
                <a:solidFill>
                  <a:schemeClr val="bg1"/>
                </a:solidFill>
              </a:rPr>
              <a:t>rapidly interchangeable </a:t>
            </a:r>
            <a:r>
              <a:rPr lang="en-US" sz="2000" dirty="0" smtClean="0">
                <a:solidFill>
                  <a:schemeClr val="bg1"/>
                </a:solidFill>
              </a:rPr>
              <a:t>with C5 (</a:t>
            </a:r>
            <a:r>
              <a:rPr lang="en-US" sz="2000" dirty="0" err="1" smtClean="0">
                <a:solidFill>
                  <a:schemeClr val="bg1"/>
                </a:solidFill>
              </a:rPr>
              <a:t>DECam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dewar</a:t>
            </a:r>
            <a:r>
              <a:rPr lang="en-US" sz="2000" dirty="0" smtClean="0">
                <a:solidFill>
                  <a:schemeClr val="bg1"/>
                </a:solidFill>
              </a:rPr>
              <a:t> window): maintain </a:t>
            </a:r>
            <a:r>
              <a:rPr lang="en-US" sz="2000" dirty="0" err="1" smtClean="0">
                <a:solidFill>
                  <a:schemeClr val="bg1"/>
                </a:solidFill>
              </a:rPr>
              <a:t>DECam</a:t>
            </a:r>
            <a:r>
              <a:rPr lang="en-US" sz="2000" dirty="0" smtClean="0">
                <a:solidFill>
                  <a:schemeClr val="bg1"/>
                </a:solidFill>
              </a:rPr>
              <a:t> imaging </a:t>
            </a:r>
            <a:r>
              <a:rPr lang="en-US" sz="2000" dirty="0" smtClean="0">
                <a:solidFill>
                  <a:schemeClr val="bg1"/>
                </a:solidFill>
              </a:rPr>
              <a:t>capability</a:t>
            </a:r>
          </a:p>
          <a:p>
            <a:pPr marL="342778" indent="-342778"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778" indent="-342778">
              <a:spcBef>
                <a:spcPct val="20000"/>
              </a:spcBef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778" indent="-34277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7" name="Picture 16" descr="Snapshot 2010-08-10 06-29-28.tiff"/>
          <p:cNvPicPr>
            <a:picLocks noChangeAspect="1"/>
          </p:cNvPicPr>
          <p:nvPr/>
        </p:nvPicPr>
        <p:blipFill>
          <a:blip r:embed="rId3"/>
          <a:srcRect r="3707"/>
          <a:stretch>
            <a:fillRect/>
          </a:stretch>
        </p:blipFill>
        <p:spPr bwMode="auto">
          <a:xfrm>
            <a:off x="4594711" y="1143000"/>
            <a:ext cx="4549289" cy="26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 l="4500" t="31200" r="52500" b="28800"/>
          <a:stretch>
            <a:fillRect/>
          </a:stretch>
        </p:blipFill>
        <p:spPr bwMode="auto">
          <a:xfrm>
            <a:off x="4600575" y="3819525"/>
            <a:ext cx="4848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53000" y="1295400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4708" y="3974068"/>
            <a:ext cx="103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DESpec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1057" y="5943600"/>
            <a:ext cx="93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</a:t>
            </a:r>
          </a:p>
          <a:p>
            <a:r>
              <a:rPr lang="en-US" sz="1400" dirty="0" smtClean="0"/>
              <a:t>(optional)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5943600"/>
            <a:ext cx="44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C5’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2229" y="4492823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C6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17220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S. Kent, W. Saunders</a:t>
            </a:r>
            <a:endParaRPr lang="en-US" dirty="0">
              <a:solidFill>
                <a:srgbClr val="12F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447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8" tIns="45649" rIns="91298" bIns="45649">
            <a:prstTxWarp prst="textNoShape">
              <a:avLst/>
            </a:prstTxWarp>
          </a:bodyPr>
          <a:lstStyle/>
          <a:p>
            <a:pPr marL="342778" indent="-342778">
              <a:spcBef>
                <a:spcPct val="20000"/>
              </a:spcBef>
              <a:buFontTx/>
              <a:buChar char="•"/>
            </a:pPr>
            <a:endParaRPr lang="en-US" sz="1600" dirty="0"/>
          </a:p>
          <a:p>
            <a:pPr marL="342778" indent="-342778">
              <a:spcBef>
                <a:spcPct val="20000"/>
              </a:spcBef>
            </a:pPr>
            <a:endParaRPr lang="en-US" sz="1200" dirty="0"/>
          </a:p>
        </p:txBody>
      </p:sp>
      <p:pic>
        <p:nvPicPr>
          <p:cNvPr id="30723" name="Picture 7" descr="DES-C1-Conve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"/>
            <a:ext cx="5113338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DES-C1-Concav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363914"/>
            <a:ext cx="5181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24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57200"/>
            <a:ext cx="3240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DECam/DESpec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C1 Lens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360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DECam</a:t>
            </a:r>
            <a:r>
              <a:rPr lang="en-US" dirty="0" smtClean="0">
                <a:solidFill>
                  <a:schemeClr val="bg1"/>
                </a:solidFill>
              </a:rPr>
              <a:t> optical corrector installed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Blanco in May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Mohawk Fiber </a:t>
            </a:r>
            <a:r>
              <a:rPr lang="en-US" sz="3600" dirty="0" err="1" smtClean="0"/>
              <a:t>Positioner</a:t>
            </a:r>
            <a:r>
              <a:rPr lang="en-US" sz="3600" dirty="0" smtClean="0"/>
              <a:t> System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" y="1676400"/>
            <a:ext cx="8915400" cy="4154951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Proposed for </a:t>
            </a:r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by </a:t>
            </a:r>
            <a:r>
              <a:rPr lang="en-US" sz="2400" dirty="0" smtClean="0">
                <a:solidFill>
                  <a:srgbClr val="FFFF00"/>
                </a:solidFill>
              </a:rPr>
              <a:t>Australian Astronomical Observatory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R&amp;D program described in </a:t>
            </a:r>
            <a:r>
              <a:rPr lang="en-US" sz="2400" dirty="0" smtClean="0">
                <a:solidFill>
                  <a:schemeClr val="bg1"/>
                </a:solidFill>
              </a:rPr>
              <a:t>Saunders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etal</a:t>
            </a:r>
            <a:r>
              <a:rPr lang="en-US" sz="2400" dirty="0" smtClean="0">
                <a:solidFill>
                  <a:schemeClr val="bg1"/>
                </a:solidFill>
              </a:rPr>
              <a:t>, Proc. </a:t>
            </a:r>
            <a:r>
              <a:rPr lang="en-US" sz="2400" dirty="0" smtClean="0">
                <a:solidFill>
                  <a:schemeClr val="bg1"/>
                </a:solidFill>
              </a:rPr>
              <a:t>SPIE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Derived from existing Echidna system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    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400-fiber system deployed on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ubaru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8m telescope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Builds on R&amp;D done for WFMOS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4000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fibers in nominal design, with tilting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spine technology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6.75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mm pitch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interfiber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separation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)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Modular design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Actuators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prototyped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at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AAO</a:t>
            </a:r>
          </a:p>
          <a:p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     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15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sec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reconfiguration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times with position errors &lt; 7 microns</a:t>
            </a:r>
          </a:p>
          <a:p>
            <a:endParaRPr lang="en-US" sz="2400" dirty="0" smtClean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3429000" cy="685800"/>
          </a:xfrm>
        </p:spPr>
        <p:txBody>
          <a:bodyPr/>
          <a:lstStyle/>
          <a:p>
            <a:r>
              <a:rPr lang="en-US" sz="3600" dirty="0" smtClean="0"/>
              <a:t>Mohawk Fiber </a:t>
            </a:r>
            <a:r>
              <a:rPr lang="en-US" sz="3600" dirty="0" err="1" smtClean="0"/>
              <a:t>Positioner</a:t>
            </a:r>
            <a:endParaRPr lang="en-US" sz="3600" dirty="0"/>
          </a:p>
        </p:txBody>
      </p:sp>
      <p:pic>
        <p:nvPicPr>
          <p:cNvPr id="6" name="Picture 5" descr="mohawk-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810000"/>
            <a:ext cx="4571999" cy="2788053"/>
          </a:xfrm>
          <a:prstGeom prst="rect">
            <a:avLst/>
          </a:prstGeom>
        </p:spPr>
      </p:pic>
      <p:pic>
        <p:nvPicPr>
          <p:cNvPr id="7" name="Picture 6" descr="mohawk-close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240" y="0"/>
            <a:ext cx="4130960" cy="6858000"/>
          </a:xfrm>
          <a:prstGeom prst="rect">
            <a:avLst/>
          </a:prstGeom>
        </p:spPr>
      </p:pic>
      <p:pic>
        <p:nvPicPr>
          <p:cNvPr id="8" name="Picture 7" descr="mohawk-sing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0200"/>
            <a:ext cx="5029200" cy="2047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2362200" cy="1143000"/>
          </a:xfrm>
        </p:spPr>
        <p:txBody>
          <a:bodyPr/>
          <a:lstStyle/>
          <a:p>
            <a:r>
              <a:rPr lang="en-US" sz="3600" dirty="0" smtClean="0"/>
              <a:t>Tilting Spines</a:t>
            </a:r>
            <a:endParaRPr lang="en-US" sz="3600" dirty="0"/>
          </a:p>
        </p:txBody>
      </p:sp>
      <p:pic>
        <p:nvPicPr>
          <p:cNvPr id="6" name="Picture 5" descr="mohawk-fig-3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38" y="0"/>
            <a:ext cx="654696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1724084"/>
            <a:ext cx="259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Estimated 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15% throughput loss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(non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sym typeface="Wingdings"/>
              </a:rPr>
              <a:t>telecentricity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, focal ratio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degradation)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84% of potential targets observed per 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pointing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/>
              </a:rPr>
              <a:t>DESpec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survey plans 2 </a:t>
            </a:r>
            <a:r>
              <a:rPr lang="en-US" sz="2000" dirty="0" err="1" smtClean="0">
                <a:solidFill>
                  <a:srgbClr val="FFFF00"/>
                </a:solidFill>
                <a:sym typeface="Wingdings"/>
              </a:rPr>
              <a:t>pointings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per field to achieve high completeness and target density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066800"/>
          </a:xfrm>
        </p:spPr>
        <p:txBody>
          <a:bodyPr/>
          <a:lstStyle/>
          <a:p>
            <a:r>
              <a:rPr lang="en-US" sz="3600" dirty="0" smtClean="0"/>
              <a:t>Spectrographs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686800" cy="378561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Two-arm design with </a:t>
            </a:r>
            <a:r>
              <a:rPr lang="en-US" sz="2400" dirty="0" err="1" smtClean="0">
                <a:solidFill>
                  <a:srgbClr val="FFFF00"/>
                </a:solidFill>
              </a:rPr>
              <a:t>dichroic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buFont typeface="Lucida Grande"/>
              <a:buChar char="−"/>
            </a:pPr>
            <a:r>
              <a:rPr lang="en-US" sz="2400" dirty="0" smtClean="0">
                <a:solidFill>
                  <a:schemeClr val="bg1"/>
                </a:solidFill>
              </a:rPr>
              <a:t>400 </a:t>
            </a:r>
            <a:r>
              <a:rPr lang="en-US" sz="2400" dirty="0" smtClean="0">
                <a:solidFill>
                  <a:schemeClr val="bg1"/>
                </a:solidFill>
              </a:rPr>
              <a:t>fibers per </a:t>
            </a:r>
            <a:r>
              <a:rPr lang="en-US" sz="2400" dirty="0" smtClean="0">
                <a:solidFill>
                  <a:schemeClr val="bg1"/>
                </a:solidFill>
              </a:rPr>
              <a:t>spectrograph, 10 spectrographs, 20 </a:t>
            </a:r>
            <a:r>
              <a:rPr lang="en-US" sz="2400" dirty="0" err="1" smtClean="0">
                <a:solidFill>
                  <a:schemeClr val="bg1"/>
                </a:solidFill>
              </a:rPr>
              <a:t>CCDs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Wavelength </a:t>
            </a:r>
            <a:r>
              <a:rPr lang="en-US" sz="2400" dirty="0" smtClean="0">
                <a:solidFill>
                  <a:srgbClr val="FFFF00"/>
                </a:solidFill>
              </a:rPr>
              <a:t>range 480-1050 nm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−</a:t>
            </a:r>
            <a:r>
              <a:rPr lang="en-US" sz="2400" dirty="0" smtClean="0">
                <a:solidFill>
                  <a:schemeClr val="bg1"/>
                </a:solidFill>
              </a:rPr>
              <a:t>cover </a:t>
            </a:r>
            <a:r>
              <a:rPr lang="en-US" sz="2400" dirty="0" smtClean="0">
                <a:solidFill>
                  <a:schemeClr val="bg1"/>
                </a:solidFill>
              </a:rPr>
              <a:t>spectral lines over </a:t>
            </a:r>
            <a:r>
              <a:rPr lang="en-US" sz="2400" dirty="0" err="1" smtClean="0">
                <a:solidFill>
                  <a:schemeClr val="bg1"/>
                </a:solidFill>
              </a:rPr>
              <a:t>redshift</a:t>
            </a:r>
            <a:r>
              <a:rPr lang="en-US" sz="2400" dirty="0" smtClean="0">
                <a:solidFill>
                  <a:schemeClr val="bg1"/>
                </a:solidFill>
              </a:rPr>
              <a:t> range </a:t>
            </a:r>
            <a:r>
              <a:rPr lang="en-US" sz="2400" dirty="0" smtClean="0">
                <a:solidFill>
                  <a:schemeClr val="bg1"/>
                </a:solidFill>
              </a:rPr>
              <a:t>of interest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Resolution 0.228 nm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−</a:t>
            </a:r>
            <a:r>
              <a:rPr lang="en-US" sz="2400" dirty="0" smtClean="0">
                <a:solidFill>
                  <a:schemeClr val="bg1"/>
                </a:solidFill>
              </a:rPr>
              <a:t>detect</a:t>
            </a:r>
            <a:r>
              <a:rPr lang="en-US" sz="2400" dirty="0" smtClean="0">
                <a:solidFill>
                  <a:schemeClr val="bg1"/>
                </a:solidFill>
              </a:rPr>
              <a:t>/resolve galaxy lines and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reduce</a:t>
            </a:r>
            <a:r>
              <a:rPr lang="en-US" sz="2400" dirty="0" smtClean="0">
                <a:solidFill>
                  <a:schemeClr val="bg1"/>
                </a:solidFill>
              </a:rPr>
              <a:t> sky </a:t>
            </a:r>
            <a:r>
              <a:rPr lang="en-US" sz="2400" dirty="0" smtClean="0">
                <a:solidFill>
                  <a:schemeClr val="bg1"/>
                </a:solidFill>
              </a:rPr>
              <a:t>contamination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E</a:t>
            </a:r>
            <a:r>
              <a:rPr lang="en-US" sz="2400" dirty="0" smtClean="0">
                <a:solidFill>
                  <a:srgbClr val="FFFF00"/>
                </a:solidFill>
              </a:rPr>
              <a:t>xtension </a:t>
            </a:r>
            <a:r>
              <a:rPr lang="en-US" sz="2400" dirty="0" smtClean="0">
                <a:solidFill>
                  <a:srgbClr val="FFFF00"/>
                </a:solidFill>
              </a:rPr>
              <a:t>to UV (for Lyman-</a:t>
            </a:r>
            <a:r>
              <a:rPr lang="en-US" sz="2400" dirty="0" smtClean="0">
                <a:solidFill>
                  <a:srgbClr val="FFFF00"/>
                </a:solidFill>
              </a:rPr>
              <a:t>alpha BAO) </a:t>
            </a:r>
            <a:r>
              <a:rPr lang="en-US" sz="2400" dirty="0" smtClean="0">
                <a:solidFill>
                  <a:srgbClr val="FFFF00"/>
                </a:solidFill>
              </a:rPr>
              <a:t>under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study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−preliminary optical design reaches 350 nm with good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 spot size, could require 3-arm spectrographs for res.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1595394" name="Object 2"/>
          <p:cNvGraphicFramePr>
            <a:graphicFrameLocks noChangeAspect="1"/>
          </p:cNvGraphicFramePr>
          <p:nvPr/>
        </p:nvGraphicFramePr>
        <p:xfrm>
          <a:off x="533400" y="4203700"/>
          <a:ext cx="8042946" cy="2578100"/>
        </p:xfrm>
        <a:graphic>
          <a:graphicData uri="http://schemas.openxmlformats.org/presentationml/2006/ole">
            <p:oleObj spid="_x0000_s1595394" name="Document" r:id="rId4" imgW="5626100" imgH="1803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apshot 2011-07-08 10-12-4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7"/>
            <a:ext cx="9144000" cy="681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1143000"/>
            <a:ext cx="14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 </a:t>
            </a:r>
            <a:r>
              <a:rPr lang="en-US" dirty="0" smtClean="0"/>
              <a:t>growth rate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6248400"/>
            <a:ext cx="327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Enrique </a:t>
            </a:r>
            <a:r>
              <a:rPr lang="en-US" dirty="0" err="1" smtClean="0"/>
              <a:t>Gaztanaga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57800" y="1168400"/>
          <a:ext cx="2333626" cy="355600"/>
        </p:xfrm>
        <a:graphic>
          <a:graphicData uri="http://schemas.openxmlformats.org/presentationml/2006/ole">
            <p:oleObj spid="_x0000_s1571842" name="Equation" r:id="rId4" imgW="13335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Lensing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Redshift</a:t>
            </a:r>
            <a:r>
              <a:rPr lang="en-US" dirty="0" smtClean="0"/>
              <a:t> Space Distortions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0"/>
            <a:ext cx="8839200" cy="4495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Powerful test of Dark Energy vs. Modified Gravity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RSD from </a:t>
            </a:r>
            <a:r>
              <a:rPr lang="en-US" sz="2800" dirty="0" err="1" smtClean="0">
                <a:solidFill>
                  <a:srgbClr val="FFFF00"/>
                </a:solidFill>
              </a:rPr>
              <a:t>DESpec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/>
              <a:t>Measures degenerate combination of growth </a:t>
            </a:r>
            <a:r>
              <a:rPr lang="en-US" sz="2400" i="1" dirty="0" err="1" smtClean="0"/>
              <a:t>f</a:t>
            </a:r>
            <a:r>
              <a:rPr lang="en-US" sz="2400" i="1" dirty="0" smtClean="0"/>
              <a:t> </a:t>
            </a:r>
            <a:r>
              <a:rPr lang="en-US" sz="2400" dirty="0" smtClean="0"/>
              <a:t>and bias </a:t>
            </a:r>
            <a:r>
              <a:rPr lang="en-US" sz="2400" i="1" dirty="0" err="1" smtClean="0"/>
              <a:t>b</a:t>
            </a:r>
            <a:endParaRPr lang="en-US" sz="2400" i="1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</a:rPr>
              <a:t>Lensing</a:t>
            </a:r>
            <a:r>
              <a:rPr lang="en-US" sz="2800" dirty="0" smtClean="0">
                <a:solidFill>
                  <a:srgbClr val="FFFF00"/>
                </a:solidFill>
              </a:rPr>
              <a:t> from DES</a:t>
            </a:r>
          </a:p>
          <a:p>
            <a:pPr lvl="1"/>
            <a:r>
              <a:rPr lang="en-US" sz="2400" dirty="0" smtClean="0"/>
              <a:t>constrains bias, </a:t>
            </a:r>
            <a:r>
              <a:rPr lang="en-US" sz="2400" dirty="0" smtClean="0"/>
              <a:t>breaks degeneracy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RSD and WL over </a:t>
            </a:r>
            <a:r>
              <a:rPr lang="en-US" sz="2800" i="1" dirty="0" smtClean="0">
                <a:solidFill>
                  <a:srgbClr val="FFFF00"/>
                </a:solidFill>
              </a:rPr>
              <a:t>same sky</a:t>
            </a:r>
          </a:p>
          <a:p>
            <a:pPr lvl="1"/>
            <a:r>
              <a:rPr lang="en-US" sz="2400" dirty="0" smtClean="0"/>
              <a:t>RSD</a:t>
            </a:r>
            <a:r>
              <a:rPr lang="en-US" sz="2400" dirty="0" smtClean="0"/>
              <a:t>, shear-shear,</a:t>
            </a:r>
            <a:r>
              <a:rPr lang="en-US" sz="2400" dirty="0" smtClean="0"/>
              <a:t> galaxy</a:t>
            </a:r>
            <a:r>
              <a:rPr lang="en-US" sz="2400" dirty="0" smtClean="0"/>
              <a:t>-shear correlations in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 </a:t>
            </a:r>
            <a:r>
              <a:rPr lang="en-US" sz="2400" dirty="0" smtClean="0"/>
              <a:t>bins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RSD in multiple bias bins to reduce cosmic variance</a:t>
            </a:r>
            <a:endParaRPr lang="en-US" sz="2400" dirty="0" smtClean="0">
              <a:sym typeface="Wingdings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          MacDonald &amp;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Seljak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Bernstein &amp;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Cai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Cai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&amp; Bernstein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         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Gaztanaga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etal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Kirk, et al (in prep)</a:t>
            </a:r>
            <a:endParaRPr lang="en-US" sz="2000" dirty="0">
              <a:solidFill>
                <a:srgbClr val="0EC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867400"/>
            <a:ext cx="80010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Constraints strongest if imaging and spectroscopy cover </a:t>
            </a:r>
            <a:r>
              <a:rPr lang="en-US" sz="2000" b="1" i="1" dirty="0" smtClean="0">
                <a:solidFill>
                  <a:srgbClr val="FFFF00"/>
                </a:solidFill>
              </a:rPr>
              <a:t>same sky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smtClean="0"/>
              <a:t>galaxy-shear cross-correlations constrain bias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8762" y="304800"/>
            <a:ext cx="748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Weak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Lensing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Redshift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Space Distortions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gazta-new.pdf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1295400"/>
            <a:ext cx="7086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524000"/>
            <a:ext cx="187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EC820"/>
                </a:solidFill>
              </a:rPr>
              <a:t>Gaztanaga</a:t>
            </a:r>
            <a:r>
              <a:rPr lang="en-US" dirty="0" smtClean="0">
                <a:solidFill>
                  <a:srgbClr val="0EC820"/>
                </a:solidFill>
              </a:rPr>
              <a:t>, et al</a:t>
            </a:r>
            <a:endParaRPr lang="en-US" dirty="0">
              <a:solidFill>
                <a:srgbClr val="0EC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27" charset="-128"/>
                <a:cs typeface="ＭＳ Ｐゴシック" pitchFamily="27" charset="-128"/>
              </a:rPr>
              <a:t>U.S. Dark </a:t>
            </a:r>
            <a:r>
              <a:rPr lang="en-US" sz="4400" dirty="0" smtClean="0">
                <a:ea typeface="ＭＳ Ｐゴシック" pitchFamily="27" charset="-128"/>
                <a:cs typeface="ＭＳ Ｐゴシック" pitchFamily="27" charset="-128"/>
              </a:rPr>
              <a:t>Energy Program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295400"/>
            <a:ext cx="87630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What is the physical cause of cosmic acceleration?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Dark Energy or modification of General Relativity?</a:t>
            </a:r>
          </a:p>
          <a:p>
            <a:pPr lvl="2"/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If Dark Energy, is it </a:t>
            </a:r>
            <a:r>
              <a:rPr lang="en-US" dirty="0" err="1" smtClean="0">
                <a:ea typeface="ＭＳ Ｐゴシック" pitchFamily="27" charset="-128"/>
                <a:cs typeface="ＭＳ Ｐゴシック" pitchFamily="27" charset="-128"/>
              </a:rPr>
              <a:t>Λ</a:t>
            </a:r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 (the vacuum) or something else? </a:t>
            </a:r>
          </a:p>
          <a:p>
            <a:pPr lvl="3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W</a:t>
            </a:r>
            <a:r>
              <a:rPr lang="en-US" sz="2400" dirty="0" smtClean="0">
                <a:ea typeface="Wingdings"/>
              </a:rPr>
              <a:t>hat is the DE equation of state parameter </a:t>
            </a:r>
            <a:r>
              <a:rPr lang="en-US" sz="2400" i="1" dirty="0" err="1" smtClean="0">
                <a:ea typeface="Wingdings"/>
              </a:rPr>
              <a:t>w</a:t>
            </a:r>
            <a:r>
              <a:rPr lang="en-US" sz="2400" dirty="0" smtClean="0">
                <a:ea typeface="Wingdings"/>
              </a:rPr>
              <a:t>?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Wingdings"/>
                <a:cs typeface="ＭＳ Ｐゴシック" pitchFamily="27" charset="-128"/>
              </a:rPr>
              <a:t>BOSS, DES, and later LSST well designed to make major advances in addressing these questions.</a:t>
            </a:r>
          </a:p>
          <a:p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The DE program would be substantially enhanced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in the intermediate term by a massive 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galaxy </a:t>
            </a:r>
            <a:r>
              <a:rPr lang="en-US" sz="2800" dirty="0" err="1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survey that optimally synergizes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(overlaps) with 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the DES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imaging survey and in the longer term by a larger </a:t>
            </a:r>
            <a:r>
              <a:rPr lang="en-US" sz="2800" dirty="0" err="1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survey selected from LSST. </a:t>
            </a:r>
            <a:endParaRPr lang="en-US" sz="2800" dirty="0" smtClean="0">
              <a:solidFill>
                <a:srgbClr val="12FF29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600" dirty="0" smtClean="0"/>
              <a:t>DES and LSST Photo-</a:t>
            </a:r>
            <a:r>
              <a:rPr lang="en-US" sz="3600" dirty="0" err="1" smtClean="0"/>
              <a:t>z</a:t>
            </a:r>
            <a:r>
              <a:rPr lang="en-US" sz="3600" dirty="0" smtClean="0"/>
              <a:t> </a:t>
            </a:r>
            <a:r>
              <a:rPr lang="en-US" sz="3600" dirty="0" smtClean="0"/>
              <a:t>Calibration</a:t>
            </a:r>
            <a:endParaRPr lang="en-US" sz="3600" dirty="0"/>
          </a:p>
        </p:txBody>
      </p:sp>
      <p:pic>
        <p:nvPicPr>
          <p:cNvPr id="4" name="Picture 3" descr="bb-des-jwg-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68566" y="1448625"/>
            <a:ext cx="5475434" cy="411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078" y="5943600"/>
            <a:ext cx="479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DES-</a:t>
            </a:r>
            <a:r>
              <a:rPr lang="en-US" dirty="0" err="1" smtClean="0">
                <a:solidFill>
                  <a:srgbClr val="12FF29"/>
                </a:solidFill>
              </a:rPr>
              <a:t>BigBOSS</a:t>
            </a:r>
            <a:r>
              <a:rPr lang="en-US" dirty="0" smtClean="0">
                <a:solidFill>
                  <a:srgbClr val="12FF29"/>
                </a:solidFill>
              </a:rPr>
              <a:t> Joint Working Group Report</a:t>
            </a:r>
            <a:endParaRPr lang="en-US" dirty="0">
              <a:solidFill>
                <a:srgbClr val="12FF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08" y="1354753"/>
            <a:ext cx="3424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Angular Cross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Correlation of Photometric Survey with shallower Spectroscopic Survey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Requires </a:t>
            </a:r>
            <a:r>
              <a:rPr lang="en-US" sz="2400" i="1" dirty="0" smtClean="0">
                <a:solidFill>
                  <a:schemeClr val="bg1"/>
                </a:solidFill>
              </a:rPr>
              <a:t>same sky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overage of imaging and spectroscopy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Photo-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systematics</a:t>
            </a:r>
            <a:r>
              <a:rPr lang="en-US" sz="2400" dirty="0" smtClean="0">
                <a:solidFill>
                  <a:schemeClr val="bg1"/>
                </a:solidFill>
              </a:rPr>
              <a:t> could otherwise limit DES, LSST Dark Energy reach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27" charset="-128"/>
                <a:cs typeface="ＭＳ Ｐゴシック" pitchFamily="27" charset="-128"/>
              </a:rPr>
              <a:t>Clusters</a:t>
            </a:r>
            <a:endParaRPr lang="en-US" sz="3200" b="1" dirty="0">
              <a:ea typeface="ＭＳ Ｐゴシック" pitchFamily="27" charset="-128"/>
              <a:cs typeface="ＭＳ Ｐゴシック" pitchFamily="27" charset="-128"/>
            </a:endParaRPr>
          </a:p>
        </p:txBody>
      </p:sp>
      <p:pic>
        <p:nvPicPr>
          <p:cNvPr id="6072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1477963"/>
            <a:ext cx="4521200" cy="46180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7240" name="Rectangle 11"/>
          <p:cNvSpPr>
            <a:spLocks noChangeArrowheads="1"/>
          </p:cNvSpPr>
          <p:nvPr/>
        </p:nvSpPr>
        <p:spPr bwMode="auto">
          <a:xfrm>
            <a:off x="228600" y="2514600"/>
            <a:ext cx="3810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Times New Roman" pitchFamily="27" charset="0"/>
            </a:endParaRPr>
          </a:p>
          <a:p>
            <a:pPr lvl="1" indent="0"/>
            <a:endParaRPr lang="en-US" sz="2000">
              <a:solidFill>
                <a:schemeClr val="bg1"/>
              </a:solidFill>
              <a:latin typeface="Times New Roman" pitchFamily="27" charset="0"/>
            </a:endParaRPr>
          </a:p>
        </p:txBody>
      </p:sp>
      <p:sp>
        <p:nvSpPr>
          <p:cNvPr id="607241" name="Rectangle 12"/>
          <p:cNvSpPr>
            <a:spLocks noChangeArrowheads="1"/>
          </p:cNvSpPr>
          <p:nvPr/>
        </p:nvSpPr>
        <p:spPr bwMode="auto">
          <a:xfrm>
            <a:off x="228600" y="14478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27" charset="0"/>
            </a:endParaRPr>
          </a:p>
        </p:txBody>
      </p:sp>
      <p:sp>
        <p:nvSpPr>
          <p:cNvPr id="607242" name="Rectangle 16"/>
          <p:cNvSpPr>
            <a:spLocks noChangeArrowheads="1"/>
          </p:cNvSpPr>
          <p:nvPr/>
        </p:nvSpPr>
        <p:spPr bwMode="auto">
          <a:xfrm>
            <a:off x="5641975" y="3609975"/>
            <a:ext cx="2130425" cy="490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" pitchFamily="27" charset="0"/>
            </a:endParaRPr>
          </a:p>
        </p:txBody>
      </p:sp>
      <p:sp>
        <p:nvSpPr>
          <p:cNvPr id="607243" name="Text Box 17"/>
          <p:cNvSpPr txBox="1">
            <a:spLocks noChangeArrowheads="1"/>
          </p:cNvSpPr>
          <p:nvPr/>
        </p:nvSpPr>
        <p:spPr bwMode="auto">
          <a:xfrm>
            <a:off x="8277225" y="61102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" pitchFamily="27" charset="0"/>
            </a:endParaRPr>
          </a:p>
        </p:txBody>
      </p:sp>
      <p:sp>
        <p:nvSpPr>
          <p:cNvPr id="607244" name="Text Box 18"/>
          <p:cNvSpPr txBox="1">
            <a:spLocks/>
          </p:cNvSpPr>
          <p:nvPr/>
        </p:nvSpPr>
        <p:spPr bwMode="auto">
          <a:xfrm>
            <a:off x="6386513" y="6324600"/>
            <a:ext cx="2416845" cy="36931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91420" tIns="45711" rIns="91420" bIns="4571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7247" name="Text Box 22"/>
          <p:cNvSpPr txBox="1">
            <a:spLocks/>
          </p:cNvSpPr>
          <p:nvPr/>
        </p:nvSpPr>
        <p:spPr bwMode="auto">
          <a:xfrm>
            <a:off x="4518025" y="1141413"/>
            <a:ext cx="5311775" cy="2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Number of clusters above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mass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threshold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7248" name="Text Box 23"/>
          <p:cNvSpPr txBox="1">
            <a:spLocks/>
          </p:cNvSpPr>
          <p:nvPr/>
        </p:nvSpPr>
        <p:spPr bwMode="auto">
          <a:xfrm>
            <a:off x="5687843" y="2073275"/>
            <a:ext cx="1322557" cy="461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Dark Energy </a:t>
            </a:r>
          </a:p>
          <a:p>
            <a:r>
              <a:rPr lang="en-US" sz="1200" dirty="0">
                <a:latin typeface="Arial"/>
                <a:cs typeface="Arial"/>
              </a:rPr>
              <a:t>equation of state</a:t>
            </a:r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562600" y="3632200"/>
          <a:ext cx="1905000" cy="635000"/>
        </p:xfrm>
        <a:graphic>
          <a:graphicData uri="http://schemas.openxmlformats.org/presentationml/2006/ole">
            <p:oleObj spid="_x0000_s1464322" name="Equation" r:id="rId5" imgW="1219200" imgH="406400" progId="Equation.3">
              <p:embed/>
            </p:oleObj>
          </a:graphicData>
        </a:graphic>
      </p:graphicFrame>
      <p:sp>
        <p:nvSpPr>
          <p:cNvPr id="607249" name="Rectangle 24"/>
          <p:cNvSpPr>
            <a:spLocks/>
          </p:cNvSpPr>
          <p:nvPr/>
        </p:nvSpPr>
        <p:spPr bwMode="auto">
          <a:xfrm>
            <a:off x="-304800" y="1371600"/>
            <a:ext cx="4876800" cy="5508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no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Spectroscopy of 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Clusters </a:t>
            </a:r>
            <a:endParaRPr lang="en-US" sz="24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improve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precision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reduce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outliers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Precise estimates of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cluster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membership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richness 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optimize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richness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estimates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Cluster velocity dispersion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(dynamical mass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calibrate mass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-richness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relation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complement WL,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SZ,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X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-ray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estimates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7250" name="Rectangle 25"/>
          <p:cNvSpPr>
            <a:spLocks/>
          </p:cNvSpPr>
          <p:nvPr/>
        </p:nvSpPr>
        <p:spPr bwMode="auto">
          <a:xfrm>
            <a:off x="7467600" y="167640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04824" y="5715000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C820"/>
                </a:solidFill>
              </a:rPr>
              <a:t>Mohr</a:t>
            </a:r>
            <a:endParaRPr lang="en-US" dirty="0">
              <a:solidFill>
                <a:srgbClr val="0EC8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9085" y="289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1666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EC8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nsen-cl-port-slid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58" y="0"/>
            <a:ext cx="91274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166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Slide from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Sarah Hansen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106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DETF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ain for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clusters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27" charset="-128"/>
                <a:cs typeface="ＭＳ Ｐゴシック" pitchFamily="27" charset="-128"/>
              </a:rPr>
              <a:t>The Dark Energy</a:t>
            </a:r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 Spectroscopic Survey</a:t>
            </a:r>
            <a:endParaRPr lang="en-US" sz="3200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6200" y="1143000"/>
            <a:ext cx="8915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Dark Energy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Survey optimized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for</a:t>
            </a:r>
            <a:endParaRPr lang="en-US" sz="28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Baryon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Acoustic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Oscillations</a:t>
            </a:r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  <a:p>
            <a:pPr lvl="1" eaLnBrk="1" hangingPunct="1"/>
            <a:r>
              <a:rPr lang="en-US" sz="2400" dirty="0" err="1" smtClean="0"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Space Distortions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• </a:t>
            </a:r>
            <a:r>
              <a:rPr lang="en-US" sz="28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Target DES+VHS Galaxies 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(from </a:t>
            </a:r>
            <a:r>
              <a:rPr lang="en-US" sz="2400" dirty="0" err="1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grizYJHK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colors, fluxes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6.4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million Emission Line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 Galaxies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(to z~1.5, BAO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1.2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million Luminous Red Galaxies (to z~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1.3,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RSD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Survey Design</a:t>
            </a:r>
            <a:endParaRPr lang="en-US" sz="2800" dirty="0" smtClean="0">
              <a:solidFill>
                <a:srgbClr val="FFFF00"/>
              </a:solidFill>
              <a:ea typeface="Times New Roman" pitchFamily="27" charset="0"/>
              <a:cs typeface="Times New Roman" pitchFamily="27" charset="0"/>
            </a:endParaRP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2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exposures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 each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field to reach target density and high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completeness (1500 successful </a:t>
            </a:r>
            <a:r>
              <a:rPr lang="en-US" sz="2400" dirty="0" err="1" smtClean="0">
                <a:ea typeface="Times New Roman" pitchFamily="27" charset="0"/>
                <a:cs typeface="Times New Roman" pitchFamily="27" charset="0"/>
              </a:rPr>
              <a:t>redshifts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 per sq. deg.)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30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-min exposures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 to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reach requisite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depth</a:t>
            </a:r>
            <a:endParaRPr lang="en-US" sz="2400" dirty="0" smtClean="0">
              <a:ea typeface="Times New Roman" pitchFamily="27" charset="0"/>
              <a:cs typeface="Times New Roman" pitchFamily="27" charset="0"/>
            </a:endParaRP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350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survey 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nights with </a:t>
            </a:r>
            <a:r>
              <a:rPr lang="en-US" sz="2400" dirty="0" err="1" smtClean="0">
                <a:ea typeface="Times New Roman" pitchFamily="27" charset="0"/>
                <a:cs typeface="Times New Roman" pitchFamily="27" charset="0"/>
                <a:sym typeface="Wingdings"/>
              </a:rPr>
              <a:t>DESpec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 on the Blanco 4m (overheads, weather) </a:t>
            </a:r>
            <a:endParaRPr lang="en-US" sz="2400" dirty="0" smtClean="0"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   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400" dirty="0">
                <a:ea typeface="ＭＳ Ｐゴシック" pitchFamily="27" charset="-128"/>
                <a:cs typeface="ＭＳ Ｐゴシック" pitchFamily="27" charset="-128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4478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LRG Target Selection</a:t>
            </a:r>
            <a:endParaRPr lang="en-US" sz="3600" dirty="0"/>
          </a:p>
        </p:txBody>
      </p:sp>
      <p:pic>
        <p:nvPicPr>
          <p:cNvPr id="6" name="Picture 5" descr="LRG-complete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15" y="0"/>
            <a:ext cx="4391785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619072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Estimate </a:t>
            </a:r>
            <a:r>
              <a:rPr lang="en-US" sz="2400" dirty="0" smtClean="0">
                <a:solidFill>
                  <a:srgbClr val="FFFF00"/>
                </a:solidFill>
              </a:rPr>
              <a:t>90% </a:t>
            </a:r>
            <a:r>
              <a:rPr lang="en-US" sz="2400" dirty="0" err="1" smtClean="0">
                <a:solidFill>
                  <a:srgbClr val="FFFF00"/>
                </a:solidFill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</a:rPr>
              <a:t> success for</a:t>
            </a:r>
            <a:r>
              <a:rPr lang="en-US" sz="2400" dirty="0" smtClean="0">
                <a:solidFill>
                  <a:srgbClr val="FFFF00"/>
                </a:solidFill>
              </a:rPr>
              <a:t> color-selected LRG </a:t>
            </a:r>
            <a:r>
              <a:rPr lang="en-US" sz="2400" dirty="0" smtClean="0">
                <a:solidFill>
                  <a:srgbClr val="FFFF00"/>
                </a:solidFill>
              </a:rPr>
              <a:t>targets to </a:t>
            </a:r>
            <a:r>
              <a:rPr lang="en-US" sz="2400" dirty="0" err="1" smtClean="0">
                <a:solidFill>
                  <a:srgbClr val="FFFF00"/>
                </a:solidFill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z</a:t>
            </a:r>
            <a:r>
              <a:rPr lang="en-US" sz="2400" dirty="0" smtClean="0">
                <a:solidFill>
                  <a:srgbClr val="FFFF00"/>
                </a:solidFill>
              </a:rPr>
              <a:t>=</a:t>
            </a:r>
            <a:r>
              <a:rPr lang="en-US" sz="2400" dirty="0" smtClean="0">
                <a:solidFill>
                  <a:srgbClr val="FFFF00"/>
                </a:solidFill>
              </a:rPr>
              <a:t>1.3</a:t>
            </a:r>
          </a:p>
        </p:txBody>
      </p:sp>
      <p:pic>
        <p:nvPicPr>
          <p:cNvPr id="8" name="Picture 7" descr="DESpec-throughp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9082"/>
            <a:ext cx="6096000" cy="285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Target Selection Simulations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Deep</a:t>
            </a:r>
            <a:r>
              <a:rPr lang="en-US" sz="2400" dirty="0" smtClean="0">
                <a:solidFill>
                  <a:srgbClr val="FFFF00"/>
                </a:solidFill>
              </a:rPr>
              <a:t>, homogeneous parent catalogs from DES, VHS, LSST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enable efficient</a:t>
            </a:r>
            <a:r>
              <a:rPr lang="en-US" sz="2400" dirty="0" smtClean="0">
                <a:solidFill>
                  <a:schemeClr val="bg1"/>
                </a:solidFill>
              </a:rPr>
              <a:t> selection </a:t>
            </a:r>
            <a:r>
              <a:rPr lang="en-US" sz="2400" dirty="0" smtClean="0">
                <a:solidFill>
                  <a:schemeClr val="bg1"/>
                </a:solidFill>
              </a:rPr>
              <a:t>and sculpting</a:t>
            </a:r>
            <a:r>
              <a:rPr lang="en-US" sz="2400" dirty="0" smtClean="0">
                <a:solidFill>
                  <a:schemeClr val="bg1"/>
                </a:solidFill>
              </a:rPr>
              <a:t> of </a:t>
            </a:r>
            <a:r>
              <a:rPr lang="en-US" sz="2400" dirty="0" err="1" smtClean="0">
                <a:solidFill>
                  <a:schemeClr val="bg1"/>
                </a:solidFill>
              </a:rPr>
              <a:t>redshift</a:t>
            </a:r>
            <a:r>
              <a:rPr lang="en-US" sz="2400" dirty="0" smtClean="0">
                <a:solidFill>
                  <a:schemeClr val="bg1"/>
                </a:solidFill>
              </a:rPr>
              <a:t> distributions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CMC-LRG-sel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66800"/>
            <a:ext cx="4571999" cy="4601306"/>
          </a:xfrm>
          <a:prstGeom prst="rect">
            <a:avLst/>
          </a:prstGeom>
        </p:spPr>
      </p:pic>
      <p:pic>
        <p:nvPicPr>
          <p:cNvPr id="6" name="Picture 5" descr="ELG-sel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6800"/>
            <a:ext cx="4648200" cy="460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R</a:t>
            </a:r>
            <a:r>
              <a:rPr lang="en-US" dirty="0" smtClean="0"/>
              <a:t>&amp;D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458200" cy="50292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Seed funding from STFC (UK), KICP, Texas A&amp;M, AAO, DOE (generic detector R&amp;D at FNAL)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Fiber </a:t>
            </a:r>
            <a:r>
              <a:rPr lang="en-US" sz="2400" dirty="0" err="1" smtClean="0">
                <a:solidFill>
                  <a:srgbClr val="FFFF00"/>
                </a:solidFill>
              </a:rPr>
              <a:t>positioner</a:t>
            </a:r>
            <a:r>
              <a:rPr lang="en-US" sz="2400" dirty="0" smtClean="0">
                <a:solidFill>
                  <a:srgbClr val="FFFF00"/>
                </a:solidFill>
              </a:rPr>
              <a:t> design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efinement </a:t>
            </a:r>
            <a:r>
              <a:rPr lang="en-US" sz="2000" dirty="0" smtClean="0"/>
              <a:t>&amp; prototyping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Spectrograph/</a:t>
            </a:r>
            <a:r>
              <a:rPr lang="en-US" sz="2400" dirty="0" smtClean="0">
                <a:solidFill>
                  <a:srgbClr val="FFFF00"/>
                </a:solidFill>
              </a:rPr>
              <a:t>fiber run </a:t>
            </a:r>
            <a:r>
              <a:rPr lang="en-US" sz="2400" dirty="0" smtClean="0">
                <a:solidFill>
                  <a:srgbClr val="FFFF00"/>
                </a:solidFill>
              </a:rPr>
              <a:t>placement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Engineering studies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Optimize spectrograph design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Construct p</a:t>
            </a:r>
            <a:r>
              <a:rPr lang="en-US" sz="2000" dirty="0" smtClean="0"/>
              <a:t>rototype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Optical design &amp; trade </a:t>
            </a:r>
            <a:r>
              <a:rPr lang="en-US" sz="2400" dirty="0" smtClean="0">
                <a:solidFill>
                  <a:srgbClr val="FFFF00"/>
                </a:solidFill>
              </a:rPr>
              <a:t>studies</a:t>
            </a:r>
          </a:p>
          <a:p>
            <a:pPr lvl="1"/>
            <a:r>
              <a:rPr lang="en-US" sz="2000" dirty="0" smtClean="0"/>
              <a:t>ADC/no ADC, UV reach, coverage vs. resolution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CCD readout electronics &amp; mechanical design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Survey strategy simulation and </a:t>
            </a:r>
            <a:r>
              <a:rPr lang="en-US" sz="2400" dirty="0" smtClean="0">
                <a:solidFill>
                  <a:srgbClr val="FFFF00"/>
                </a:solidFill>
              </a:rPr>
              <a:t>optimization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/>
              <a:t>arget </a:t>
            </a:r>
            <a:r>
              <a:rPr lang="en-US" sz="2000" dirty="0" smtClean="0"/>
              <a:t>selection, tiling, trade studies for Dark Energy and Modified Gravity </a:t>
            </a:r>
            <a:r>
              <a:rPr lang="en-US" sz="2000" dirty="0" smtClean="0"/>
              <a:t>constraints. Building end to end simulation pipeline.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and </a:t>
            </a:r>
            <a:r>
              <a:rPr lang="en-US" dirty="0" err="1" smtClean="0"/>
              <a:t>BigBOSS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914400"/>
            <a:ext cx="9067800" cy="4953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4000</a:t>
            </a:r>
            <a:r>
              <a:rPr lang="en-US" sz="2400" dirty="0" smtClean="0">
                <a:solidFill>
                  <a:srgbClr val="FFFF00"/>
                </a:solidFill>
              </a:rPr>
              <a:t>-5000-fiber spectrographs on</a:t>
            </a:r>
            <a:r>
              <a:rPr lang="en-US" sz="2400" dirty="0" smtClean="0">
                <a:solidFill>
                  <a:srgbClr val="FFFF00"/>
                </a:solidFill>
              </a:rPr>
              <a:t> identical </a:t>
            </a:r>
            <a:r>
              <a:rPr lang="en-US" sz="2400" dirty="0" smtClean="0">
                <a:solidFill>
                  <a:srgbClr val="FFFF00"/>
                </a:solidFill>
              </a:rPr>
              <a:t>4m </a:t>
            </a:r>
            <a:r>
              <a:rPr lang="en-US" sz="2400" dirty="0" smtClean="0">
                <a:solidFill>
                  <a:srgbClr val="FFFF00"/>
                </a:solidFill>
              </a:rPr>
              <a:t>telescopes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Different hemispheres, r</a:t>
            </a:r>
            <a:r>
              <a:rPr lang="en-US" sz="2000" dirty="0" smtClean="0"/>
              <a:t>elated </a:t>
            </a:r>
            <a:r>
              <a:rPr lang="en-US" sz="2000" dirty="0" smtClean="0"/>
              <a:t>science goals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Dark Energy </a:t>
            </a:r>
            <a:r>
              <a:rPr lang="en-US" sz="2400" dirty="0" smtClean="0">
                <a:solidFill>
                  <a:srgbClr val="FFFF00"/>
                </a:solidFill>
              </a:rPr>
              <a:t>reach increases with survey </a:t>
            </a:r>
            <a:r>
              <a:rPr lang="en-US" sz="2400" dirty="0" smtClean="0">
                <a:solidFill>
                  <a:srgbClr val="FFFF00"/>
                </a:solidFill>
              </a:rPr>
              <a:t>area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I</a:t>
            </a:r>
            <a:r>
              <a:rPr lang="en-US" sz="2000" dirty="0" smtClean="0"/>
              <a:t>deally </a:t>
            </a:r>
            <a:r>
              <a:rPr lang="en-US" sz="2000" dirty="0" smtClean="0"/>
              <a:t>survey both</a:t>
            </a:r>
            <a:r>
              <a:rPr lang="en-US" sz="2000" dirty="0" smtClean="0"/>
              <a:t> </a:t>
            </a:r>
            <a:r>
              <a:rPr lang="en-US" sz="2000" dirty="0" smtClean="0"/>
              <a:t>N</a:t>
            </a:r>
            <a:r>
              <a:rPr lang="en-US" sz="2000" dirty="0" smtClean="0"/>
              <a:t>orth and South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Similar survey power (area/depth per unit time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</a:p>
          <a:p>
            <a:pPr lvl="1"/>
            <a:r>
              <a:rPr lang="en-US" sz="2000" dirty="0" err="1" smtClean="0"/>
              <a:t>BigBOSS</a:t>
            </a:r>
            <a:r>
              <a:rPr lang="en-US" sz="2000" dirty="0" smtClean="0"/>
              <a:t> </a:t>
            </a:r>
            <a:r>
              <a:rPr lang="en-US" sz="2000" dirty="0" smtClean="0"/>
              <a:t>larger FOV, </a:t>
            </a:r>
            <a:r>
              <a:rPr lang="en-US" sz="2000" dirty="0" err="1" smtClean="0"/>
              <a:t>DESpec</a:t>
            </a:r>
            <a:r>
              <a:rPr lang="en-US" sz="2000" dirty="0" smtClean="0"/>
              <a:t> higher fiber density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uniquely covers entire survey areas of DES and </a:t>
            </a:r>
            <a:r>
              <a:rPr lang="en-US" sz="2400" dirty="0" smtClean="0">
                <a:solidFill>
                  <a:srgbClr val="FFFF00"/>
                </a:solidFill>
              </a:rPr>
              <a:t>LSST</a:t>
            </a:r>
          </a:p>
          <a:p>
            <a:pPr lvl="1"/>
            <a:r>
              <a:rPr lang="en-US" sz="2000" dirty="0" smtClean="0"/>
              <a:t>M</a:t>
            </a:r>
            <a:r>
              <a:rPr lang="en-US" sz="2000" dirty="0" smtClean="0"/>
              <a:t>aximize </a:t>
            </a:r>
            <a:r>
              <a:rPr lang="en-US" sz="2000" dirty="0" smtClean="0"/>
              <a:t>synergistic science (WL+RSD) and uniform </a:t>
            </a:r>
            <a:r>
              <a:rPr lang="en-US" sz="2000" dirty="0" smtClean="0"/>
              <a:t>selection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reuses much of the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infrastructure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ost </a:t>
            </a:r>
            <a:r>
              <a:rPr lang="en-US" sz="2000" dirty="0" smtClean="0"/>
              <a:t>savings and lower technical and schedule risk.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BigBOSS</a:t>
            </a:r>
            <a:r>
              <a:rPr lang="en-US" sz="2400" dirty="0" smtClean="0">
                <a:solidFill>
                  <a:srgbClr val="FFFF00"/>
                </a:solidFill>
              </a:rPr>
              <a:t> has wider spectral </a:t>
            </a:r>
            <a:r>
              <a:rPr lang="en-US" sz="2400" dirty="0" smtClean="0">
                <a:solidFill>
                  <a:srgbClr val="FFFF00"/>
                </a:solidFill>
              </a:rPr>
              <a:t>coverage than nominal </a:t>
            </a:r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UV coverage for Lyman</a:t>
            </a:r>
            <a:r>
              <a:rPr lang="en-US" sz="2000" dirty="0" smtClean="0"/>
              <a:t>-alpha forest</a:t>
            </a:r>
            <a:r>
              <a:rPr lang="en-US" sz="2000" dirty="0" smtClean="0"/>
              <a:t> BAO </a:t>
            </a:r>
          </a:p>
          <a:p>
            <a:pPr lvl="1"/>
            <a:r>
              <a:rPr lang="en-US" sz="2000" dirty="0" smtClean="0"/>
              <a:t>Extended UV coverage u</a:t>
            </a:r>
            <a:r>
              <a:rPr lang="en-US" sz="2000" dirty="0" smtClean="0"/>
              <a:t>nder </a:t>
            </a:r>
            <a:r>
              <a:rPr lang="en-US" sz="2000" dirty="0" smtClean="0"/>
              <a:t>study for </a:t>
            </a:r>
            <a:r>
              <a:rPr lang="en-US" sz="2000" dirty="0" err="1" smtClean="0"/>
              <a:t>DESpec</a:t>
            </a:r>
            <a:r>
              <a:rPr lang="en-US" sz="2000" dirty="0" smtClean="0"/>
              <a:t>: design choice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design enables continued use of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imager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and </a:t>
            </a:r>
            <a:r>
              <a:rPr lang="en-US" sz="2400" dirty="0" err="1" smtClean="0">
                <a:solidFill>
                  <a:srgbClr val="FFFF00"/>
                </a:solidFill>
              </a:rPr>
              <a:t>BigBOSS</a:t>
            </a:r>
            <a:r>
              <a:rPr lang="en-US" sz="2400" dirty="0" smtClean="0">
                <a:solidFill>
                  <a:srgbClr val="FFFF00"/>
                </a:solidFill>
              </a:rPr>
              <a:t> have comparable survey power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Two hemispheres better than one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/>
              <a:t>By 40% </a:t>
            </a:r>
            <a:r>
              <a:rPr lang="en-US" sz="2000" dirty="0" smtClean="0"/>
              <a:t>for</a:t>
            </a:r>
            <a:r>
              <a:rPr lang="en-US" sz="2000" dirty="0" smtClean="0"/>
              <a:t> BAO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Southern </a:t>
            </a:r>
            <a:r>
              <a:rPr lang="en-US" sz="2400" dirty="0" smtClean="0">
                <a:solidFill>
                  <a:srgbClr val="FFFF00"/>
                </a:solidFill>
              </a:rPr>
              <a:t>hemisphere has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critical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advantages:</a:t>
            </a:r>
          </a:p>
          <a:p>
            <a:pPr lvl="1"/>
            <a:r>
              <a:rPr lang="en-US" sz="2000" dirty="0" smtClean="0"/>
              <a:t>DES and LSST photometric surveys for DE synergy</a:t>
            </a:r>
            <a:r>
              <a:rPr lang="en-US" sz="2000" dirty="0" smtClean="0"/>
              <a:t> (WL+RSD, clusters, photo-</a:t>
            </a:r>
            <a:r>
              <a:rPr lang="en-US" sz="2000" dirty="0" err="1" smtClean="0"/>
              <a:t>z</a:t>
            </a:r>
            <a:r>
              <a:rPr lang="en-US" sz="2000" dirty="0" smtClean="0"/>
              <a:t> cal) and </a:t>
            </a:r>
            <a:r>
              <a:rPr lang="en-US" sz="2000" dirty="0" smtClean="0"/>
              <a:t>deep, uniform target </a:t>
            </a:r>
            <a:r>
              <a:rPr lang="en-US" sz="2000" dirty="0" smtClean="0"/>
              <a:t>selection (Cf. SDSS)</a:t>
            </a:r>
          </a:p>
          <a:p>
            <a:pPr lvl="1"/>
            <a:r>
              <a:rPr lang="en-US" sz="2000" dirty="0" smtClean="0"/>
              <a:t>Synergy with other southern facilities as well (SPT, SKA, …)</a:t>
            </a:r>
          </a:p>
          <a:p>
            <a:pPr lvl="1"/>
            <a:r>
              <a:rPr lang="en-US" sz="2000" dirty="0" smtClean="0"/>
              <a:t>If we can only do 1 hemisphere, it should be the</a:t>
            </a:r>
            <a:r>
              <a:rPr lang="en-US" sz="2000" dirty="0" smtClean="0"/>
              <a:t> South</a:t>
            </a:r>
            <a:endParaRPr lang="en-US" sz="2000" dirty="0" smtClean="0"/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capitalizes on &amp; makes </a:t>
            </a:r>
            <a:r>
              <a:rPr lang="en-US" sz="2400" dirty="0" smtClean="0">
                <a:solidFill>
                  <a:srgbClr val="FFFF00"/>
                </a:solidFill>
              </a:rPr>
              <a:t>optimal use of existing, installed, tested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infrastructure</a:t>
            </a:r>
            <a:endParaRPr lang="en-US" sz="2400" dirty="0" smtClean="0"/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educes </a:t>
            </a:r>
            <a:r>
              <a:rPr lang="en-US" sz="2000" dirty="0" smtClean="0"/>
              <a:t>cost and technical and schedule risks</a:t>
            </a:r>
          </a:p>
          <a:p>
            <a:pPr lvl="1"/>
            <a:r>
              <a:rPr lang="en-US" sz="2000" dirty="0" smtClean="0"/>
              <a:t>Fiber system interchangeable with </a:t>
            </a:r>
            <a:r>
              <a:rPr lang="en-US" sz="2000" dirty="0" err="1" smtClean="0"/>
              <a:t>DECam</a:t>
            </a:r>
            <a:r>
              <a:rPr lang="en-US" sz="2000" dirty="0" smtClean="0"/>
              <a:t> maintains Blanco imaging capability into the LSST </a:t>
            </a:r>
            <a:r>
              <a:rPr lang="en-US" sz="2000" dirty="0" smtClean="0"/>
              <a:t>era and provides </a:t>
            </a:r>
            <a:r>
              <a:rPr lang="en-US" sz="2000" dirty="0" smtClean="0"/>
              <a:t>world-class</a:t>
            </a:r>
            <a:r>
              <a:rPr lang="en-US" sz="2000" dirty="0" smtClean="0"/>
              <a:t> imaging plus spectroscopy facility for the astronomy community 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27" charset="-128"/>
                <a:cs typeface="ＭＳ Ｐゴシック" pitchFamily="27" charset="-128"/>
              </a:rPr>
              <a:t>Recent Developments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6106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Rocky III Report: 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“compelling case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for…wide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-field spectroscopic survey”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NSF AST Portfolio Review Report: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High-multiplex,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optical spectroscopy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on &gt;= 4m telescopes a critical technical capability for Cosmology &amp; Fundamental Physics;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Blanco, </a:t>
            </a:r>
            <a:r>
              <a:rPr lang="en-US" sz="2400" dirty="0" err="1" smtClean="0">
                <a:ea typeface="ＭＳ Ｐゴシック" pitchFamily="27" charset="-128"/>
                <a:cs typeface="ＭＳ Ｐゴシック" pitchFamily="27" charset="-128"/>
              </a:rPr>
              <a:t>Mayall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very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well-suited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DOE approves CD-0 for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mid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-scale Dark Energy Spectroscopic Instrument Experiment</a:t>
            </a:r>
          </a:p>
          <a:p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First Light 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</a:t>
            </a:r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optical corrector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working well</a:t>
            </a:r>
          </a:p>
          <a:p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DESpec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White Paper released, workshops being held (May, Dec. 2012), R&amp;D underway</a:t>
            </a:r>
            <a:endParaRPr lang="en-US" sz="28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Extension to UV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610600" cy="4953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Enable Lyman-alpha BAO measurements using spectra of </a:t>
            </a:r>
            <a:r>
              <a:rPr lang="en-US" sz="2400" dirty="0" err="1" smtClean="0">
                <a:solidFill>
                  <a:srgbClr val="FFFF00"/>
                </a:solidFill>
              </a:rPr>
              <a:t>z</a:t>
            </a:r>
            <a:r>
              <a:rPr lang="en-US" sz="2400" dirty="0" smtClean="0">
                <a:solidFill>
                  <a:srgbClr val="FFFF00"/>
                </a:solidFill>
              </a:rPr>
              <a:t>&gt;2 </a:t>
            </a:r>
            <a:r>
              <a:rPr lang="en-US" sz="2400" dirty="0" err="1" smtClean="0">
                <a:solidFill>
                  <a:srgbClr val="FFFF00"/>
                </a:solidFill>
              </a:rPr>
              <a:t>QSOs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BOSS appears to have good </a:t>
            </a:r>
            <a:r>
              <a:rPr lang="en-US" sz="2400" dirty="0" err="1" smtClean="0">
                <a:solidFill>
                  <a:srgbClr val="FFFF00"/>
                </a:solidFill>
              </a:rPr>
              <a:t>Lya</a:t>
            </a:r>
            <a:r>
              <a:rPr lang="en-US" sz="2400" dirty="0" smtClean="0">
                <a:solidFill>
                  <a:srgbClr val="FFFF00"/>
                </a:solidFill>
              </a:rPr>
              <a:t> BAO measurements</a:t>
            </a:r>
          </a:p>
          <a:p>
            <a:pPr lvl="1"/>
            <a:r>
              <a:rPr lang="en-US" sz="2000" dirty="0" smtClean="0"/>
              <a:t>Added value for Dark Energy constraints needs to be </a:t>
            </a:r>
            <a:r>
              <a:rPr lang="en-US" sz="2000" dirty="0" smtClean="0"/>
              <a:t>assessed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Preliminary optical design without ADC delivers ~25 </a:t>
            </a:r>
            <a:r>
              <a:rPr lang="en-US" sz="2400" dirty="0" err="1" smtClean="0">
                <a:solidFill>
                  <a:srgbClr val="FFFF00"/>
                </a:solidFill>
              </a:rPr>
              <a:t>μm</a:t>
            </a:r>
            <a:r>
              <a:rPr lang="en-US" sz="2400" dirty="0" smtClean="0">
                <a:solidFill>
                  <a:srgbClr val="FFFF00"/>
                </a:solidFill>
              </a:rPr>
              <a:t> spot size at 350-450 nm</a:t>
            </a:r>
          </a:p>
          <a:p>
            <a:pPr lvl="1"/>
            <a:r>
              <a:rPr lang="en-US" sz="2000" dirty="0" smtClean="0"/>
              <a:t>satisfactory for 100 </a:t>
            </a:r>
            <a:r>
              <a:rPr lang="en-US" sz="2000" dirty="0" err="1" smtClean="0"/>
              <a:t>μm</a:t>
            </a:r>
            <a:r>
              <a:rPr lang="en-US" sz="2000" dirty="0" smtClean="0"/>
              <a:t> fibers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Differential refraction in the blue becomes a limitation for observing at zenith distances ZD &gt; 40 deg</a:t>
            </a:r>
          </a:p>
          <a:p>
            <a:pPr lvl="1"/>
            <a:r>
              <a:rPr lang="en-US" sz="2000" dirty="0" smtClean="0"/>
              <a:t>SDSS carried out 87% of its spectroscopy at ZD&lt; 40 deg.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Three-arm spectrographs </a:t>
            </a:r>
            <a:r>
              <a:rPr lang="en-US" sz="2400" dirty="0" smtClean="0">
                <a:solidFill>
                  <a:srgbClr val="FFFF00"/>
                </a:solidFill>
              </a:rPr>
              <a:t>may be</a:t>
            </a:r>
            <a:r>
              <a:rPr lang="en-US" sz="2400" dirty="0" smtClean="0">
                <a:solidFill>
                  <a:srgbClr val="FFFF00"/>
                </a:solidFill>
              </a:rPr>
              <a:t> necessary to maintain desired spectral resolution over full range 350-1000 nm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Fiber losses more severe in the blue</a:t>
            </a:r>
          </a:p>
          <a:p>
            <a:pPr lvl="1"/>
            <a:r>
              <a:rPr lang="en-US" sz="2000" dirty="0" smtClean="0"/>
              <a:t>Explore spectrograph </a:t>
            </a:r>
            <a:r>
              <a:rPr lang="en-US" sz="2000" dirty="0" smtClean="0"/>
              <a:t>location near the telescope</a:t>
            </a:r>
          </a:p>
          <a:p>
            <a:endParaRPr lang="en-US" sz="2000" dirty="0" smtClean="0"/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DES Science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Summary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078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295401"/>
            <a:ext cx="5715000" cy="2895600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FontTx/>
              <a:buNone/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Four Probes of Dark Energy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Galaxy Clusters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~100,000 clusters to </a:t>
            </a:r>
            <a:r>
              <a:rPr lang="en-US" sz="1800" dirty="0" err="1"/>
              <a:t>z</a:t>
            </a:r>
            <a:r>
              <a:rPr lang="en-US" sz="1800" dirty="0"/>
              <a:t>&gt;1</a:t>
            </a:r>
            <a:endParaRPr lang="en-US" sz="1800" dirty="0" smtClean="0"/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Synergy with SPT, VHS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1800" b="1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Weak </a:t>
            </a:r>
            <a:r>
              <a:rPr lang="en-US" sz="2800" dirty="0" err="1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Lensing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Shape measurements of</a:t>
            </a:r>
            <a:r>
              <a:rPr lang="en-US" sz="1800" dirty="0" smtClean="0"/>
              <a:t> 200 </a:t>
            </a:r>
            <a:r>
              <a:rPr lang="en-US" sz="1800" dirty="0"/>
              <a:t>million galaxies 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2400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Baryon Acoustic Oscillations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300 million galaxies to </a:t>
            </a:r>
            <a:r>
              <a:rPr lang="en-US" sz="1800" dirty="0" err="1"/>
              <a:t>z</a:t>
            </a:r>
            <a:r>
              <a:rPr lang="en-US" sz="1800" dirty="0"/>
              <a:t> = 1 and beyond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geometry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Supernovae</a:t>
            </a:r>
            <a:endParaRPr lang="en-US" sz="2800" dirty="0" smtClean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30 </a:t>
            </a:r>
            <a:r>
              <a:rPr lang="en-US" sz="1800" dirty="0"/>
              <a:t>sq deg time-domain survey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~4000 </a:t>
            </a:r>
            <a:r>
              <a:rPr lang="en-US" sz="1800" dirty="0"/>
              <a:t>well-sampled </a:t>
            </a:r>
            <a:r>
              <a:rPr lang="en-US" sz="1800" dirty="0" err="1"/>
              <a:t>SNe</a:t>
            </a:r>
            <a:r>
              <a:rPr lang="en-US" sz="1800" dirty="0"/>
              <a:t> </a:t>
            </a:r>
            <a:r>
              <a:rPr lang="en-US" sz="1800" dirty="0" err="1"/>
              <a:t>Ia</a:t>
            </a:r>
            <a:r>
              <a:rPr lang="en-US" sz="1800" dirty="0"/>
              <a:t> to </a:t>
            </a:r>
            <a:r>
              <a:rPr lang="en-US" sz="1800" dirty="0" err="1"/>
              <a:t>z</a:t>
            </a:r>
            <a:r>
              <a:rPr lang="en-US" sz="1800" dirty="0"/>
              <a:t> ~1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</a:t>
            </a:r>
            <a:r>
              <a:rPr lang="en-US" sz="1800" dirty="0" smtClean="0"/>
              <a:t>geometry</a:t>
            </a:r>
            <a:endParaRPr lang="en-US" sz="1800" dirty="0"/>
          </a:p>
        </p:txBody>
      </p:sp>
      <p:pic>
        <p:nvPicPr>
          <p:cNvPr id="630789" name="Picture 4" descr="w0waDOEp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32" y="1600200"/>
            <a:ext cx="352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90" name="Text Box 5"/>
          <p:cNvSpPr txBox="1">
            <a:spLocks/>
          </p:cNvSpPr>
          <p:nvPr/>
        </p:nvSpPr>
        <p:spPr bwMode="auto">
          <a:xfrm>
            <a:off x="5791200" y="914404"/>
            <a:ext cx="3140075" cy="646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Forecast Constraints on DE Equation of State</a:t>
            </a:r>
          </a:p>
        </p:txBody>
      </p:sp>
      <p:sp>
        <p:nvSpPr>
          <p:cNvPr id="630791" name="Text Box 6"/>
          <p:cNvSpPr txBox="1">
            <a:spLocks/>
          </p:cNvSpPr>
          <p:nvPr/>
        </p:nvSpPr>
        <p:spPr bwMode="auto">
          <a:xfrm>
            <a:off x="6172203" y="5757864"/>
            <a:ext cx="184599" cy="36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133" y="5638800"/>
            <a:ext cx="3199172" cy="646298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Factor 3-5 improvement over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Stage II DETF Figure of Merit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83669"/>
            <a:ext cx="2178752" cy="341198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1600" dirty="0" smtClean="0"/>
              <a:t>Planck prior assumed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84508" y="1905002"/>
            <a:ext cx="659226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81534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Massive Spectroscopy of DES and LSST Targets Enables </a:t>
            </a:r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N</a:t>
            </a:r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ew and Improved DE </a:t>
            </a:r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Probes</a:t>
            </a:r>
            <a:endParaRPr lang="en-US" sz="28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610600" cy="3200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Weak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Lensin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-Space Distortions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Powerful test of Dark Energy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vs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Modified Gravity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Galaxy Clustering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Radial BAO for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H(z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and improved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D</a:t>
            </a:r>
            <a:r>
              <a:rPr lang="en-US" sz="2000" i="1" baseline="-25000" dirty="0" err="1" smtClean="0">
                <a:ea typeface="ＭＳ Ｐゴシック" pitchFamily="27" charset="-128"/>
                <a:cs typeface="ＭＳ Ｐゴシック" pitchFamily="27" charset="-128"/>
              </a:rPr>
              <a:t>A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Photometric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Calibration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Determine DES and LSST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N(z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from angular correlation, improve DE constraints from all methods in the imaging surveys</a:t>
            </a:r>
            <a:endParaRPr lang="en-US" sz="2000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Galaxy clusters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Dynamical masses from velocity dispersions, improve halo mass-observable calibration, reduce the major cluster DE systematic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Weak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Lensing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Reduce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systematics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from intrinsic alignments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Supernovae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Reduce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systematics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from host-galaxy typing</a:t>
            </a:r>
          </a:p>
          <a:p>
            <a:pPr lvl="1"/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Massive Spectroscopic Surveys </a:t>
            </a:r>
            <a:b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</a:br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in the Southern Hemisphere</a:t>
            </a:r>
            <a:endParaRPr lang="en-US" sz="32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295400"/>
            <a:ext cx="89916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8-million Galaxy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 in 350 nights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Uniformly selected from deep, homogeneous DES imaging over 5000 sq. deg. (2018+)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23-million Galaxy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 in 1000 nights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Uniformly selected from deep, homogeneous LSST imaging over 15,000 sq. deg. (2021+)</a:t>
            </a:r>
            <a:endParaRPr lang="en-US" sz="2400" i="1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Deep, uniform multiband imaging from DES, LSST</a:t>
            </a:r>
            <a:endParaRPr lang="en-US" sz="28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Enable efficient, well-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understood selection of spectroscopic targets</a:t>
            </a:r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Photometric+Spectroscopic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Surveys over same Sky</a:t>
            </a:r>
            <a:endParaRPr lang="en-US" sz="28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Enable powerful new science beyond what either can provide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-228600"/>
            <a:ext cx="81534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27" charset="-128"/>
                <a:cs typeface="ＭＳ Ｐゴシック" pitchFamily="27" charset="-128"/>
              </a:rPr>
              <a:t>Dark Energy Spectrograph Concept</a:t>
            </a:r>
            <a:endParaRPr lang="en-US" sz="36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763000" cy="3200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4000-fiber optical spectrograph system for the Blanco 4m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Mohawk robotic fiber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positioner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Based on Echidna system, has demonstrated requisite pitch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Feed 10 2-arm, high-throughput spectrographs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10 spare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CCDs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(red) and 10 blue-sensitive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CCDs</a:t>
            </a:r>
            <a:endParaRPr lang="en-US" sz="2000" i="1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Fibers 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tile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full 3.8 deg</a:t>
            </a:r>
            <a:r>
              <a:rPr lang="en-US" sz="2400" baseline="300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Field of View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Fiber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positioner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rapidly interchangeable with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imager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Maintain wide-field imaging capability for the Blanco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Use much of the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infrastructure installed on Blanco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Prime focus cage, hexapod, 4 of the 5 optical corrector elements, shutter</a:t>
            </a:r>
          </a:p>
          <a:p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White Paper released Sept. 11</a:t>
            </a:r>
          </a:p>
          <a:p>
            <a:pPr lvl="1"/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arXiv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: 1209.2451 (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Abdalla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,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etal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/>
          <p:cNvSpPr>
            <a:spLocks/>
          </p:cNvSpPr>
          <p:nvPr/>
        </p:nvSpPr>
        <p:spPr bwMode="auto">
          <a:xfrm>
            <a:off x="1066800" y="4765477"/>
            <a:ext cx="7162800" cy="1330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high, dry; 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excellent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seeing, 80% useable nights,  high fraction of photometric nights. Its advantages for photometry (DES) apply to spectroscopy (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DESpec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 as well, </a:t>
            </a:r>
            <a:r>
              <a:rPr lang="en-US" sz="2400" dirty="0" smtClean="0">
                <a:solidFill>
                  <a:schemeClr val="tx1"/>
                </a:solidFill>
              </a:rPr>
              <a:t>yielding fast (hence relatively cheap) surveys. Next door to LSST and Gemini.</a:t>
            </a:r>
          </a:p>
          <a:p>
            <a:pPr algn="l">
              <a:lnSpc>
                <a:spcPct val="120000"/>
              </a:lnSpc>
              <a:buClr>
                <a:srgbClr val="00BAFB"/>
              </a:buClr>
              <a:buSzPct val="125000"/>
            </a:pP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76200" y="6477000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64" tIns="32132" rIns="64264" bIns="32132">
            <a:prstTxWarp prst="textNoShape">
              <a:avLst/>
            </a:prstTxWarp>
          </a:bodyPr>
          <a:lstStyle/>
          <a:p>
            <a:fld id="{B4AA77AD-B92E-B94B-A7FE-BDEE859F3880}" type="slidenum"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8</a:t>
            </a:fld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46555" y="1177604"/>
            <a:ext cx="7096869" cy="2780481"/>
            <a:chOff x="0" y="0"/>
            <a:chExt cx="6358" cy="2490"/>
          </a:xfrm>
        </p:grpSpPr>
        <p:pic>
          <p:nvPicPr>
            <p:cNvPr id="180231" name="Picture 4"/>
            <p:cNvPicPr>
              <a:picLocks noChangeAspect="1" noChangeArrowheads="1"/>
            </p:cNvPicPr>
            <p:nvPr/>
          </p:nvPicPr>
          <p:blipFill>
            <a:blip r:embed="rId2"/>
            <a:srcRect l="15738" t="22110" r="25404" b="26335"/>
            <a:stretch>
              <a:fillRect/>
            </a:stretch>
          </p:blipFill>
          <p:spPr bwMode="auto">
            <a:xfrm>
              <a:off x="0" y="4"/>
              <a:ext cx="3784" cy="2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023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9" y="0"/>
              <a:ext cx="2149" cy="2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0233" name="Line 6"/>
            <p:cNvSpPr>
              <a:spLocks noChangeShapeType="1"/>
            </p:cNvSpPr>
            <p:nvPr/>
          </p:nvSpPr>
          <p:spPr bwMode="auto">
            <a:xfrm rot="10800000" flipH="1">
              <a:off x="3520" y="1400"/>
              <a:ext cx="1616" cy="31"/>
            </a:xfrm>
            <a:prstGeom prst="line">
              <a:avLst/>
            </a:prstGeom>
            <a:noFill/>
            <a:ln w="25400">
              <a:solidFill>
                <a:srgbClr val="FF2712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230" name="Rectangle 8"/>
          <p:cNvSpPr>
            <a:spLocks/>
          </p:cNvSpPr>
          <p:nvPr/>
        </p:nvSpPr>
        <p:spPr bwMode="auto">
          <a:xfrm>
            <a:off x="4057754" y="1365201"/>
            <a:ext cx="100287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E6E6E6"/>
                </a:solidFill>
                <a:ea typeface="Gill Sans" charset="0"/>
                <a:cs typeface="Gill Sans" charset="0"/>
              </a:rPr>
              <a:t>Blanco Telescope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04800"/>
            <a:ext cx="266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Cerro </a:t>
            </a:r>
            <a:r>
              <a:rPr lang="en-US" sz="3600" dirty="0" err="1" smtClean="0">
                <a:solidFill>
                  <a:schemeClr val="tx1"/>
                </a:solidFill>
              </a:rPr>
              <a:t>Tololo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28800"/>
            <a:ext cx="3733800" cy="35393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DECam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Prime Focus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Cage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Installed on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Blanco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Telescope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MG_2225.jpg"/>
          <p:cNvPicPr>
            <a:picLocks noChangeAspect="1"/>
          </p:cNvPicPr>
          <p:nvPr/>
        </p:nvPicPr>
        <p:blipFill>
          <a:blip r:embed="rId2"/>
          <a:srcRect l="11250" r="16875"/>
          <a:stretch>
            <a:fillRect/>
          </a:stretch>
        </p:blipFill>
        <p:spPr>
          <a:xfrm>
            <a:off x="2571750" y="764381"/>
            <a:ext cx="6572250" cy="609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-DES red lineless">
  <a:themeElements>
    <a:clrScheme name="Title &amp; Bullets-DES red linele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-DES red lineless">
      <a:majorFont>
        <a:latin typeface="Times New Roman"/>
        <a:ea typeface="Gill Sans"/>
        <a:cs typeface="Gill Sans"/>
      </a:majorFont>
      <a:minorFont>
        <a:latin typeface="Times New Roman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-DES re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DES blend lineles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DES blend lineless">
      <a:majorFont>
        <a:latin typeface="Times New Roman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 -DES blen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73389</TotalTime>
  <Pages>0</Pages>
  <Words>1917</Words>
  <Characters>0</Characters>
  <Application>Microsoft Macintosh PowerPoint</Application>
  <PresentationFormat>On-screen Show (4:3)</PresentationFormat>
  <Lines>0</Lines>
  <Paragraphs>277</Paragraphs>
  <Slides>30</Slides>
  <Notes>11</Notes>
  <HiddenSlides>0</HiddenSlides>
  <MMClips>0</MMClips>
  <ScaleCrop>false</ScaleCrop>
  <HeadingPairs>
    <vt:vector size="8" baseType="variant">
      <vt:variant>
        <vt:lpstr>Design Template</vt:lpstr>
      </vt:variant>
      <vt:variant>
        <vt:i4>26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8" baseType="lpstr">
      <vt:lpstr>1_FNAL_template</vt:lpstr>
      <vt:lpstr>Blank Presentation</vt:lpstr>
      <vt:lpstr>FNAL_template</vt:lpstr>
      <vt:lpstr>Title &amp; Bullets-DES red lineless</vt:lpstr>
      <vt:lpstr>Title &amp; Bullets -DES blend lineless</vt:lpstr>
      <vt:lpstr>3_Blank Presentation</vt:lpstr>
      <vt:lpstr>1_DES-CD0-v3-template</vt:lpstr>
      <vt:lpstr>2_Default Design</vt:lpstr>
      <vt:lpstr>4_Blank Presentation</vt:lpstr>
      <vt:lpstr>2_DES-CD0-v3-template</vt:lpstr>
      <vt:lpstr>6_Default Design</vt:lpstr>
      <vt:lpstr>2_Artsy</vt:lpstr>
      <vt:lpstr>4_Artsy</vt:lpstr>
      <vt:lpstr>7_Artsy</vt:lpstr>
      <vt:lpstr>3_DES-CD0-v3-template</vt:lpstr>
      <vt:lpstr>7_Default Design</vt:lpstr>
      <vt:lpstr>Default Design</vt:lpstr>
      <vt:lpstr>5_Blank Presentation</vt:lpstr>
      <vt:lpstr>1_Blank Presentation</vt:lpstr>
      <vt:lpstr>3_Default Design</vt:lpstr>
      <vt:lpstr>1_Office Theme</vt:lpstr>
      <vt:lpstr>2_Office Theme</vt:lpstr>
      <vt:lpstr>DES-CD0-v3-template</vt:lpstr>
      <vt:lpstr>8_Default Design</vt:lpstr>
      <vt:lpstr>Title &amp; Bullets</vt:lpstr>
      <vt:lpstr>2_Blank Presentation</vt:lpstr>
      <vt:lpstr>Macintosh HD:Users:frieman-G4:Blanco:Spectroscopy:DESpec:Proposal-FNAL:DESpec-white-paper-v14.docx!OLE_LINK1</vt:lpstr>
      <vt:lpstr>Equation</vt:lpstr>
      <vt:lpstr>The Dark Energy Spectrograph</vt:lpstr>
      <vt:lpstr>U.S. Dark Energy Program</vt:lpstr>
      <vt:lpstr>Recent Developments</vt:lpstr>
      <vt:lpstr>DES Science Summary</vt:lpstr>
      <vt:lpstr>Massive Spectroscopy of DES and LSST Targets Enables New and Improved DE Probes</vt:lpstr>
      <vt:lpstr>Massive Spectroscopic Surveys  in the Southern Hemisphere</vt:lpstr>
      <vt:lpstr>Dark Energy Spectrograph Concept</vt:lpstr>
      <vt:lpstr>Slide 8</vt:lpstr>
      <vt:lpstr>Slide 9</vt:lpstr>
      <vt:lpstr>Slide 10</vt:lpstr>
      <vt:lpstr>Optics</vt:lpstr>
      <vt:lpstr>Slide 12</vt:lpstr>
      <vt:lpstr>Mohawk Fiber Positioner System</vt:lpstr>
      <vt:lpstr>Mohawk Fiber Positioner</vt:lpstr>
      <vt:lpstr>Tilting Spines</vt:lpstr>
      <vt:lpstr>Spectrographs</vt:lpstr>
      <vt:lpstr>Slide 17</vt:lpstr>
      <vt:lpstr>Weak Lensing and Redshift Space Distortions</vt:lpstr>
      <vt:lpstr>Slide 19</vt:lpstr>
      <vt:lpstr>DES and LSST Photo-z Calibration</vt:lpstr>
      <vt:lpstr>Clusters</vt:lpstr>
      <vt:lpstr>Slide 22</vt:lpstr>
      <vt:lpstr>The Dark Energy Spectroscopic Survey</vt:lpstr>
      <vt:lpstr>LRG Target Selection</vt:lpstr>
      <vt:lpstr>Target Selection Simulations</vt:lpstr>
      <vt:lpstr>DESpec R&amp;D Program</vt:lpstr>
      <vt:lpstr>DESpec and BigBOSS</vt:lpstr>
      <vt:lpstr>Conclusions</vt:lpstr>
      <vt:lpstr>Extra Slides</vt:lpstr>
      <vt:lpstr>Extension to UV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red-black-red</dc:title>
  <dc:subject/>
  <dc:creator>Jim Annis</dc:creator>
  <cp:keywords/>
  <dc:description/>
  <cp:lastModifiedBy>Josh Frieman</cp:lastModifiedBy>
  <cp:revision>848</cp:revision>
  <dcterms:created xsi:type="dcterms:W3CDTF">2012-10-09T05:56:03Z</dcterms:created>
  <dcterms:modified xsi:type="dcterms:W3CDTF">2012-10-15T19:37:09Z</dcterms:modified>
</cp:coreProperties>
</file>