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555" r:id="rId2"/>
    <p:sldId id="865" r:id="rId3"/>
    <p:sldId id="881" r:id="rId4"/>
    <p:sldId id="880" r:id="rId5"/>
    <p:sldId id="827" r:id="rId6"/>
    <p:sldId id="842" r:id="rId7"/>
    <p:sldId id="844" r:id="rId8"/>
    <p:sldId id="845" r:id="rId9"/>
    <p:sldId id="843" r:id="rId10"/>
    <p:sldId id="854" r:id="rId11"/>
    <p:sldId id="887" r:id="rId12"/>
    <p:sldId id="883" r:id="rId13"/>
    <p:sldId id="890" r:id="rId14"/>
    <p:sldId id="855" r:id="rId15"/>
    <p:sldId id="856" r:id="rId16"/>
    <p:sldId id="892" r:id="rId17"/>
    <p:sldId id="858" r:id="rId18"/>
    <p:sldId id="861" r:id="rId19"/>
    <p:sldId id="888" r:id="rId20"/>
    <p:sldId id="864" r:id="rId21"/>
    <p:sldId id="860" r:id="rId22"/>
    <p:sldId id="863" r:id="rId23"/>
    <p:sldId id="884" r:id="rId24"/>
    <p:sldId id="862" r:id="rId25"/>
    <p:sldId id="879" r:id="rId26"/>
    <p:sldId id="866" r:id="rId27"/>
    <p:sldId id="872" r:id="rId28"/>
    <p:sldId id="894" r:id="rId29"/>
    <p:sldId id="891" r:id="rId30"/>
    <p:sldId id="886" r:id="rId31"/>
    <p:sldId id="837" r:id="rId32"/>
    <p:sldId id="895" r:id="rId33"/>
    <p:sldId id="893" r:id="rId34"/>
    <p:sldId id="869" r:id="rId35"/>
    <p:sldId id="867" r:id="rId36"/>
    <p:sldId id="871" r:id="rId37"/>
    <p:sldId id="870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00FF"/>
    <a:srgbClr val="00FF00"/>
    <a:srgbClr val="FF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0" autoAdjust="0"/>
    <p:restoredTop sz="94415" autoAdjust="0"/>
  </p:normalViewPr>
  <p:slideViewPr>
    <p:cSldViewPr>
      <p:cViewPr varScale="1">
        <p:scale>
          <a:sx n="69" d="100"/>
          <a:sy n="69" d="100"/>
        </p:scale>
        <p:origin x="-2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579" cy="46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9" rIns="92737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240" y="0"/>
            <a:ext cx="3038579" cy="46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9" rIns="92737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4" y="4415470"/>
            <a:ext cx="5608953" cy="41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9" rIns="92737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938"/>
            <a:ext cx="3038579" cy="46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9" rIns="92737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240" y="8830938"/>
            <a:ext cx="3038579" cy="46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9" rIns="92737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E4716B66-B2A3-4B5E-9452-7E94EDAC3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671B8-F9ED-4FB7-806C-BF94B39902B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91B85A-ED1E-42F7-9E9E-67B5232DA79F}" type="slidenum">
              <a:rPr lang="en-US" smtClean="0">
                <a:latin typeface="Arial" pitchFamily="34" charset="0"/>
              </a:rPr>
              <a:pPr>
                <a:defRPr/>
              </a:pPr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675187" cy="35067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748" y="4161873"/>
            <a:ext cx="5018953" cy="3328856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16347C-30D4-448F-80D4-2B8FFF415731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Brenna Flaugher Madrid Collaboration mtg May 2010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891FA-C185-43BD-A1B2-243381824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391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F90F-DEA4-46E7-A621-ED768ADCE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6" rIns="91332" bIns="456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62940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Brenna Flaugher Madrid Collaboration mtg May 2010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7599A6-A345-4AC0-8F26-9C78A3C2F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533400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533400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" name="Picture 12" descr="DES-Logo-cropped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4D2055-CAE7-4120-A01E-FA7BDC57098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sz="4400" dirty="0" err="1" smtClean="0"/>
              <a:t>DESpec</a:t>
            </a:r>
            <a:endParaRPr lang="en-US" sz="4400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953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dirty="0" smtClean="0"/>
              <a:t>Outline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Concept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Technical </a:t>
            </a:r>
            <a:r>
              <a:rPr lang="en-US" sz="2800" dirty="0" smtClean="0"/>
              <a:t> Components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Optics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Fiber </a:t>
            </a:r>
            <a:r>
              <a:rPr lang="en-US" sz="2400" dirty="0" err="1" smtClean="0"/>
              <a:t>Positioner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Fibers &amp; Spectrographs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CCD &amp; </a:t>
            </a:r>
            <a:r>
              <a:rPr lang="en-US" sz="2400" dirty="0" smtClean="0"/>
              <a:t>RO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Science Goals, Survey Requirements, and Technical Requirements</a:t>
            </a:r>
            <a:endParaRPr lang="en-US" sz="28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5791200" y="1581150"/>
            <a:ext cx="2836862" cy="4972050"/>
            <a:chOff x="6078538" y="1428750"/>
            <a:chExt cx="2836862" cy="4972050"/>
          </a:xfrm>
        </p:grpSpPr>
        <p:pic>
          <p:nvPicPr>
            <p:cNvPr id="8" name="Picture 23" descr="Blanco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78538" y="1428750"/>
              <a:ext cx="2836862" cy="4972050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271694">
              <a:off x="7092691" y="2688339"/>
              <a:ext cx="559692" cy="1074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 rot="21108442">
              <a:off x="7012587" y="3048829"/>
              <a:ext cx="743276" cy="99117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2400" y="6400800"/>
            <a:ext cx="5476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Tom Diehl, </a:t>
            </a:r>
            <a:r>
              <a:rPr lang="en-US" dirty="0" err="1" smtClean="0"/>
              <a:t>DESpec</a:t>
            </a:r>
            <a:r>
              <a:rPr lang="en-US" dirty="0" smtClean="0"/>
              <a:t> Meeting in London March 2011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705600" y="2743200"/>
            <a:ext cx="533400" cy="533400"/>
            <a:chOff x="4724400" y="1905000"/>
            <a:chExt cx="533400" cy="5334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724400" y="1981200"/>
              <a:ext cx="533400" cy="3810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724400" y="1981200"/>
              <a:ext cx="533400" cy="3810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Spot Size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447800"/>
            <a:ext cx="6172200" cy="4648200"/>
          </a:xfrm>
        </p:spPr>
        <p:txBody>
          <a:bodyPr/>
          <a:lstStyle/>
          <a:p>
            <a:r>
              <a:rPr lang="en-US" sz="2800" dirty="0" smtClean="0"/>
              <a:t>Good spot size for </a:t>
            </a:r>
            <a:r>
              <a:rPr lang="en-US" sz="2800" dirty="0" smtClean="0"/>
              <a:t>550 </a:t>
            </a:r>
            <a:r>
              <a:rPr lang="en-US" sz="2800" dirty="0" smtClean="0"/>
              <a:t>&lt; </a:t>
            </a:r>
            <a:r>
              <a:rPr lang="en-US" sz="2800" dirty="0" smtClean="0">
                <a:latin typeface="Symbol" pitchFamily="18" charset="2"/>
              </a:rPr>
              <a:t>l </a:t>
            </a:r>
            <a:r>
              <a:rPr lang="en-US" sz="2800" dirty="0" smtClean="0"/>
              <a:t>&lt; 1080 nm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 smtClean="0"/>
              <a:t>achromatic DECam optical </a:t>
            </a:r>
            <a:r>
              <a:rPr lang="en-US" sz="2400" dirty="0" smtClean="0"/>
              <a:t>design won’t allow both the blue side and the red side </a:t>
            </a:r>
            <a:r>
              <a:rPr lang="en-US" sz="2400" dirty="0" smtClean="0"/>
              <a:t>into</a:t>
            </a:r>
            <a:r>
              <a:rPr lang="en-US" sz="2400" dirty="0" smtClean="0"/>
              <a:t> </a:t>
            </a:r>
            <a:r>
              <a:rPr lang="en-US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smtClean="0"/>
              <a:t>spectrum. </a:t>
            </a:r>
          </a:p>
          <a:p>
            <a:r>
              <a:rPr lang="en-US" sz="2800" dirty="0" smtClean="0"/>
              <a:t>At zenith angle = 55 deg (though it’s independent of ZA)</a:t>
            </a:r>
          </a:p>
          <a:p>
            <a:pPr lvl="1"/>
            <a:r>
              <a:rPr lang="en-US" sz="2400" dirty="0" smtClean="0"/>
              <a:t>The ADC works </a:t>
            </a:r>
          </a:p>
          <a:p>
            <a:pPr lvl="1"/>
            <a:r>
              <a:rPr lang="en-US" sz="2400" dirty="0" smtClean="0"/>
              <a:t>The best focus (FWHM) is at the center and is 0.4”.</a:t>
            </a:r>
          </a:p>
          <a:p>
            <a:pPr lvl="1"/>
            <a:r>
              <a:rPr lang="en-US" sz="2400" dirty="0" smtClean="0"/>
              <a:t>The worst is at the edge, where the FWHM is 0.9” (~50 microns). SK calls this “lateral chromatic”.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4478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9243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934200" y="76200"/>
            <a:ext cx="2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S.Kent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Aug.</a:t>
            </a:r>
            <a:r>
              <a:rPr lang="en-US" dirty="0" smtClean="0"/>
              <a:t> 2010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urvedADC_correctpos-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886200"/>
            <a:ext cx="2895600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Spot Size [2] </a:t>
            </a:r>
            <a:r>
              <a:rPr lang="en-US" sz="4400" dirty="0" smtClean="0"/>
              <a:t>ADC Variant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4876800" cy="4343400"/>
          </a:xfrm>
        </p:spPr>
        <p:txBody>
          <a:bodyPr/>
          <a:lstStyle/>
          <a:p>
            <a:r>
              <a:rPr lang="en-US" sz="2800" dirty="0" smtClean="0"/>
              <a:t>Improved performance by putting some slight curvature into the first and last surfaces of the ADCs.</a:t>
            </a:r>
          </a:p>
          <a:p>
            <a:pPr lvl="1"/>
            <a:r>
              <a:rPr lang="en-US" sz="2400" dirty="0" smtClean="0"/>
              <a:t>Still maintains good focus (FWHM) at the center and is 0.4”.</a:t>
            </a:r>
          </a:p>
          <a:p>
            <a:pPr lvl="1"/>
            <a:r>
              <a:rPr lang="en-US" sz="2400" dirty="0" smtClean="0"/>
              <a:t>The worst is still at the edge, where the FWHM is 0.63” (~34 microns). </a:t>
            </a:r>
          </a:p>
          <a:p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 descr="CurvedADC_correct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447800"/>
            <a:ext cx="27432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4200" y="76200"/>
            <a:ext cx="2039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S.Kent</a:t>
            </a:r>
            <a:r>
              <a:rPr lang="en-US" dirty="0" smtClean="0"/>
              <a:t> Nov. 2010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Dispersion Compensator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1"/>
            <a:ext cx="8305800" cy="2438400"/>
          </a:xfrm>
        </p:spPr>
        <p:txBody>
          <a:bodyPr/>
          <a:lstStyle/>
          <a:p>
            <a:r>
              <a:rPr lang="en-US" dirty="0" smtClean="0"/>
              <a:t>The WYIN ADC has diameter 635 mm. The prisms are rotated using a pair of encoded stepper motors.</a:t>
            </a:r>
          </a:p>
          <a:p>
            <a:r>
              <a:rPr lang="en-US" dirty="0" smtClean="0"/>
              <a:t>Two prisms each made from two wedge-shaped pieces of different glass materials.</a:t>
            </a:r>
          </a:p>
          <a:p>
            <a:r>
              <a:rPr lang="en-US" dirty="0" smtClean="0"/>
              <a:t>Issues include optical alignment and position (movement) tolerance and backlash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84637"/>
            <a:ext cx="2819400" cy="1706563"/>
          </a:xfrm>
        </p:spPr>
        <p:txBody>
          <a:bodyPr/>
          <a:lstStyle/>
          <a:p>
            <a:r>
              <a:rPr lang="en-US" dirty="0" smtClean="0"/>
              <a:t>Cementing the pieces together must be done “nicely”.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4191000"/>
            <a:ext cx="5524500" cy="24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Filter-Changer/Shutter Slot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4724400"/>
            <a:ext cx="8458200" cy="1706563"/>
          </a:xfrm>
        </p:spPr>
        <p:txBody>
          <a:bodyPr/>
          <a:lstStyle/>
          <a:p>
            <a:r>
              <a:rPr lang="en-US" dirty="0" smtClean="0"/>
              <a:t>The slot is 900 mm tall and 236 mm wide. See DECam drawing 436803.</a:t>
            </a:r>
          </a:p>
          <a:p>
            <a:r>
              <a:rPr lang="en-US" dirty="0" smtClean="0"/>
              <a:t>The shutter is 55 mm wide, </a:t>
            </a:r>
            <a:r>
              <a:rPr lang="en-US" dirty="0" smtClean="0"/>
              <a:t>not including the</a:t>
            </a:r>
            <a:r>
              <a:rPr lang="en-US" dirty="0" smtClean="0"/>
              <a:t> </a:t>
            </a:r>
            <a:r>
              <a:rPr lang="en-US" dirty="0" smtClean="0"/>
              <a:t>bolt heads.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 descr="C:\Documents and Settings\diehl\My Documents\My Pictures\Fall2010\Bike- 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89354"/>
            <a:ext cx="3843528" cy="2882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6477000" cy="914400"/>
          </a:xfrm>
        </p:spPr>
        <p:txBody>
          <a:bodyPr/>
          <a:lstStyle/>
          <a:p>
            <a:r>
              <a:rPr lang="en-US" sz="4400" dirty="0" smtClean="0"/>
              <a:t>Almost </a:t>
            </a:r>
            <a:r>
              <a:rPr lang="en-US" sz="4400" dirty="0" err="1" smtClean="0"/>
              <a:t>Telecentric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162800" cy="2133599"/>
          </a:xfrm>
        </p:spPr>
        <p:txBody>
          <a:bodyPr/>
          <a:lstStyle/>
          <a:p>
            <a:r>
              <a:rPr lang="en-US" dirty="0" smtClean="0"/>
              <a:t>The focal plane is almost but not quite </a:t>
            </a:r>
            <a:r>
              <a:rPr lang="en-US" dirty="0" err="1" smtClean="0"/>
              <a:t>telecentric</a:t>
            </a:r>
            <a:r>
              <a:rPr lang="en-US" dirty="0" smtClean="0"/>
              <a:t> (3.8 deg tilt at the </a:t>
            </a:r>
            <a:r>
              <a:rPr lang="en-US" dirty="0" smtClean="0"/>
              <a:t>edge, 0 deg at center)</a:t>
            </a:r>
            <a:endParaRPr lang="en-US" dirty="0" smtClean="0"/>
          </a:p>
          <a:p>
            <a:r>
              <a:rPr lang="en-US" dirty="0" smtClean="0"/>
              <a:t>At nominal F/2.9 the convergence angle of the light is 19.7 deg center (20.9 deg @ edge). </a:t>
            </a:r>
          </a:p>
          <a:p>
            <a:r>
              <a:rPr lang="en-US" dirty="0" smtClean="0"/>
              <a:t>Typical fibers can accept light in 25 deg cone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6428"/>
          <a:stretch>
            <a:fillRect/>
          </a:stretch>
        </p:blipFill>
        <p:spPr bwMode="auto">
          <a:xfrm>
            <a:off x="685800" y="3664002"/>
            <a:ext cx="3048000" cy="282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14566" r="81112" b="29131"/>
          <a:stretch>
            <a:fillRect/>
          </a:stretch>
        </p:blipFill>
        <p:spPr bwMode="auto">
          <a:xfrm>
            <a:off x="7584392" y="304800"/>
            <a:ext cx="148340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191000" y="3962401"/>
            <a:ext cx="4572000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latin typeface="+mn-lt"/>
              </a:rPr>
              <a:t>To get optimal performance one could tilt the fibers out as they go out in radius (SDSS) otherwise some light loss.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019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Steve Kent. </a:t>
            </a:r>
            <a:r>
              <a:rPr lang="en-US" dirty="0" smtClean="0"/>
              <a:t>Oct. 2010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849868"/>
            <a:ext cx="562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deviation from normal incidence at outer radius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Fiber </a:t>
            </a:r>
            <a:r>
              <a:rPr lang="en-US" sz="4400" dirty="0" err="1" smtClean="0"/>
              <a:t>Positioners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153400" cy="5029200"/>
          </a:xfrm>
        </p:spPr>
        <p:txBody>
          <a:bodyPr/>
          <a:lstStyle/>
          <a:p>
            <a:r>
              <a:rPr lang="en-US" sz="2800" dirty="0" smtClean="0"/>
              <a:t>Typical</a:t>
            </a:r>
            <a:r>
              <a:rPr lang="en-US" sz="2800" dirty="0" smtClean="0"/>
              <a:t> Specifications </a:t>
            </a:r>
            <a:endParaRPr lang="en-US" sz="2800" dirty="0" smtClean="0"/>
          </a:p>
          <a:p>
            <a:pPr lvl="1"/>
            <a:r>
              <a:rPr lang="en-US" dirty="0" smtClean="0"/>
              <a:t> Premium on small (7 mm) spacing between actuators (pitch) </a:t>
            </a:r>
          </a:p>
          <a:p>
            <a:pPr lvl="1"/>
            <a:r>
              <a:rPr lang="en-US" dirty="0" smtClean="0"/>
              <a:t>± 0.14” (± 1/2 pixel </a:t>
            </a:r>
            <a:r>
              <a:rPr lang="en-US" dirty="0" smtClean="0"/>
              <a:t>on DECam) position </a:t>
            </a:r>
            <a:r>
              <a:rPr lang="en-US" dirty="0" smtClean="0"/>
              <a:t>accuracy corresponds to </a:t>
            </a:r>
            <a:r>
              <a:rPr lang="en-US" dirty="0" smtClean="0"/>
              <a:t>±7.5 </a:t>
            </a:r>
            <a:r>
              <a:rPr lang="en-US" dirty="0" smtClean="0"/>
              <a:t>um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smtClean="0"/>
              <a:t>60” </a:t>
            </a:r>
            <a:r>
              <a:rPr lang="en-US" dirty="0" smtClean="0"/>
              <a:t>target separation is </a:t>
            </a:r>
            <a:r>
              <a:rPr lang="en-US" dirty="0" smtClean="0"/>
              <a:t>~3.2 </a:t>
            </a:r>
            <a:r>
              <a:rPr lang="en-US" dirty="0" smtClean="0"/>
              <a:t>mm </a:t>
            </a:r>
            <a:r>
              <a:rPr lang="en-US" dirty="0" smtClean="0"/>
              <a:t>spacing between fiber tips</a:t>
            </a:r>
            <a:endParaRPr lang="en-US" dirty="0" smtClean="0"/>
          </a:p>
          <a:p>
            <a:pPr lvl="1"/>
            <a:r>
              <a:rPr lang="en-US" dirty="0" smtClean="0"/>
              <a:t>Fast </a:t>
            </a:r>
            <a:r>
              <a:rPr lang="en-US" dirty="0" smtClean="0"/>
              <a:t>reconfiguration time: 5 minutes or less</a:t>
            </a:r>
          </a:p>
          <a:p>
            <a:pPr lvl="1"/>
            <a:r>
              <a:rPr lang="en-US" dirty="0" smtClean="0"/>
              <a:t>Targeting efficiency!</a:t>
            </a:r>
            <a:endParaRPr lang="en-US" dirty="0" smtClean="0"/>
          </a:p>
          <a:p>
            <a:pPr lvl="1"/>
            <a:r>
              <a:rPr lang="en-US" dirty="0" smtClean="0"/>
              <a:t>M</a:t>
            </a:r>
            <a:r>
              <a:rPr lang="en-US" dirty="0" smtClean="0"/>
              <a:t>aximum </a:t>
            </a:r>
            <a:r>
              <a:rPr lang="en-US" dirty="0" smtClean="0"/>
              <a:t>throughput, highly </a:t>
            </a:r>
            <a:r>
              <a:rPr lang="en-US" dirty="0" smtClean="0"/>
              <a:t>reliable …</a:t>
            </a:r>
          </a:p>
          <a:p>
            <a:r>
              <a:rPr lang="en-US" dirty="0" smtClean="0"/>
              <a:t>There are plenty of </a:t>
            </a:r>
            <a:r>
              <a:rPr lang="en-US" dirty="0" smtClean="0"/>
              <a:t>well-developed concepts and operating examples: </a:t>
            </a:r>
            <a:r>
              <a:rPr lang="en-US" dirty="0" smtClean="0"/>
              <a:t>twirling posts (WFMOS &amp; </a:t>
            </a:r>
            <a:r>
              <a:rPr lang="en-US" dirty="0" err="1" smtClean="0"/>
              <a:t>Lamost</a:t>
            </a:r>
            <a:r>
              <a:rPr lang="en-US" dirty="0" smtClean="0"/>
              <a:t>), Spines (Echidna), Pick &amp; Place fibers (AA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), Plug Plates (SDSS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And some novel devices in R&amp;D: </a:t>
            </a:r>
            <a:r>
              <a:rPr lang="en-US" dirty="0" err="1" smtClean="0"/>
              <a:t>StarBugs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Plug Plate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Plates are prepared in advance by drilling holes in the imaged locations of targets</a:t>
            </a:r>
          </a:p>
          <a:p>
            <a:r>
              <a:rPr lang="en-US" dirty="0" smtClean="0"/>
              <a:t>A person plugs fibers from a harness into the plate and an illumination trick is used to determine which fiber is in which hole  </a:t>
            </a:r>
          </a:p>
          <a:p>
            <a:r>
              <a:rPr lang="en-US" dirty="0" smtClean="0"/>
              <a:t>A plate is useful only for one </a:t>
            </a:r>
            <a:r>
              <a:rPr lang="en-US" dirty="0" smtClean="0"/>
              <a:t>configuration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5362" name="Picture 2" descr="C:\Documents and Settings\diehl\My Documents\Working\DES\DESpec\2011\DESPECTalk\plugging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00200"/>
            <a:ext cx="2935288" cy="2162844"/>
          </a:xfrm>
          <a:prstGeom prst="rect">
            <a:avLst/>
          </a:prstGeom>
          <a:noFill/>
        </p:spPr>
      </p:pic>
      <p:pic>
        <p:nvPicPr>
          <p:cNvPr id="15363" name="Picture 3" descr="C:\Documents and Settings\diehl\My Documents\Working\DES\DESpec\2011\DESPECTalk\supportbldg3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86200"/>
            <a:ext cx="3678296" cy="248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Example “Twirling Post”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048000" cy="1219200"/>
          </a:xfrm>
        </p:spPr>
        <p:txBody>
          <a:bodyPr/>
          <a:lstStyle/>
          <a:p>
            <a:r>
              <a:rPr lang="en-US" sz="2000" dirty="0" smtClean="0"/>
              <a:t>Here, a FP with 2400 “Cobras”, a “twirling post” with a rotating fiber. Two axes of rotation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434202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724400" y="2200275"/>
            <a:ext cx="4476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5486400"/>
            <a:ext cx="4191000" cy="381000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M. </a:t>
            </a:r>
            <a:r>
              <a:rPr lang="en-US" sz="1600" dirty="0" err="1" smtClean="0"/>
              <a:t>Seiffert</a:t>
            </a:r>
            <a:r>
              <a:rPr lang="en-US" sz="1600" dirty="0" smtClean="0"/>
              <a:t> (JPL) presentation at P.U. 11/09</a:t>
            </a:r>
            <a:endParaRPr lang="en-US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019800" y="3343870"/>
            <a:ext cx="1905000" cy="1905000"/>
            <a:chOff x="5943600" y="3581400"/>
            <a:chExt cx="1905000" cy="1905000"/>
          </a:xfrm>
        </p:grpSpPr>
        <p:sp>
          <p:nvSpPr>
            <p:cNvPr id="9" name="Oval 8"/>
            <p:cNvSpPr/>
            <p:nvPr/>
          </p:nvSpPr>
          <p:spPr>
            <a:xfrm>
              <a:off x="6324600" y="3962400"/>
              <a:ext cx="1143000" cy="1143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5943600" y="3581400"/>
              <a:ext cx="1905000" cy="1905000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 flipV="1">
              <a:off x="6370166" y="4130040"/>
              <a:ext cx="564034" cy="137160"/>
              <a:chOff x="1752600" y="5486400"/>
              <a:chExt cx="2193470" cy="533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057400" y="5562600"/>
                <a:ext cx="1676400" cy="381000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412669" y="5486400"/>
                <a:ext cx="533401" cy="533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752600" y="5486400"/>
                <a:ext cx="533400" cy="533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851659" y="5593080"/>
                <a:ext cx="320040" cy="32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6126540" y="5553670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Fiber</a:t>
            </a:r>
          </a:p>
          <a:p>
            <a:r>
              <a:rPr lang="en-US" dirty="0" smtClean="0"/>
              <a:t>Patrol Radius</a:t>
            </a:r>
          </a:p>
          <a:p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5672435" y="4758035"/>
            <a:ext cx="145673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7201694" y="5439370"/>
            <a:ext cx="685006" cy="1531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4991100" y="4601170"/>
            <a:ext cx="1219200" cy="6858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257800" y="5248870"/>
            <a:ext cx="914400" cy="3048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62000" y="1676400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WFMOS “Cobra”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Example “Spines”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429000" cy="4525963"/>
          </a:xfrm>
        </p:spPr>
        <p:txBody>
          <a:bodyPr/>
          <a:lstStyle/>
          <a:p>
            <a:r>
              <a:rPr lang="en-US" sz="2000" dirty="0" smtClean="0"/>
              <a:t>Echidna: an Australian marsupial with flexible spines</a:t>
            </a:r>
          </a:p>
          <a:p>
            <a:r>
              <a:rPr lang="en-US" sz="2000" dirty="0" smtClean="0"/>
              <a:t>Also </a:t>
            </a:r>
            <a:r>
              <a:rPr lang="en-US" sz="2000" dirty="0" smtClean="0"/>
              <a:t>an operating </a:t>
            </a:r>
            <a:r>
              <a:rPr lang="en-US" sz="2000" dirty="0" smtClean="0"/>
              <a:t>fiber-</a:t>
            </a:r>
            <a:r>
              <a:rPr lang="en-US" sz="2000" dirty="0" err="1" smtClean="0"/>
              <a:t>positioner</a:t>
            </a:r>
            <a:r>
              <a:rPr lang="en-US" sz="2000" dirty="0" smtClean="0"/>
              <a:t> from AAT with ~400 fibers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Spines pivot from mounts near the bases</a:t>
            </a:r>
            <a:endParaRPr lang="en-US" sz="2000" dirty="0" smtClean="0"/>
          </a:p>
          <a:p>
            <a:r>
              <a:rPr lang="en-US" sz="2000" dirty="0" smtClean="0"/>
              <a:t>Naturally handles a v</a:t>
            </a:r>
            <a:r>
              <a:rPr lang="en-US" sz="2000" dirty="0" smtClean="0"/>
              <a:t>arying </a:t>
            </a:r>
            <a:r>
              <a:rPr lang="en-US" sz="2000" dirty="0" smtClean="0"/>
              <a:t>target </a:t>
            </a:r>
            <a:r>
              <a:rPr lang="en-US" sz="2000" dirty="0" smtClean="0"/>
              <a:t>density because the tips are small </a:t>
            </a:r>
          </a:p>
          <a:p>
            <a:r>
              <a:rPr lang="en-US" sz="2000" dirty="0" smtClean="0"/>
              <a:t>&lt;~10 minute configuration time</a:t>
            </a:r>
          </a:p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1638300"/>
            <a:ext cx="52863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Documents and Settings\diehl\My Documents\Working\DES\DESpec\2010\echi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"/>
            <a:ext cx="1371600" cy="133508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" y="1686580"/>
            <a:ext cx="4980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FMOS Echidna on the Subaru</a:t>
            </a:r>
            <a:endParaRPr lang="en-US" sz="2800" dirty="0"/>
          </a:p>
        </p:txBody>
      </p:sp>
      <p:pic>
        <p:nvPicPr>
          <p:cNvPr id="9" name="Picture 4" descr="C:\Documents and Settings\diehl\My Documents\Working\DES\DESpec\2010\DIISR-AAO_logo_inverse.png"/>
          <p:cNvPicPr>
            <a:picLocks noChangeAspect="1" noChangeArrowheads="1"/>
          </p:cNvPicPr>
          <p:nvPr/>
        </p:nvPicPr>
        <p:blipFill>
          <a:blip r:embed="rId4" cstate="print"/>
          <a:srcRect l="51327"/>
          <a:stretch>
            <a:fillRect/>
          </a:stretch>
        </p:blipFill>
        <p:spPr bwMode="auto">
          <a:xfrm>
            <a:off x="4038600" y="5791200"/>
            <a:ext cx="1541292" cy="76200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flipV="1">
            <a:off x="6705600" y="1066800"/>
            <a:ext cx="685800" cy="533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43000" y="624840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was a </a:t>
            </a:r>
            <a:r>
              <a:rPr lang="en-US" dirty="0" err="1" smtClean="0"/>
              <a:t>wfmos</a:t>
            </a:r>
            <a:r>
              <a:rPr lang="en-US" dirty="0" smtClean="0"/>
              <a:t> proto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Echidna Spine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8" descr="E6954_Science_f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988" y="1414462"/>
            <a:ext cx="5837211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752600"/>
            <a:ext cx="3810000" cy="4419600"/>
          </a:xfrm>
        </p:spPr>
        <p:txBody>
          <a:bodyPr/>
          <a:lstStyle/>
          <a:p>
            <a:r>
              <a:rPr lang="en-US" sz="2000" dirty="0" smtClean="0"/>
              <a:t>7 mm pitch is available</a:t>
            </a:r>
          </a:p>
          <a:p>
            <a:r>
              <a:rPr lang="en-US" sz="2000" dirty="0" smtClean="0"/>
              <a:t>Adjustable length about 16 cm</a:t>
            </a:r>
          </a:p>
          <a:p>
            <a:r>
              <a:rPr lang="en-US" sz="2000" dirty="0" smtClean="0"/>
              <a:t>Patrol radius ~ 7 mm</a:t>
            </a:r>
          </a:p>
          <a:p>
            <a:r>
              <a:rPr lang="en-US" sz="2000" dirty="0" smtClean="0"/>
              <a:t>Positioning accuracy &lt; 10 microns is already achieved</a:t>
            </a:r>
          </a:p>
          <a:p>
            <a:r>
              <a:rPr lang="en-US" sz="2000" dirty="0" smtClean="0"/>
              <a:t>Improved configuration time. </a:t>
            </a:r>
          </a:p>
          <a:p>
            <a:r>
              <a:rPr lang="en-US" sz="2000" dirty="0" smtClean="0"/>
              <a:t>&lt;5 minute configuration time set mainly by the amount of time it takes to scan a camera over the face of the array and measure position of fiber tips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791200" y="5562600"/>
            <a:ext cx="283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Picture from </a:t>
            </a:r>
          </a:p>
          <a:p>
            <a:r>
              <a:rPr lang="en-US" dirty="0" smtClean="0"/>
              <a:t>Graham </a:t>
            </a:r>
            <a:r>
              <a:rPr lang="en-US" dirty="0" smtClean="0"/>
              <a:t>Murray (Durham)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Acknowledgements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 smtClean="0"/>
              <a:t>Darren DePoy, Steve Kent, Brenna Flaugher, Rich Kron, Tim </a:t>
            </a:r>
            <a:r>
              <a:rPr lang="en-US" dirty="0" smtClean="0"/>
              <a:t>Abbott, Jennifer Marshall, J.-P </a:t>
            </a:r>
            <a:r>
              <a:rPr lang="en-US" dirty="0" err="1" smtClean="0"/>
              <a:t>Rheault</a:t>
            </a:r>
            <a:endParaRPr lang="en-US" dirty="0" smtClean="0"/>
          </a:p>
          <a:p>
            <a:r>
              <a:rPr lang="en-US" dirty="0" smtClean="0"/>
              <a:t>Risa Wechsler, Heidi Wu, Brian </a:t>
            </a:r>
            <a:r>
              <a:rPr lang="en-US" dirty="0" err="1" smtClean="0"/>
              <a:t>Gerke</a:t>
            </a:r>
            <a:r>
              <a:rPr lang="en-US" dirty="0" smtClean="0"/>
              <a:t>, Will Percival, Lado Samushia, Ofer Lahav, Josh Frieman, Julia </a:t>
            </a:r>
            <a:r>
              <a:rPr lang="en-US" dirty="0" err="1" smtClean="0"/>
              <a:t>Campa</a:t>
            </a:r>
            <a:r>
              <a:rPr lang="en-US" dirty="0" smtClean="0"/>
              <a:t>, Jiangang Hao</a:t>
            </a:r>
          </a:p>
          <a:p>
            <a:r>
              <a:rPr lang="en-US" dirty="0" smtClean="0"/>
              <a:t>Matthew </a:t>
            </a:r>
            <a:r>
              <a:rPr lang="en-US" dirty="0" err="1" smtClean="0"/>
              <a:t>Colless</a:t>
            </a:r>
            <a:r>
              <a:rPr lang="en-US" dirty="0" smtClean="0"/>
              <a:t>, Guy Monnet, Rob Sharp, Scott </a:t>
            </a:r>
            <a:r>
              <a:rPr lang="en-US" dirty="0" err="1" smtClean="0"/>
              <a:t>Croom</a:t>
            </a:r>
            <a:r>
              <a:rPr lang="en-US" dirty="0" smtClean="0"/>
              <a:t>, Karl </a:t>
            </a:r>
            <a:r>
              <a:rPr lang="en-US" dirty="0" smtClean="0"/>
              <a:t>Glazebrook</a:t>
            </a:r>
          </a:p>
          <a:p>
            <a:r>
              <a:rPr lang="en-US" dirty="0" smtClean="0"/>
              <a:t>Michael Seiffert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543800" cy="1143000"/>
          </a:xfrm>
        </p:spPr>
        <p:txBody>
          <a:bodyPr/>
          <a:lstStyle/>
          <a:p>
            <a:r>
              <a:rPr lang="en-US" sz="4400" dirty="0" smtClean="0"/>
              <a:t>Example Pick &amp; Place Robot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524000"/>
            <a:ext cx="4267200" cy="4525963"/>
          </a:xfrm>
        </p:spPr>
        <p:txBody>
          <a:bodyPr/>
          <a:lstStyle/>
          <a:p>
            <a:r>
              <a:rPr lang="en-US" dirty="0" smtClean="0"/>
              <a:t>AA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 is a 492-fiber </a:t>
            </a:r>
            <a:r>
              <a:rPr lang="en-US" dirty="0" err="1" smtClean="0"/>
              <a:t>spectograph</a:t>
            </a:r>
            <a:r>
              <a:rPr lang="en-US" dirty="0" smtClean="0"/>
              <a:t> at Prime Focus of AAT</a:t>
            </a:r>
          </a:p>
          <a:p>
            <a:r>
              <a:rPr lang="en-US" dirty="0" smtClean="0"/>
              <a:t>A robot picks up each fiber and places on the FP.</a:t>
            </a:r>
          </a:p>
          <a:p>
            <a:r>
              <a:rPr lang="en-US" dirty="0" smtClean="0"/>
              <a:t>Looks like there is a 45 deg mirror on the end of each fiber.</a:t>
            </a:r>
          </a:p>
          <a:p>
            <a:r>
              <a:rPr lang="en-US" dirty="0" smtClean="0"/>
              <a:t>Takes a long time to configure a plate.</a:t>
            </a:r>
          </a:p>
          <a:p>
            <a:r>
              <a:rPr lang="en-US" dirty="0" smtClean="0"/>
              <a:t>They use two plates, observe on one, configure the next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4338" name="Picture 2" descr="http://www.gama-survey.org/gallery/inst/images/2df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470400" cy="3352800"/>
          </a:xfrm>
          <a:prstGeom prst="rect">
            <a:avLst/>
          </a:prstGeom>
          <a:noFill/>
        </p:spPr>
      </p:pic>
      <p:pic>
        <p:nvPicPr>
          <p:cNvPr id="7" name="Picture 4" descr="C:\Documents and Settings\diehl\My Documents\Working\DES\DESpec\2010\DIISR-AAO_logo_inverse.png"/>
          <p:cNvPicPr>
            <a:picLocks noChangeAspect="1" noChangeArrowheads="1"/>
          </p:cNvPicPr>
          <p:nvPr/>
        </p:nvPicPr>
        <p:blipFill>
          <a:blip r:embed="rId3" cstate="print"/>
          <a:srcRect l="51327"/>
          <a:stretch>
            <a:fillRect/>
          </a:stretch>
        </p:blipFill>
        <p:spPr bwMode="auto">
          <a:xfrm>
            <a:off x="5867400" y="4873584"/>
            <a:ext cx="2010184" cy="993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990600"/>
          </a:xfrm>
        </p:spPr>
        <p:txBody>
          <a:bodyPr/>
          <a:lstStyle/>
          <a:p>
            <a:r>
              <a:rPr lang="en-US" sz="4400" dirty="0" smtClean="0"/>
              <a:t>Example </a:t>
            </a:r>
            <a:r>
              <a:rPr lang="en-US" sz="4400" dirty="0" err="1" smtClean="0"/>
              <a:t>StarBugs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2819400"/>
            <a:ext cx="5334000" cy="3733800"/>
          </a:xfrm>
        </p:spPr>
        <p:txBody>
          <a:bodyPr/>
          <a:lstStyle/>
          <a:p>
            <a:r>
              <a:rPr lang="en-US" dirty="0" smtClean="0"/>
              <a:t>Magnetic buttons secure a “walking” robot that carries a fiber on the FP.</a:t>
            </a:r>
          </a:p>
          <a:p>
            <a:pPr lvl="1"/>
            <a:r>
              <a:rPr lang="en-US" dirty="0" smtClean="0"/>
              <a:t>Lift &amp; step motion, footprint &lt; 10 mm. Can even vary payloads.</a:t>
            </a:r>
          </a:p>
          <a:p>
            <a:pPr lvl="1"/>
            <a:r>
              <a:rPr lang="en-US" dirty="0" smtClean="0"/>
              <a:t>Fast configuration. All fibers can move at the same time w/ speed ~1 </a:t>
            </a:r>
            <a:r>
              <a:rPr lang="en-US" dirty="0" smtClean="0"/>
              <a:t>mm/s.</a:t>
            </a:r>
            <a:endParaRPr lang="en-US" dirty="0" smtClean="0"/>
          </a:p>
          <a:p>
            <a:pPr lvl="1"/>
            <a:r>
              <a:rPr lang="en-US" dirty="0" smtClean="0"/>
              <a:t>Relatively cheap. </a:t>
            </a:r>
            <a:r>
              <a:rPr lang="en-US" dirty="0" smtClean="0"/>
              <a:t>Can </a:t>
            </a:r>
            <a:r>
              <a:rPr lang="en-US" dirty="0" smtClean="0"/>
              <a:t>work on a curved </a:t>
            </a:r>
            <a:r>
              <a:rPr lang="en-US" dirty="0" smtClean="0"/>
              <a:t>FP (not one of our problems)</a:t>
            </a:r>
          </a:p>
          <a:p>
            <a:pPr lvl="1"/>
            <a:r>
              <a:rPr lang="en-US" dirty="0" smtClean="0"/>
              <a:t>Probably limited to 1000 to 1500 on our FP at this time with sep. &gt; 180”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2292" name="Picture 4" descr="C:\Documents and Settings\diehl\My Documents\Working\DES\DESpec\2010\DIISR-AAO_logo_inverse.png"/>
          <p:cNvPicPr>
            <a:picLocks noChangeAspect="1" noChangeArrowheads="1"/>
          </p:cNvPicPr>
          <p:nvPr/>
        </p:nvPicPr>
        <p:blipFill>
          <a:blip r:embed="rId2" cstate="print"/>
          <a:srcRect l="51327"/>
          <a:stretch>
            <a:fillRect/>
          </a:stretch>
        </p:blipFill>
        <p:spPr bwMode="auto">
          <a:xfrm>
            <a:off x="6629400" y="149184"/>
            <a:ext cx="2010184" cy="993816"/>
          </a:xfrm>
          <a:prstGeom prst="rect">
            <a:avLst/>
          </a:prstGeom>
          <a:noFill/>
        </p:spPr>
      </p:pic>
      <p:pic>
        <p:nvPicPr>
          <p:cNvPr id="12293" name="Picture 5" descr="C:\Documents and Settings\diehl\My Documents\My Pictures\July2010\Ju-10 070.jpg"/>
          <p:cNvPicPr>
            <a:picLocks noChangeAspect="1" noChangeArrowheads="1"/>
          </p:cNvPicPr>
          <p:nvPr/>
        </p:nvPicPr>
        <p:blipFill>
          <a:blip r:embed="rId3" cstate="print"/>
          <a:srcRect l="13468" r="9507"/>
          <a:stretch>
            <a:fillRect/>
          </a:stretch>
        </p:blipFill>
        <p:spPr bwMode="auto">
          <a:xfrm>
            <a:off x="5721674" y="3670118"/>
            <a:ext cx="3117526" cy="3035482"/>
          </a:xfrm>
          <a:prstGeom prst="rect">
            <a:avLst/>
          </a:prstGeom>
          <a:noFill/>
        </p:spPr>
      </p:pic>
      <p:pic>
        <p:nvPicPr>
          <p:cNvPr id="12294" name="Picture 6" descr="C:\Documents and Settings\diehl\My Documents\My Pictures\July2010\Ju-10 074.jpg"/>
          <p:cNvPicPr>
            <a:picLocks noChangeAspect="1" noChangeArrowheads="1"/>
          </p:cNvPicPr>
          <p:nvPr/>
        </p:nvPicPr>
        <p:blipFill>
          <a:blip r:embed="rId4" cstate="print"/>
          <a:srcRect l="37236" t="35915" r="26937" b="16901"/>
          <a:stretch>
            <a:fillRect/>
          </a:stretch>
        </p:blipFill>
        <p:spPr bwMode="auto">
          <a:xfrm>
            <a:off x="6705600" y="1519778"/>
            <a:ext cx="2087464" cy="2061622"/>
          </a:xfrm>
          <a:prstGeom prst="rect">
            <a:avLst/>
          </a:prstGeom>
          <a:noFill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600200"/>
            <a:ext cx="5181600" cy="110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lum bright="52000" contrast="-17000"/>
          </a:blip>
          <a:srcRect/>
          <a:stretch>
            <a:fillRect/>
          </a:stretch>
        </p:blipFill>
        <p:spPr bwMode="auto">
          <a:xfrm>
            <a:off x="482895" y="2209800"/>
            <a:ext cx="820390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8153400" cy="4800600"/>
          </a:xfrm>
        </p:spPr>
        <p:txBody>
          <a:bodyPr/>
          <a:lstStyle/>
          <a:p>
            <a:r>
              <a:rPr lang="en-US" dirty="0" smtClean="0"/>
              <a:t>Plug Plates </a:t>
            </a:r>
            <a:r>
              <a:rPr lang="en-US" dirty="0" smtClean="0"/>
              <a:t>are </a:t>
            </a:r>
            <a:r>
              <a:rPr lang="en-US" smtClean="0"/>
              <a:t>more costly but </a:t>
            </a:r>
            <a:r>
              <a:rPr lang="en-US" dirty="0" smtClean="0"/>
              <a:t>less </a:t>
            </a:r>
            <a:r>
              <a:rPr lang="en-US" smtClean="0"/>
              <a:t>technical risk</a:t>
            </a:r>
            <a:endParaRPr lang="en-US" dirty="0" smtClean="0"/>
          </a:p>
          <a:p>
            <a:r>
              <a:rPr lang="en-US" dirty="0" smtClean="0"/>
              <a:t>Pick and Place Robots cannot be scaled up past about 500 fibers in a cramped focal plane due to fiber crossover </a:t>
            </a:r>
            <a:r>
              <a:rPr lang="en-US" dirty="0" smtClean="0"/>
              <a:t>and space problems</a:t>
            </a:r>
            <a:endParaRPr lang="en-US" dirty="0" smtClean="0"/>
          </a:p>
          <a:p>
            <a:r>
              <a:rPr lang="en-US" dirty="0" err="1" smtClean="0"/>
              <a:t>Starbugs</a:t>
            </a:r>
            <a:r>
              <a:rPr lang="en-US" dirty="0" smtClean="0"/>
              <a:t> needs R&amp;D to make them smaller. Present size allows 1000 to 1500 on the Focal Plane (FP).</a:t>
            </a:r>
          </a:p>
          <a:p>
            <a:r>
              <a:rPr lang="en-US" dirty="0" smtClean="0"/>
              <a:t>Twirling Posts need R&amp;D to make them smaller. Present size allows 1000 to 1500 fibers on the FP</a:t>
            </a:r>
            <a:r>
              <a:rPr lang="en-US" dirty="0" smtClean="0"/>
              <a:t>. I believe the  R&amp;D is ongoing. </a:t>
            </a:r>
            <a:endParaRPr lang="en-US" dirty="0" smtClean="0"/>
          </a:p>
          <a:p>
            <a:r>
              <a:rPr lang="en-US" dirty="0" smtClean="0"/>
              <a:t>Echidna-like spines will allow ~4000 fibers on the FP</a:t>
            </a:r>
          </a:p>
          <a:p>
            <a:r>
              <a:rPr lang="en-US" dirty="0" smtClean="0"/>
              <a:t>R&amp;D would better quantify light-loss at the edge of the FP, fiber density, and controls software to minimize configuration time.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Some Comparisons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Fiber </a:t>
            </a:r>
            <a:r>
              <a:rPr lang="en-US" dirty="0" err="1" smtClean="0"/>
              <a:t>Positioner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sz="2000" dirty="0" smtClean="0"/>
              <a:t>Fiber </a:t>
            </a:r>
            <a:r>
              <a:rPr lang="en-US" sz="2000" dirty="0" err="1" smtClean="0"/>
              <a:t>Positioner</a:t>
            </a:r>
            <a:r>
              <a:rPr lang="en-US" sz="2000" dirty="0" smtClean="0"/>
              <a:t> Support Plate or module</a:t>
            </a:r>
          </a:p>
          <a:p>
            <a:r>
              <a:rPr lang="en-US" sz="2000" dirty="0" smtClean="0"/>
              <a:t>Control Electronics</a:t>
            </a:r>
          </a:p>
          <a:p>
            <a:r>
              <a:rPr lang="en-US" sz="2000" dirty="0" smtClean="0"/>
              <a:t>Guide and Focus CCDs and algorithm</a:t>
            </a:r>
          </a:p>
          <a:p>
            <a:r>
              <a:rPr lang="en-US" sz="2000" dirty="0" smtClean="0"/>
              <a:t>Camera to measure the present fiber position during configuration -  backlight the fibers and a backup system (Roger S.)</a:t>
            </a:r>
          </a:p>
          <a:p>
            <a:r>
              <a:rPr lang="en-US" sz="2000" dirty="0" smtClean="0"/>
              <a:t>These should not be ignored as we move to better specify the design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r="8177"/>
          <a:stretch>
            <a:fillRect/>
          </a:stretch>
        </p:blipFill>
        <p:spPr bwMode="auto">
          <a:xfrm>
            <a:off x="5486400" y="1524000"/>
            <a:ext cx="3136577" cy="502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91400" y="16002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LAMOST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620000" cy="1143000"/>
          </a:xfrm>
        </p:spPr>
        <p:txBody>
          <a:bodyPr/>
          <a:lstStyle/>
          <a:p>
            <a:r>
              <a:rPr lang="en-US" sz="4400" dirty="0" smtClean="0"/>
              <a:t>Spectrographs &amp; Fibers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524000"/>
            <a:ext cx="4953000" cy="4525963"/>
          </a:xfrm>
        </p:spPr>
        <p:txBody>
          <a:bodyPr/>
          <a:lstStyle/>
          <a:p>
            <a:r>
              <a:rPr lang="en-US" sz="2000" dirty="0" smtClean="0"/>
              <a:t>F/3 is ideal for injecting light into low-cost high-efficiency fibers (see Fig below-right) &amp; will present minimal FRD (Murphy et al., SPIE 2008)  </a:t>
            </a:r>
          </a:p>
          <a:p>
            <a:r>
              <a:rPr lang="en-US" sz="2000" dirty="0" smtClean="0"/>
              <a:t>An inexpensive F/3 example </a:t>
            </a:r>
            <a:r>
              <a:rPr lang="en-US" sz="2000" dirty="0" smtClean="0"/>
              <a:t>is the 1-arm </a:t>
            </a:r>
            <a:r>
              <a:rPr lang="en-US" sz="2000" dirty="0" smtClean="0"/>
              <a:t>VIRUS, being mass-produced by Texas A&amp;M for HET or the MUSE for VLT. </a:t>
            </a:r>
          </a:p>
          <a:p>
            <a:r>
              <a:rPr lang="en-US" sz="2000" dirty="0" smtClean="0"/>
              <a:t>Each spectrograph will handle ~200 fibers. Need about </a:t>
            </a:r>
            <a:r>
              <a:rPr lang="en-US" sz="2000" dirty="0" smtClean="0"/>
              <a:t>20 </a:t>
            </a:r>
            <a:r>
              <a:rPr lang="en-US" sz="2000" dirty="0" err="1" smtClean="0"/>
              <a:t>spect’s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000" dirty="0" smtClean="0"/>
              <a:t>R&amp;D </a:t>
            </a:r>
            <a:r>
              <a:rPr lang="en-US" sz="2000" dirty="0" smtClean="0"/>
              <a:t>needed for trades &amp; tests with </a:t>
            </a:r>
            <a:r>
              <a:rPr lang="en-US" sz="2000" dirty="0" smtClean="0"/>
              <a:t>prototypes</a:t>
            </a:r>
          </a:p>
          <a:p>
            <a:r>
              <a:rPr lang="en-US" sz="2000" dirty="0" smtClean="0"/>
              <a:t>Ideas: more resolution, 1-arm </a:t>
            </a:r>
            <a:r>
              <a:rPr lang="en-US" sz="2000" dirty="0" err="1" smtClean="0"/>
              <a:t>vs</a:t>
            </a:r>
            <a:r>
              <a:rPr lang="en-US" sz="2000" dirty="0" smtClean="0"/>
              <a:t> 2-arm spectrographs, 2 different resolutions, separate fibers for green &amp; red bands, … need science definition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00200"/>
            <a:ext cx="341376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diehl\My Documents\Working\DES\DESpec\2010\RamseyFigure2.gif"/>
          <p:cNvPicPr>
            <a:picLocks noChangeAspect="1" noChangeArrowheads="1"/>
          </p:cNvPicPr>
          <p:nvPr/>
        </p:nvPicPr>
        <p:blipFill>
          <a:blip r:embed="rId3" cstate="print"/>
          <a:srcRect b="45867"/>
          <a:stretch>
            <a:fillRect/>
          </a:stretch>
        </p:blipFill>
        <p:spPr bwMode="auto">
          <a:xfrm>
            <a:off x="5486400" y="3810000"/>
            <a:ext cx="3429000" cy="2835851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5400000">
            <a:off x="6287294" y="4533106"/>
            <a:ext cx="533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39000" y="426720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Ramsey (1988)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Example: VIRUS Spectrograph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5029200" cy="685800"/>
          </a:xfrm>
        </p:spPr>
        <p:txBody>
          <a:bodyPr/>
          <a:lstStyle/>
          <a:p>
            <a:r>
              <a:rPr lang="en-US" dirty="0" smtClean="0"/>
              <a:t>Compact, inexpensive, high throughput optics.</a:t>
            </a:r>
          </a:p>
          <a:p>
            <a:r>
              <a:rPr lang="en-US" dirty="0" smtClean="0"/>
              <a:t>Holographic disperser (VPH</a:t>
            </a:r>
            <a:r>
              <a:rPr lang="en-US" dirty="0" smtClean="0"/>
              <a:t>)</a:t>
            </a:r>
          </a:p>
          <a:p>
            <a:r>
              <a:rPr lang="en-US" dirty="0" smtClean="0"/>
              <a:t>R~1000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76400"/>
            <a:ext cx="2447925" cy="422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6400" y="5906869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VIRUS Optics. Linear array of</a:t>
            </a:r>
          </a:p>
          <a:p>
            <a:r>
              <a:rPr lang="en-US" dirty="0" smtClean="0"/>
              <a:t>Fibers is out of page.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3171825"/>
            <a:ext cx="3603924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81600" y="14478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Hill et al. (2006)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76200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Jennifer Marshall will talk about these in more detail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620000" cy="1143000"/>
          </a:xfrm>
        </p:spPr>
        <p:txBody>
          <a:bodyPr/>
          <a:lstStyle/>
          <a:p>
            <a:r>
              <a:rPr lang="en-US" sz="4400" dirty="0" smtClean="0"/>
              <a:t>CCDs &amp; R.O.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524000"/>
            <a:ext cx="4724400" cy="4525963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red-sensitivity of the imaging </a:t>
            </a:r>
            <a:r>
              <a:rPr lang="en-US" dirty="0" smtClean="0"/>
              <a:t>survey suggests we use DECam-like CCD’s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/>
              <a:t>rrange the spectrum along the long axis of the 2kx4k device, R~2000.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number of systems (~20) depends on # fibers per spectrograph.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57800" y="1524000"/>
            <a:ext cx="366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LBNL CCD has high red response</a:t>
            </a:r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9962" y="1905000"/>
            <a:ext cx="43640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76200" y="5029200"/>
            <a:ext cx="906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CCD </a:t>
            </a:r>
            <a:r>
              <a:rPr lang="en-US" sz="2400" dirty="0" smtClean="0"/>
              <a:t>&amp; Read Out electronics seem straightforward. The DECam CCD &amp; R.O. would work </a:t>
            </a:r>
            <a:r>
              <a:rPr lang="en-US" sz="2400" dirty="0" smtClean="0"/>
              <a:t>well for </a:t>
            </a:r>
            <a:r>
              <a:rPr lang="en-US" sz="2400" dirty="0" smtClean="0"/>
              <a:t>this</a:t>
            </a:r>
            <a:r>
              <a:rPr lang="en-US" sz="2400" dirty="0" smtClean="0"/>
              <a:t>.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At 100kpix/s we could have 2 to 2.5 electrons RO noise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We are doing R&amp;D to take that to &lt; 1 e- but not needed here?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Interchangeable w/ DECam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570037"/>
            <a:ext cx="4495800" cy="4525963"/>
          </a:xfrm>
        </p:spPr>
        <p:txBody>
          <a:bodyPr/>
          <a:lstStyle/>
          <a:p>
            <a:r>
              <a:rPr lang="en-US" dirty="0" smtClean="0"/>
              <a:t>To install </a:t>
            </a:r>
            <a:r>
              <a:rPr lang="en-US" dirty="0" err="1" smtClean="0"/>
              <a:t>DESPec</a:t>
            </a:r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stow </a:t>
            </a:r>
            <a:r>
              <a:rPr lang="en-US" dirty="0" smtClean="0"/>
              <a:t>DECam </a:t>
            </a:r>
            <a:r>
              <a:rPr lang="en-US" dirty="0" smtClean="0"/>
              <a:t>off-telescope</a:t>
            </a:r>
          </a:p>
          <a:p>
            <a:pPr lvl="1"/>
            <a:r>
              <a:rPr lang="en-US" dirty="0" smtClean="0"/>
              <a:t>We are providing hardware to install/remove DECam as part of that project (see right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Then pick </a:t>
            </a:r>
            <a:r>
              <a:rPr lang="en-US" dirty="0" smtClean="0"/>
              <a:t>up </a:t>
            </a:r>
            <a:r>
              <a:rPr lang="en-US" dirty="0" err="1" smtClean="0"/>
              <a:t>DESpec</a:t>
            </a:r>
            <a:r>
              <a:rPr lang="en-US" dirty="0" smtClean="0"/>
              <a:t>, and using similar hardware, install it on the end of the barrel.</a:t>
            </a:r>
          </a:p>
          <a:p>
            <a:r>
              <a:rPr lang="en-US" dirty="0" smtClean="0"/>
              <a:t>In</a:t>
            </a:r>
            <a:r>
              <a:rPr lang="en-US" dirty="0" smtClean="0"/>
              <a:t> reverse, either </a:t>
            </a:r>
            <a:r>
              <a:rPr lang="en-US" dirty="0" smtClean="0"/>
              <a:t>store </a:t>
            </a:r>
            <a:r>
              <a:rPr lang="en-US" dirty="0" err="1" smtClean="0"/>
              <a:t>DESpec</a:t>
            </a:r>
            <a:r>
              <a:rPr lang="en-US" dirty="0" smtClean="0"/>
              <a:t> on the telescope or produce a convenient way to connect/disconnect the fibers.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3314" name="Picture 2" descr="C:\Documents and Settings\diehl\My Documents\Working\DES\DESpec\2011\DESPECTalk\11-0053-0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125113" cy="2743200"/>
          </a:xfrm>
          <a:prstGeom prst="rect">
            <a:avLst/>
          </a:prstGeom>
          <a:noFill/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4572000" y="4724400"/>
            <a:ext cx="449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latin typeface="+mn-lt"/>
              </a:rPr>
              <a:t>We  bring this into the design </a:t>
            </a:r>
            <a:r>
              <a:rPr lang="en-US" sz="2400" kern="0" dirty="0" err="1" smtClean="0">
                <a:latin typeface="+mn-lt"/>
              </a:rPr>
              <a:t>ab</a:t>
            </a:r>
            <a:r>
              <a:rPr lang="en-US" sz="2400" kern="0" dirty="0" smtClean="0">
                <a:latin typeface="+mn-lt"/>
              </a:rPr>
              <a:t> initio so that the process can be done quickly and easily.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Imager Removal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" name="Picture 3" descr="C:\Documents and Settings\diehl\My Documents\My Pictures\Fall2010\DECamInstall_1st-time- 006.jpg"/>
          <p:cNvPicPr>
            <a:picLocks noChangeAspect="1"/>
          </p:cNvPicPr>
          <p:nvPr/>
        </p:nvPicPr>
        <p:blipFill>
          <a:blip r:embed="rId2" cstate="print"/>
          <a:srcRect l="38400" t="24000" r="3600" b="17600"/>
          <a:stretch>
            <a:fillRect/>
          </a:stretch>
        </p:blipFill>
        <p:spPr bwMode="auto">
          <a:xfrm>
            <a:off x="1734636" y="1828800"/>
            <a:ext cx="5809164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f  cage 1"/>
          <p:cNvPicPr>
            <a:picLocks noChangeAspect="1" noChangeArrowheads="1"/>
          </p:cNvPicPr>
          <p:nvPr/>
        </p:nvPicPr>
        <p:blipFill>
          <a:blip r:embed="rId2" cstate="print">
            <a:lum bright="78000" contrast="-86000"/>
          </a:blip>
          <a:srcRect/>
          <a:stretch>
            <a:fillRect/>
          </a:stretch>
        </p:blipFill>
        <p:spPr bwMode="auto">
          <a:xfrm>
            <a:off x="914400" y="1524000"/>
            <a:ext cx="7239000" cy="5110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620000" cy="1143000"/>
          </a:xfrm>
        </p:spPr>
        <p:txBody>
          <a:bodyPr/>
          <a:lstStyle/>
          <a:p>
            <a:r>
              <a:rPr lang="en-US" sz="4000" dirty="0" smtClean="0"/>
              <a:t>Connection Between Design Concepts and Requirements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990600" y="1752600"/>
            <a:ext cx="708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/>
              <a:t>It </a:t>
            </a:r>
            <a:r>
              <a:rPr lang="en-US" sz="2000" kern="0" dirty="0" smtClean="0"/>
              <a:t>has been useful </a:t>
            </a:r>
            <a:r>
              <a:rPr lang="en-US" sz="2000" kern="0" dirty="0" smtClean="0"/>
              <a:t>to </a:t>
            </a:r>
            <a:r>
              <a:rPr lang="en-US" sz="2000" kern="0" dirty="0" smtClean="0"/>
              <a:t>us to maintain </a:t>
            </a:r>
            <a:r>
              <a:rPr lang="en-US" sz="2000" kern="0" dirty="0" smtClean="0"/>
              <a:t>basic feasibility and demonstrate it through examples.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/>
              <a:t>We haven’t made any technical choices, though we have some assumptions that we are holding (loosely) as constraints.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/>
              <a:t>In early development of the idea we want to explore </a:t>
            </a:r>
            <a:r>
              <a:rPr lang="en-US" sz="2000" kern="0" dirty="0" smtClean="0"/>
              <a:t>the scope of technical </a:t>
            </a:r>
            <a:r>
              <a:rPr lang="en-US" sz="2000" kern="0" dirty="0" smtClean="0"/>
              <a:t>possibilities and to provide feedback to the development of the science case.</a:t>
            </a:r>
            <a:endParaRPr lang="en-US" sz="2000" kern="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/>
              <a:t>W</a:t>
            </a:r>
            <a:r>
              <a:rPr lang="en-US" sz="2000" kern="0" dirty="0" smtClean="0"/>
              <a:t>e will have to document how the technical requirements are based on the survey and science requirements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/>
              <a:t>and describe how technical risk effects the probability of meeting the science</a:t>
            </a:r>
            <a:r>
              <a:rPr lang="en-US" sz="2000" kern="0" dirty="0" smtClean="0"/>
              <a:t> goals.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f  cag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2362200"/>
            <a:ext cx="4989513" cy="3508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71ECF-79A9-43C9-BC67-E1F84546382A}" type="slidenum">
              <a:rPr lang="en-US" smtClean="0">
                <a:latin typeface="Arial" pitchFamily="34" charset="0"/>
              </a:rPr>
              <a:pPr>
                <a:defRPr/>
              </a:pPr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391400" cy="914400"/>
          </a:xfrm>
        </p:spPr>
        <p:txBody>
          <a:bodyPr/>
          <a:lstStyle/>
          <a:p>
            <a:r>
              <a:rPr lang="en-US" sz="4000" smtClean="0"/>
              <a:t>DECam =&gt; the Blanco Telescope @ CTIO</a:t>
            </a: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2867025" y="6019800"/>
            <a:ext cx="2676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Hexapod</a:t>
            </a:r>
          </a:p>
          <a:p>
            <a:r>
              <a:rPr lang="en-US" sz="2000"/>
              <a:t>For alignment &amp; focus</a:t>
            </a: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304800" y="5927725"/>
            <a:ext cx="1266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 Optical </a:t>
            </a:r>
          </a:p>
          <a:p>
            <a:r>
              <a:rPr lang="en-US" sz="2000"/>
              <a:t>Lenses</a:t>
            </a:r>
          </a:p>
        </p:txBody>
      </p:sp>
      <p:sp>
        <p:nvSpPr>
          <p:cNvPr id="6151" name="Line 14"/>
          <p:cNvSpPr>
            <a:spLocks noChangeShapeType="1"/>
          </p:cNvSpPr>
          <p:nvPr/>
        </p:nvSpPr>
        <p:spPr bwMode="auto">
          <a:xfrm>
            <a:off x="2562225" y="2209800"/>
            <a:ext cx="9144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15"/>
          <p:cNvSpPr>
            <a:spLocks noChangeShapeType="1"/>
          </p:cNvSpPr>
          <p:nvPr/>
        </p:nvSpPr>
        <p:spPr bwMode="auto">
          <a:xfrm flipV="1">
            <a:off x="1038225" y="4724400"/>
            <a:ext cx="8382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3" name="Line 16"/>
          <p:cNvSpPr>
            <a:spLocks noChangeShapeType="1"/>
          </p:cNvSpPr>
          <p:nvPr/>
        </p:nvSpPr>
        <p:spPr bwMode="auto">
          <a:xfrm flipH="1" flipV="1">
            <a:off x="3019425" y="4419600"/>
            <a:ext cx="381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4" name="Text Box 19"/>
          <p:cNvSpPr txBox="1">
            <a:spLocks noChangeArrowheads="1"/>
          </p:cNvSpPr>
          <p:nvPr/>
        </p:nvSpPr>
        <p:spPr bwMode="auto">
          <a:xfrm>
            <a:off x="3857625" y="1447800"/>
            <a:ext cx="1144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28675" eaLnBrk="0" hangingPunct="0"/>
            <a:r>
              <a:rPr lang="en-US" sz="2000">
                <a:solidFill>
                  <a:srgbClr val="000000"/>
                </a:solidFill>
              </a:rPr>
              <a:t>CCD</a:t>
            </a:r>
          </a:p>
          <a:p>
            <a:pPr defTabSz="828675" eaLnBrk="0" hangingPunct="0"/>
            <a:r>
              <a:rPr lang="en-US" sz="2000">
                <a:solidFill>
                  <a:srgbClr val="000000"/>
                </a:solidFill>
              </a:rPr>
              <a:t>Readout</a:t>
            </a:r>
          </a:p>
        </p:txBody>
      </p:sp>
      <p:sp>
        <p:nvSpPr>
          <p:cNvPr id="6155" name="Text Box 20"/>
          <p:cNvSpPr txBox="1">
            <a:spLocks noChangeArrowheads="1"/>
          </p:cNvSpPr>
          <p:nvPr/>
        </p:nvSpPr>
        <p:spPr bwMode="auto">
          <a:xfrm>
            <a:off x="2105025" y="1447800"/>
            <a:ext cx="1001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28675" eaLnBrk="0" hangingPunct="0"/>
            <a:r>
              <a:rPr lang="en-US" sz="2000">
                <a:solidFill>
                  <a:srgbClr val="000000"/>
                </a:solidFill>
              </a:rPr>
              <a:t>Filters </a:t>
            </a:r>
          </a:p>
          <a:p>
            <a:pPr defTabSz="828675" eaLnBrk="0" hangingPunct="0"/>
            <a:r>
              <a:rPr lang="en-US" sz="2000">
                <a:solidFill>
                  <a:srgbClr val="000000"/>
                </a:solidFill>
              </a:rPr>
              <a:t>Shutter</a:t>
            </a:r>
          </a:p>
        </p:txBody>
      </p:sp>
      <p:pic>
        <p:nvPicPr>
          <p:cNvPr id="6156" name="Picture 23" descr="Blanc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581150"/>
            <a:ext cx="2836863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Line 27"/>
          <p:cNvSpPr>
            <a:spLocks noChangeShapeType="1"/>
          </p:cNvSpPr>
          <p:nvPr/>
        </p:nvSpPr>
        <p:spPr bwMode="auto">
          <a:xfrm flipH="1">
            <a:off x="3781425" y="2133600"/>
            <a:ext cx="4572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21"/>
          <p:cNvSpPr>
            <a:spLocks noChangeShapeType="1"/>
          </p:cNvSpPr>
          <p:nvPr/>
        </p:nvSpPr>
        <p:spPr bwMode="auto">
          <a:xfrm>
            <a:off x="2562225" y="2209800"/>
            <a:ext cx="3048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9" name="Line 18"/>
          <p:cNvSpPr>
            <a:spLocks noChangeShapeType="1"/>
          </p:cNvSpPr>
          <p:nvPr/>
        </p:nvSpPr>
        <p:spPr bwMode="auto">
          <a:xfrm>
            <a:off x="4238625" y="2133600"/>
            <a:ext cx="762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0" name="Text Box 20"/>
          <p:cNvSpPr txBox="1">
            <a:spLocks noChangeArrowheads="1"/>
          </p:cNvSpPr>
          <p:nvPr/>
        </p:nvSpPr>
        <p:spPr bwMode="auto">
          <a:xfrm>
            <a:off x="381000" y="1600200"/>
            <a:ext cx="798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28675" eaLnBrk="0" hangingPunct="0"/>
            <a:r>
              <a:rPr lang="en-US" sz="2000">
                <a:solidFill>
                  <a:srgbClr val="000000"/>
                </a:solidFill>
              </a:rPr>
              <a:t>Cage</a:t>
            </a:r>
          </a:p>
        </p:txBody>
      </p:sp>
      <p:sp>
        <p:nvSpPr>
          <p:cNvPr id="6161" name="Line 27"/>
          <p:cNvSpPr>
            <a:spLocks noChangeShapeType="1"/>
          </p:cNvSpPr>
          <p:nvPr/>
        </p:nvSpPr>
        <p:spPr bwMode="auto">
          <a:xfrm>
            <a:off x="762000" y="2057400"/>
            <a:ext cx="11430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038600" y="5181600"/>
            <a:ext cx="15319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Cartoon from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June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Reference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Survey Requirements</a:t>
            </a:r>
          </a:p>
          <a:p>
            <a:r>
              <a:rPr lang="en-US" sz="2000" dirty="0" err="1" smtClean="0"/>
              <a:t>Mag</a:t>
            </a:r>
            <a:r>
              <a:rPr lang="en-US" sz="2000" dirty="0" smtClean="0"/>
              <a:t> &lt;22.5 w/ S/N &gt; 5 (R~2000) in 60 minutes or less</a:t>
            </a:r>
          </a:p>
          <a:p>
            <a:r>
              <a:rPr lang="en-US" sz="2000" dirty="0" smtClean="0"/>
              <a:t>Wavelength Range</a:t>
            </a:r>
          </a:p>
          <a:p>
            <a:pPr lvl="1"/>
            <a:r>
              <a:rPr lang="en-US" sz="1800" dirty="0" smtClean="0"/>
              <a:t>550&lt;</a:t>
            </a:r>
            <a:r>
              <a:rPr lang="en-US" sz="1800" dirty="0" smtClean="0">
                <a:latin typeface="Symbol" pitchFamily="18" charset="2"/>
              </a:rPr>
              <a:t>l</a:t>
            </a:r>
            <a:r>
              <a:rPr lang="en-US" sz="1800" dirty="0" smtClean="0"/>
              <a:t>&lt;1080</a:t>
            </a:r>
          </a:p>
          <a:p>
            <a:r>
              <a:rPr lang="en-US" sz="2000" dirty="0" smtClean="0"/>
              <a:t>Fiber </a:t>
            </a:r>
            <a:r>
              <a:rPr lang="en-US" sz="2000" dirty="0" err="1" smtClean="0"/>
              <a:t>Positioner</a:t>
            </a:r>
            <a:endParaRPr lang="en-US" sz="2000" dirty="0" smtClean="0"/>
          </a:p>
          <a:p>
            <a:pPr lvl="1"/>
            <a:r>
              <a:rPr lang="en-US" sz="1800" dirty="0" smtClean="0"/>
              <a:t>22M targets</a:t>
            </a:r>
          </a:p>
          <a:p>
            <a:r>
              <a:rPr lang="en-US" sz="2000" dirty="0" smtClean="0"/>
              <a:t>Spectrographs (lower R to higher R) </a:t>
            </a:r>
            <a:r>
              <a:rPr lang="en-US" sz="2000" i="1" dirty="0" smtClean="0">
                <a:solidFill>
                  <a:srgbClr val="FF0000"/>
                </a:solidFill>
              </a:rPr>
              <a:t>Need to specify</a:t>
            </a:r>
            <a:endParaRPr lang="en-US" sz="1800" i="1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 smtClean="0"/>
              <a:t>150 km/sec resolution =&gt; masses for some LRGs</a:t>
            </a:r>
          </a:p>
          <a:p>
            <a:pPr lvl="1"/>
            <a:r>
              <a:rPr lang="en-US" sz="1800" dirty="0" smtClean="0"/>
              <a:t>S/N for weak emission lines</a:t>
            </a:r>
          </a:p>
          <a:p>
            <a:pPr lvl="1"/>
            <a:r>
              <a:rPr lang="en-US" sz="1800" dirty="0" smtClean="0"/>
              <a:t>Separate OH lines for good </a:t>
            </a:r>
            <a:r>
              <a:rPr lang="en-US" sz="1800" dirty="0" smtClean="0"/>
              <a:t>sky-subtraction</a:t>
            </a:r>
          </a:p>
          <a:p>
            <a:pPr lvl="1"/>
            <a:r>
              <a:rPr lang="en-US" sz="1800" dirty="0" smtClean="0"/>
              <a:t>O2 emission line separation</a:t>
            </a:r>
          </a:p>
          <a:p>
            <a:pPr>
              <a:buNone/>
            </a:pP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4876800" y="1447800"/>
            <a:ext cx="396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Requirements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Optics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DECam Corrector (3.8 sq-deg) with freedom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at C5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Requires an A.D.C.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Fiber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Positioner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kern="0" noProof="0" dirty="0" smtClean="0">
                <a:latin typeface="+mn-lt"/>
              </a:rPr>
              <a:t>4000 fibers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latin typeface="+mn-lt"/>
              </a:rPr>
              <a:t>&lt;~5 minutes/configuration </a:t>
            </a:r>
            <a:endParaRPr lang="en-US" kern="0" noProof="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kern="0" noProof="0" dirty="0" smtClean="0">
                <a:latin typeface="+mn-lt"/>
              </a:rPr>
              <a:t>7 micron pointing accuracy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Various</a:t>
            </a:r>
            <a:r>
              <a:rPr kumimoji="0" lang="en-US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components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kern="0" baseline="0" noProof="0" dirty="0" smtClean="0">
                <a:latin typeface="+mn-lt"/>
              </a:rPr>
              <a:t>Weight</a:t>
            </a:r>
            <a:r>
              <a:rPr lang="en-US" kern="0" noProof="0" dirty="0" smtClean="0">
                <a:latin typeface="+mn-lt"/>
              </a:rPr>
              <a:t> limit?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Spectrographs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kern="0" noProof="0" dirty="0" smtClean="0">
                <a:latin typeface="+mn-lt"/>
              </a:rPr>
              <a:t>1-arm, Red-sensitive CCD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200</a:t>
            </a:r>
            <a:r>
              <a:rPr kumimoji="0" lang="en-US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fibers per CCD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kern="0" baseline="0" noProof="0" dirty="0" smtClean="0">
                <a:latin typeface="+mn-lt"/>
              </a:rPr>
              <a:t>R~2000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00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CCD &amp; RO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Summary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Technical </a:t>
            </a:r>
            <a:r>
              <a:rPr lang="en-US" sz="2800" dirty="0" smtClean="0"/>
              <a:t>Challenges but No Show Stoppers!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DES Optics limit the wavelength to ~</a:t>
            </a:r>
            <a:r>
              <a:rPr lang="en-US" sz="2400" dirty="0" smtClean="0"/>
              <a:t>550 </a:t>
            </a:r>
            <a:r>
              <a:rPr lang="en-US" sz="2400" dirty="0" smtClean="0"/>
              <a:t>to </a:t>
            </a:r>
            <a:r>
              <a:rPr lang="en-US" sz="2400" dirty="0" smtClean="0"/>
              <a:t>1080 nm.</a:t>
            </a:r>
            <a:r>
              <a:rPr lang="en-US" sz="2400" dirty="0" smtClean="0"/>
              <a:t> </a:t>
            </a:r>
            <a:r>
              <a:rPr lang="en-US" sz="2400" dirty="0" smtClean="0"/>
              <a:t>We need an ADC. 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 fiber </a:t>
            </a:r>
            <a:r>
              <a:rPr lang="en-US" sz="2400" dirty="0" err="1" smtClean="0"/>
              <a:t>positioner</a:t>
            </a:r>
            <a:r>
              <a:rPr lang="en-US" sz="2400" dirty="0" smtClean="0"/>
              <a:t> is a very complex machine. Multiple options include “twirling posts”, flexible </a:t>
            </a:r>
            <a:r>
              <a:rPr lang="en-US" sz="2400" dirty="0" smtClean="0"/>
              <a:t>spines (like small marsupials), </a:t>
            </a:r>
            <a:r>
              <a:rPr lang="en-US" sz="2400" dirty="0" smtClean="0"/>
              <a:t>and little walking </a:t>
            </a:r>
            <a:r>
              <a:rPr lang="en-US" sz="2400" dirty="0" smtClean="0"/>
              <a:t>R2D2’s</a:t>
            </a:r>
            <a:r>
              <a:rPr lang="en-US" sz="2400" dirty="0" smtClean="0"/>
              <a:t>. </a:t>
            </a:r>
            <a:r>
              <a:rPr lang="en-US" sz="2400" dirty="0" smtClean="0"/>
              <a:t>There are trade-offs.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Spectrograph, CCD, and Readout seem straightforward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I’ve mentioned three kinds of requirements here: science requirements, survey requirements, and technical requirements. Possibly also constraints.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4876800"/>
            <a:ext cx="7086600" cy="1249363"/>
          </a:xfrm>
        </p:spPr>
        <p:txBody>
          <a:bodyPr/>
          <a:lstStyle/>
          <a:p>
            <a:r>
              <a:rPr lang="en-US" dirty="0" err="1" smtClean="0"/>
              <a:t>Dlam</a:t>
            </a:r>
            <a:r>
              <a:rPr lang="en-US" dirty="0" smtClean="0"/>
              <a:t>/lam=.5*(4000)*15microns*/(2F*1.5/um)=</a:t>
            </a:r>
          </a:p>
          <a:p>
            <a:r>
              <a:rPr lang="en-US" dirty="0" smtClean="0"/>
              <a:t>1080-550=530 nm range with 815 in middle</a:t>
            </a:r>
          </a:p>
          <a:p>
            <a:r>
              <a:rPr lang="en-US" dirty="0" smtClean="0"/>
              <a:t>~1000 resolution elements</a:t>
            </a:r>
          </a:p>
          <a:p>
            <a:r>
              <a:rPr lang="en-US" dirty="0" smtClean="0"/>
              <a:t>Dl/l = .53/530</a:t>
            </a:r>
          </a:p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838200" y="1905000"/>
          <a:ext cx="660495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53"/>
                <a:gridCol w="1135380"/>
                <a:gridCol w="2303780"/>
                <a:gridCol w="807720"/>
                <a:gridCol w="8077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Field of 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sq-deg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Constraint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550&lt;</a:t>
                      </a:r>
                      <a:r>
                        <a:rPr lang="en-US" dirty="0" smtClean="0">
                          <a:latin typeface="Symbol" pitchFamily="18" charset="2"/>
                        </a:rPr>
                        <a:t>l</a:t>
                      </a:r>
                      <a:r>
                        <a:rPr lang="en-US" dirty="0" smtClean="0"/>
                        <a:t>&lt;1050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Partially constrained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FRD &amp; Throughput vs. F Ratio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Tested focal ratio degradation and throughput </a:t>
            </a:r>
            <a:r>
              <a:rPr lang="en-US" dirty="0" err="1" smtClean="0"/>
              <a:t>vs</a:t>
            </a:r>
            <a:r>
              <a:rPr lang="en-US" dirty="0" smtClean="0"/>
              <a:t> input focal ratio and output focal ratio for various diameter fibers.</a:t>
            </a:r>
          </a:p>
          <a:p>
            <a:r>
              <a:rPr lang="en-US" dirty="0" smtClean="0"/>
              <a:t>Bigger fibers =&gt; more throughput.</a:t>
            </a:r>
          </a:p>
          <a:p>
            <a:r>
              <a:rPr lang="en-US" dirty="0" smtClean="0"/>
              <a:t>Concludes F/3 to F/4 is ideal.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6019800"/>
            <a:ext cx="8080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F. Ramsey, “Focal ratio degradation in optical fibers of astronomical interest” ,</a:t>
            </a:r>
          </a:p>
          <a:p>
            <a:r>
              <a:rPr lang="en-US" dirty="0" smtClean="0"/>
              <a:t>Proceedings of the Conference Fiber Optics in Astronomy, 1988.</a:t>
            </a:r>
            <a:endParaRPr lang="en-US" dirty="0"/>
          </a:p>
        </p:txBody>
      </p:sp>
      <p:pic>
        <p:nvPicPr>
          <p:cNvPr id="57346" name="Picture 2" descr="C:\Documents and Settings\diehl\My Documents\Working\DES\DESpec\2010\RamseyFigure2.gif"/>
          <p:cNvPicPr>
            <a:picLocks noChangeAspect="1" noChangeArrowheads="1"/>
          </p:cNvPicPr>
          <p:nvPr/>
        </p:nvPicPr>
        <p:blipFill>
          <a:blip r:embed="rId2" cstate="print"/>
          <a:srcRect t="8533" b="45867"/>
          <a:stretch>
            <a:fillRect/>
          </a:stretch>
        </p:blipFill>
        <p:spPr bwMode="auto">
          <a:xfrm>
            <a:off x="3954069" y="2325060"/>
            <a:ext cx="4864890" cy="346614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>
            <a:stCxn id="8" idx="2"/>
          </p:cNvCxnSpPr>
          <p:nvPr/>
        </p:nvCxnSpPr>
        <p:spPr>
          <a:xfrm rot="5400000">
            <a:off x="5035414" y="2511264"/>
            <a:ext cx="909935" cy="111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81600" y="160020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F/3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Spectrograph Throughput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419600" cy="4953000"/>
          </a:xfrm>
        </p:spPr>
        <p:txBody>
          <a:bodyPr/>
          <a:lstStyle/>
          <a:p>
            <a:r>
              <a:rPr lang="en-US" dirty="0" smtClean="0"/>
              <a:t>18% Includes everything, the whole system, including the sky</a:t>
            </a:r>
          </a:p>
          <a:p>
            <a:pPr lvl="1"/>
            <a:r>
              <a:rPr lang="en-US" dirty="0" smtClean="0"/>
              <a:t> </a:t>
            </a:r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dirty="0" smtClean="0"/>
              <a:t>(fiber)=0.68 to 0.88</a:t>
            </a:r>
          </a:p>
          <a:p>
            <a:pPr lvl="1"/>
            <a:r>
              <a:rPr lang="en-US" dirty="0" smtClean="0"/>
              <a:t> </a:t>
            </a:r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dirty="0" smtClean="0"/>
              <a:t>(atmosphere and telescope) = 0.3 to 0.5</a:t>
            </a:r>
          </a:p>
          <a:p>
            <a:pPr lvl="1"/>
            <a:r>
              <a:rPr lang="en-US" dirty="0" smtClean="0"/>
              <a:t> </a:t>
            </a:r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dirty="0" smtClean="0"/>
              <a:t>(</a:t>
            </a:r>
            <a:r>
              <a:rPr lang="en-US" dirty="0" err="1" smtClean="0"/>
              <a:t>CCD&amp;Spectrograph</a:t>
            </a:r>
            <a:r>
              <a:rPr lang="en-US" dirty="0" smtClean="0"/>
              <a:t>) = 0.25 to 0.40</a:t>
            </a:r>
          </a:p>
          <a:p>
            <a:r>
              <a:rPr lang="en-US" dirty="0" smtClean="0"/>
              <a:t>Start with T = 0.18. Dividing out the atmosphere factor and using an LBL CCD takes our throughput to &gt;50% relative to DECam.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38195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1200" y="9906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Hill et al. (2004)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11936"/>
          <a:stretch>
            <a:fillRect/>
          </a:stretch>
        </p:blipFill>
        <p:spPr bwMode="auto">
          <a:xfrm>
            <a:off x="1143000" y="1524000"/>
            <a:ext cx="7412436" cy="488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Alternative Decision Tree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43200" y="6248400"/>
            <a:ext cx="4191000" cy="381000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M. </a:t>
            </a:r>
            <a:r>
              <a:rPr lang="en-US" sz="1600" dirty="0" err="1" smtClean="0"/>
              <a:t>Seiffert</a:t>
            </a:r>
            <a:r>
              <a:rPr lang="en-US" sz="1600" dirty="0" smtClean="0"/>
              <a:t> (JPL) presentation at P.U. 11/09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r>
              <a:rPr lang="en-US" dirty="0" smtClean="0"/>
              <a:t>A. E. </a:t>
            </a:r>
            <a:r>
              <a:rPr lang="en-US" dirty="0" err="1" smtClean="0"/>
              <a:t>Evrard</a:t>
            </a:r>
            <a:r>
              <a:rPr lang="en-US" dirty="0" smtClean="0"/>
              <a:t> et al., Astrophys.J.672:122-137,2008.</a:t>
            </a:r>
          </a:p>
          <a:p>
            <a:r>
              <a:rPr lang="en-US" dirty="0" smtClean="0"/>
              <a:t>M. White, J.D. Cohn, and R. </a:t>
            </a:r>
            <a:r>
              <a:rPr lang="en-US" dirty="0" err="1" smtClean="0"/>
              <a:t>Smit</a:t>
            </a:r>
            <a:r>
              <a:rPr lang="en-US" dirty="0" smtClean="0"/>
              <a:t>, to be published in MNRAS (2010). </a:t>
            </a:r>
            <a:r>
              <a:rPr lang="en-US" dirty="0" err="1" smtClean="0"/>
              <a:t>Arxiv</a:t>
            </a:r>
            <a:r>
              <a:rPr lang="en-US" dirty="0" smtClean="0"/>
              <a:t>/1005.3022.</a:t>
            </a:r>
          </a:p>
          <a:p>
            <a:r>
              <a:rPr lang="en-US" dirty="0" smtClean="0"/>
              <a:t>R. E. </a:t>
            </a:r>
            <a:r>
              <a:rPr lang="en-US" dirty="0" err="1" smtClean="0"/>
              <a:t>Angulo</a:t>
            </a:r>
            <a:r>
              <a:rPr lang="en-US" dirty="0" smtClean="0"/>
              <a:t> et al., MNRAS 383, 755 (2008)</a:t>
            </a:r>
          </a:p>
          <a:p>
            <a:r>
              <a:rPr lang="en-US" dirty="0" smtClean="0"/>
              <a:t>L. Ramsey, Proceedings of the Conference Fiber Optics in Astronomy, Tucson, AZ Apr. 11-14,1988.</a:t>
            </a:r>
          </a:p>
          <a:p>
            <a:r>
              <a:rPr lang="en-US" dirty="0" smtClean="0"/>
              <a:t>J.D. Murphy et al., Proc. SPIE Vol. 7018, 70182T (2008).</a:t>
            </a:r>
          </a:p>
          <a:p>
            <a:r>
              <a:rPr lang="en-US" dirty="0" smtClean="0"/>
              <a:t>J.G. Hill et al., Proc. SPIE Vol. 5492, 251 (2004).</a:t>
            </a:r>
          </a:p>
          <a:p>
            <a:r>
              <a:rPr lang="en-US" dirty="0" smtClean="0"/>
              <a:t>J.G. Hill et al., Proc. SPIE Vol. 6269, 93 (2006).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Energy Camera Testing at Fermilab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1267" name="Picture 3" descr="C:\Documents and Settings\diehl\My Documents\Working\DES\DESpec\2011\DESPECTalk\11-0035-0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77911"/>
            <a:ext cx="7467600" cy="4975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543800" cy="1143000"/>
          </a:xfrm>
        </p:spPr>
        <p:txBody>
          <a:bodyPr/>
          <a:lstStyle/>
          <a:p>
            <a:r>
              <a:rPr lang="en-US" sz="4400" dirty="0" err="1" smtClean="0"/>
              <a:t>DESpec</a:t>
            </a:r>
            <a:r>
              <a:rPr lang="en-US" sz="4400" dirty="0" smtClean="0"/>
              <a:t> Concept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An idea to make a significant impact </a:t>
            </a:r>
            <a:r>
              <a:rPr lang="en-US" sz="3200" dirty="0" smtClean="0"/>
              <a:t>on the  </a:t>
            </a:r>
            <a:r>
              <a:rPr lang="en-US" sz="3200" dirty="0" smtClean="0"/>
              <a:t>understanding of dark energy</a:t>
            </a:r>
          </a:p>
          <a:p>
            <a:pPr lvl="1"/>
            <a:r>
              <a:rPr lang="en-US" sz="2800" dirty="0" smtClean="0"/>
              <a:t>Build an instrument to perform spectroscopic follow-up of targets identified in DES data, taking advantage of the DECam strengths (red-sensitivity).</a:t>
            </a:r>
          </a:p>
          <a:p>
            <a:pPr lvl="1"/>
            <a:r>
              <a:rPr lang="en-US" sz="2800" dirty="0" smtClean="0"/>
              <a:t>An instrument that could be inter-changeable with DECam in a reasonably short time is desired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lvl="1"/>
            <a:r>
              <a:rPr lang="en-US" sz="2800" dirty="0" smtClean="0"/>
              <a:t>An instrument that can be built at about the same cost and schedule as DECam (ready by the end of DES) is desired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f  cage 1"/>
          <p:cNvPicPr>
            <a:picLocks noChangeAspect="1" noChangeArrowheads="1"/>
          </p:cNvPicPr>
          <p:nvPr/>
        </p:nvPicPr>
        <p:blipFill>
          <a:blip r:embed="rId2" cstate="print">
            <a:lum bright="78000" contrast="-86000"/>
          </a:blip>
          <a:srcRect/>
          <a:stretch>
            <a:fillRect/>
          </a:stretch>
        </p:blipFill>
        <p:spPr bwMode="auto">
          <a:xfrm>
            <a:off x="914400" y="1524000"/>
            <a:ext cx="7239000" cy="5110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620000" cy="1143000"/>
          </a:xfrm>
        </p:spPr>
        <p:txBody>
          <a:bodyPr/>
          <a:lstStyle/>
          <a:p>
            <a:r>
              <a:rPr lang="en-US" sz="4000" dirty="0" smtClean="0"/>
              <a:t>Main Technical Challenges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990600" y="2971800"/>
            <a:ext cx="708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/>
              <a:t>Optics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/>
              <a:t>Focal Plane and Fiber </a:t>
            </a:r>
            <a:r>
              <a:rPr lang="en-US" sz="3200" kern="0" dirty="0" err="1" smtClean="0"/>
              <a:t>Positioner</a:t>
            </a:r>
            <a:endParaRPr lang="en-US" sz="3200" kern="0" dirty="0" smtClean="0"/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/>
              <a:t>Spectrographs and Fibers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/>
              <a:t>CCDs &amp; Readout</a:t>
            </a:r>
            <a:endParaRPr lang="en-US" sz="3200" kern="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kern="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1828800"/>
            <a:ext cx="6930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 particularly ordered by difficulty, risk, WBS, or</a:t>
            </a:r>
          </a:p>
          <a:p>
            <a:r>
              <a:rPr lang="en-US" sz="2400" dirty="0" smtClean="0"/>
              <a:t>amount of R&amp;D …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Estimate of Sensitivity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8153400" cy="4724400"/>
          </a:xfrm>
        </p:spPr>
        <p:txBody>
          <a:bodyPr/>
          <a:lstStyle/>
          <a:p>
            <a:r>
              <a:rPr lang="en-US" dirty="0" err="1" smtClean="0"/>
              <a:t>Redshift</a:t>
            </a:r>
            <a:r>
              <a:rPr lang="en-US" dirty="0" smtClean="0"/>
              <a:t> determinations could be made using</a:t>
            </a:r>
          </a:p>
          <a:p>
            <a:pPr lvl="1"/>
            <a:r>
              <a:rPr lang="en-US" dirty="0" smtClean="0"/>
              <a:t>Absorption lines (takes longest)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 assumed this below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Emission lines for some galaxies (faster)</a:t>
            </a:r>
          </a:p>
          <a:p>
            <a:r>
              <a:rPr lang="en-US" dirty="0" smtClean="0"/>
              <a:t>Throughput &amp; Sensitivity</a:t>
            </a:r>
          </a:p>
          <a:p>
            <a:pPr lvl="1"/>
            <a:r>
              <a:rPr lang="en-US" dirty="0" smtClean="0"/>
              <a:t>DECam gets us 600 photons per second from a </a:t>
            </a:r>
            <a:r>
              <a:rPr lang="en-US" dirty="0" err="1" smtClean="0"/>
              <a:t>mag</a:t>
            </a:r>
            <a:r>
              <a:rPr lang="en-US" dirty="0" smtClean="0"/>
              <a:t> 20 source in a broadband filter (</a:t>
            </a:r>
            <a:r>
              <a:rPr lang="en-US" dirty="0" smtClean="0">
                <a:latin typeface="Symbol" pitchFamily="18" charset="2"/>
              </a:rPr>
              <a:t>Dl/l</a:t>
            </a:r>
            <a:r>
              <a:rPr lang="en-US" dirty="0" smtClean="0"/>
              <a:t>~0.2).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latin typeface="Symbol" pitchFamily="18" charset="2"/>
              </a:rPr>
              <a:t>Dl/l </a:t>
            </a:r>
            <a:r>
              <a:rPr lang="en-US" dirty="0" smtClean="0"/>
              <a:t>for 150 km/s is ~</a:t>
            </a:r>
            <a:r>
              <a:rPr lang="en-US" dirty="0" smtClean="0"/>
              <a:t>0.0005 (R~2000), </a:t>
            </a:r>
            <a:r>
              <a:rPr lang="en-US" dirty="0" smtClean="0"/>
              <a:t>so </a:t>
            </a:r>
            <a:r>
              <a:rPr lang="en-US" dirty="0" err="1" smtClean="0"/>
              <a:t>mag</a:t>
            </a:r>
            <a:r>
              <a:rPr lang="en-US" dirty="0" smtClean="0"/>
              <a:t> 22.5 (20) has 0.075 (0.75) photons/sec in a resolution bin (assuming 50% throughput </a:t>
            </a:r>
            <a:r>
              <a:rPr lang="en-US" u="sng" dirty="0" smtClean="0"/>
              <a:t>relative to DECam</a:t>
            </a:r>
            <a:r>
              <a:rPr lang="en-US" dirty="0" smtClean="0"/>
              <a:t>).  </a:t>
            </a:r>
          </a:p>
          <a:p>
            <a:pPr lvl="1"/>
            <a:r>
              <a:rPr lang="en-US" dirty="0" smtClean="0"/>
              <a:t>Taking into account the brightness of the dark sky, and using ~1 </a:t>
            </a:r>
            <a:r>
              <a:rPr lang="en-US" dirty="0" err="1" smtClean="0"/>
              <a:t>arcsec</a:t>
            </a:r>
            <a:r>
              <a:rPr lang="en-US" dirty="0" smtClean="0"/>
              <a:t> fibers (~60 microns), the S/N is ~0.087 * T**0.5 for </a:t>
            </a:r>
            <a:r>
              <a:rPr lang="en-US" dirty="0" err="1" smtClean="0"/>
              <a:t>mag</a:t>
            </a:r>
            <a:r>
              <a:rPr lang="en-US" dirty="0" smtClean="0"/>
              <a:t> 22.5 source.</a:t>
            </a:r>
          </a:p>
          <a:p>
            <a:pPr lvl="1"/>
            <a:r>
              <a:rPr lang="en-US" dirty="0" smtClean="0"/>
              <a:t>Requires an hour for S/N of 5 for </a:t>
            </a:r>
            <a:r>
              <a:rPr lang="en-US" dirty="0" err="1" smtClean="0"/>
              <a:t>mag</a:t>
            </a:r>
            <a:r>
              <a:rPr lang="en-US" dirty="0" smtClean="0"/>
              <a:t> 22.5 (faint) galaxy.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14437" y="76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DePoy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# Fibers vs. # Nights 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153400" cy="914400"/>
          </a:xfrm>
        </p:spPr>
        <p:txBody>
          <a:bodyPr/>
          <a:lstStyle/>
          <a:p>
            <a:r>
              <a:rPr lang="en-US" dirty="0" smtClean="0"/>
              <a:t>There are roughly 50M </a:t>
            </a:r>
            <a:r>
              <a:rPr lang="en-US" dirty="0" err="1" smtClean="0"/>
              <a:t>mag</a:t>
            </a:r>
            <a:r>
              <a:rPr lang="en-US" dirty="0" smtClean="0"/>
              <a:t> &lt; 22.5 galaxies in 5000 sq-deg and there are ~2.5x that per magnitude.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2438" y="2514600"/>
          <a:ext cx="8229600" cy="914400"/>
        </p:xfrm>
        <a:graphic>
          <a:graphicData uri="http://schemas.openxmlformats.org/presentationml/2006/ole">
            <p:oleObj spid="_x0000_s1026" name="Equation" r:id="rId3" imgW="2171520" imgH="241200" progId="Equation.3">
              <p:embed/>
            </p:oleObj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57200" y="3581400"/>
            <a:ext cx="830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</a:t>
            </a:r>
            <a:r>
              <a:rPr lang="en-US" sz="2400" kern="0" dirty="0" smtClean="0">
                <a:latin typeface="+mn-lt"/>
              </a:rPr>
              <a:t>possible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lang="en-US" sz="2400" kern="0" dirty="0" smtClean="0">
                <a:latin typeface="+mn-lt"/>
              </a:rPr>
              <a:t>arrange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kern="0" dirty="0" smtClean="0">
                <a:latin typeface="+mn-lt"/>
              </a:rPr>
              <a:t>~</a:t>
            </a:r>
            <a:r>
              <a:rPr lang="en-US" sz="2400" kern="0" noProof="0" dirty="0" smtClean="0">
                <a:latin typeface="+mn-lt"/>
              </a:rPr>
              <a:t>4000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fiber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positioners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kern="0" dirty="0" smtClean="0">
                <a:latin typeface="+mn-lt"/>
              </a:rPr>
              <a:t>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DECam focal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plane using an 0.7 cm pitch.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example: 1000 nights, 8 </a:t>
            </a:r>
            <a:r>
              <a:rPr lang="en-US" sz="2400" kern="0" noProof="0" dirty="0" smtClean="0">
                <a:latin typeface="+mn-lt"/>
              </a:rPr>
              <a:t>setups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night, and </a:t>
            </a:r>
            <a:r>
              <a:rPr lang="en-US" sz="2400" kern="0" dirty="0" smtClean="0">
                <a:latin typeface="+mn-lt"/>
              </a:rPr>
              <a:t>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=0.7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yields </a:t>
            </a:r>
            <a:r>
              <a:rPr lang="en-US" sz="2400" kern="0" dirty="0" smtClean="0">
                <a:latin typeface="+mn-lt"/>
              </a:rPr>
              <a:t>~22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1-hr spectra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4-5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esposures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“tile”.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Or: 2630 exposures over 110 nights and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eff’t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75% for E.L.G. =&gt; 5.5M targets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Intelligent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algorithms, which maximize the number of observed objects, result in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kern="0" dirty="0" smtClean="0">
                <a:latin typeface="+mn-lt"/>
              </a:rPr>
              <a:t>higher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yield.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r="4800"/>
          <a:stretch>
            <a:fillRect/>
          </a:stretch>
        </p:blipFill>
        <p:spPr bwMode="auto">
          <a:xfrm>
            <a:off x="4800600" y="1447800"/>
            <a:ext cx="413491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791200" cy="1143000"/>
          </a:xfrm>
        </p:spPr>
        <p:txBody>
          <a:bodyPr/>
          <a:lstStyle/>
          <a:p>
            <a:r>
              <a:rPr lang="en-US" sz="4400" dirty="0" err="1" smtClean="0"/>
              <a:t>DESpec</a:t>
            </a:r>
            <a:r>
              <a:rPr lang="en-US" sz="4400" dirty="0" smtClean="0"/>
              <a:t> </a:t>
            </a:r>
            <a:r>
              <a:rPr lang="en-US" sz="4400" dirty="0" smtClean="0"/>
              <a:t>Optics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447800"/>
            <a:ext cx="4953000" cy="5410200"/>
          </a:xfrm>
        </p:spPr>
        <p:txBody>
          <a:bodyPr/>
          <a:lstStyle/>
          <a:p>
            <a:r>
              <a:rPr lang="en-US" dirty="0" smtClean="0"/>
              <a:t>Reuse the DECam </a:t>
            </a:r>
            <a:r>
              <a:rPr lang="en-US" dirty="0" smtClean="0"/>
              <a:t>optics (focal ratio f/2.9)</a:t>
            </a:r>
          </a:p>
          <a:p>
            <a:r>
              <a:rPr lang="en-US" dirty="0" smtClean="0"/>
              <a:t>The DECam Dewar needs its window (C5) as the cover, providing opportunity to use a new optical window for </a:t>
            </a:r>
            <a:r>
              <a:rPr lang="en-US" dirty="0" err="1" smtClean="0"/>
              <a:t>DESpec</a:t>
            </a:r>
            <a:r>
              <a:rPr lang="en-US" dirty="0" smtClean="0"/>
              <a:t>. Move </a:t>
            </a:r>
            <a:r>
              <a:rPr lang="en-US" dirty="0" smtClean="0"/>
              <a:t>it a </a:t>
            </a:r>
            <a:r>
              <a:rPr lang="en-US" dirty="0" smtClean="0"/>
              <a:t>little closer to the nominal FP because of ADC.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DESpec</a:t>
            </a:r>
            <a:r>
              <a:rPr lang="en-US" dirty="0" smtClean="0"/>
              <a:t> optics require an atmospheric dispersion corrector to remove the prismatic effect of the atmosphere. There is space </a:t>
            </a:r>
            <a:r>
              <a:rPr lang="en-US" dirty="0" smtClean="0"/>
              <a:t>(</a:t>
            </a:r>
            <a:r>
              <a:rPr lang="en-US" dirty="0" smtClean="0"/>
              <a:t>236 mm) in the F-C.S</a:t>
            </a:r>
            <a:r>
              <a:rPr lang="en-US" dirty="0" smtClean="0"/>
              <a:t>. slot for </a:t>
            </a:r>
            <a:r>
              <a:rPr lang="en-US" dirty="0" smtClean="0"/>
              <a:t>this plus the shutter.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8F90F-DEA4-46E7-A621-ED768ADCEDC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304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work was done by Steve Kent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5791200"/>
            <a:ext cx="364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FP </a:t>
            </a:r>
            <a:r>
              <a:rPr lang="en-US" dirty="0" err="1" smtClean="0"/>
              <a:t>FoV</a:t>
            </a:r>
            <a:r>
              <a:rPr lang="en-US" dirty="0" smtClean="0"/>
              <a:t> has Radius = 225.54 mm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43437</TotalTime>
  <Words>2521</Words>
  <Application>Microsoft Office PowerPoint</Application>
  <PresentationFormat>On-screen Show (4:3)</PresentationFormat>
  <Paragraphs>300</Paragraphs>
  <Slides>37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Default Design</vt:lpstr>
      <vt:lpstr>Microsoft Equation 3.0</vt:lpstr>
      <vt:lpstr>DESpec</vt:lpstr>
      <vt:lpstr>Acknowledgements</vt:lpstr>
      <vt:lpstr>DECam =&gt; the Blanco Telescope @ CTIO</vt:lpstr>
      <vt:lpstr>Dark Energy Camera Testing at Fermilab</vt:lpstr>
      <vt:lpstr>DESpec Concept</vt:lpstr>
      <vt:lpstr>Main Technical Challenges</vt:lpstr>
      <vt:lpstr>Estimate of Sensitivity</vt:lpstr>
      <vt:lpstr># Fibers vs. # Nights </vt:lpstr>
      <vt:lpstr>DESpec Optics</vt:lpstr>
      <vt:lpstr>Spot Size</vt:lpstr>
      <vt:lpstr>Spot Size [2] ADC Variant</vt:lpstr>
      <vt:lpstr>Atmospheric Dispersion Compensator Example</vt:lpstr>
      <vt:lpstr>Filter-Changer/Shutter Slot</vt:lpstr>
      <vt:lpstr>Almost Telecentric</vt:lpstr>
      <vt:lpstr>Fiber Positioners</vt:lpstr>
      <vt:lpstr>Plug Plate</vt:lpstr>
      <vt:lpstr>Example “Twirling Post”</vt:lpstr>
      <vt:lpstr>Example “Spines”</vt:lpstr>
      <vt:lpstr>Echidna Spine</vt:lpstr>
      <vt:lpstr>Example Pick &amp; Place Robot</vt:lpstr>
      <vt:lpstr>Example StarBugs</vt:lpstr>
      <vt:lpstr>Some Comparisons</vt:lpstr>
      <vt:lpstr>More Fiber Positioner Components</vt:lpstr>
      <vt:lpstr>Spectrographs &amp; Fibers</vt:lpstr>
      <vt:lpstr>Example: VIRUS Spectrograph</vt:lpstr>
      <vt:lpstr>CCDs &amp; R.O.</vt:lpstr>
      <vt:lpstr>Interchangeable w/ DECam</vt:lpstr>
      <vt:lpstr>Imager Removal</vt:lpstr>
      <vt:lpstr>Connection Between Design Concepts and Requirements</vt:lpstr>
      <vt:lpstr>Survey Reference Design</vt:lpstr>
      <vt:lpstr>Summary</vt:lpstr>
      <vt:lpstr>Trades</vt:lpstr>
      <vt:lpstr>Table</vt:lpstr>
      <vt:lpstr>FRD &amp; Throughput vs. F Ratio</vt:lpstr>
      <vt:lpstr>Spectrograph Throughput</vt:lpstr>
      <vt:lpstr>Fiber Alternative Decision Tree</vt:lpstr>
      <vt:lpstr>References</vt:lpstr>
    </vt:vector>
  </TitlesOfParts>
  <Company>Fermilab - CDF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Energy Camera</dc:title>
  <dc:creator> </dc:creator>
  <cp:lastModifiedBy>Tom Diehl</cp:lastModifiedBy>
  <cp:revision>688</cp:revision>
  <dcterms:created xsi:type="dcterms:W3CDTF">2003-12-02T22:53:08Z</dcterms:created>
  <dcterms:modified xsi:type="dcterms:W3CDTF">2011-03-07T11:07:43Z</dcterms:modified>
</cp:coreProperties>
</file>