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0" r:id="rId3"/>
    <p:sldId id="313" r:id="rId4"/>
    <p:sldId id="314" r:id="rId5"/>
    <p:sldId id="284" r:id="rId6"/>
    <p:sldId id="315" r:id="rId7"/>
    <p:sldId id="316" r:id="rId8"/>
    <p:sldId id="317" r:id="rId9"/>
    <p:sldId id="276" r:id="rId10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40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40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40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40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40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0000"/>
    <a:srgbClr val="808080"/>
    <a:srgbClr val="FFFF66"/>
    <a:srgbClr val="C0C0C0"/>
    <a:srgbClr val="003366"/>
    <a:srgbClr val="000099"/>
    <a:srgbClr val="DDDDDD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6" autoAdjust="0"/>
    <p:restoredTop sz="94624" autoAdjust="0"/>
  </p:normalViewPr>
  <p:slideViewPr>
    <p:cSldViewPr>
      <p:cViewPr>
        <p:scale>
          <a:sx n="99" d="100"/>
          <a:sy n="99" d="100"/>
        </p:scale>
        <p:origin x="-840" y="-112"/>
      </p:cViewPr>
      <p:guideLst>
        <p:guide orient="horz" pos="912"/>
        <p:guide orient="horz" pos="2880"/>
        <p:guide orient="horz" pos="2256"/>
        <p:guide pos="1920"/>
        <p:guide pos="144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08" y="-32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1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1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1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1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fld id="{B6239DE1-5E7A-4A32-9662-04A5ACBC3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07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1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1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16425"/>
            <a:ext cx="503237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1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1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fld id="{2200501E-FCE6-4FBB-B046-B8B9A4A0F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08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background2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-3810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6096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+mj-lt"/>
          <a:ea typeface="ＭＳ Ｐゴシック" pitchFamily="-11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  <a:ea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  <a:ea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  <a:ea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  <a:ea typeface="ＭＳ Ｐゴシック" pitchFamily="-110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hlink"/>
          </a:solidFill>
          <a:latin typeface="+mn-lt"/>
          <a:ea typeface="ＭＳ Ｐゴシック" pitchFamily="-11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hlink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hlink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46452"/>
            <a:ext cx="7772400" cy="553998"/>
          </a:xfrm>
        </p:spPr>
        <p:txBody>
          <a:bodyPr/>
          <a:lstStyle/>
          <a:p>
            <a:r>
              <a:rPr lang="en-US" dirty="0" smtClean="0"/>
              <a:t>Spectroscopic Reference Design Options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L. DePoy</a:t>
            </a:r>
            <a:endParaRPr lang="en-US" dirty="0" smtClean="0"/>
          </a:p>
          <a:p>
            <a:r>
              <a:rPr lang="en-US" dirty="0" smtClean="0"/>
              <a:t>Texas A&amp;M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9412"/>
            <a:ext cx="6096000" cy="1015663"/>
          </a:xfrm>
        </p:spPr>
        <p:txBody>
          <a:bodyPr/>
          <a:lstStyle/>
          <a:p>
            <a:r>
              <a:rPr lang="en-US" dirty="0" smtClean="0"/>
              <a:t>Notional </a:t>
            </a:r>
            <a:r>
              <a:rPr lang="en-US" dirty="0" err="1" smtClean="0"/>
              <a:t>DESpec</a:t>
            </a:r>
            <a:r>
              <a:rPr lang="en-US" dirty="0" smtClean="0"/>
              <a:t> </a:t>
            </a:r>
            <a:r>
              <a:rPr lang="en-US" dirty="0" smtClean="0"/>
              <a:t>unit spectrograph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550-1000nm coverage using DES 2Kx4K CCD</a:t>
            </a:r>
          </a:p>
          <a:p>
            <a:r>
              <a:rPr lang="en-US" dirty="0" smtClean="0"/>
              <a:t>Roughly 4 pixels per resolution element (R</a:t>
            </a:r>
            <a:r>
              <a:rPr lang="en-US" dirty="0" smtClean="0"/>
              <a:t>~1760 </a:t>
            </a:r>
            <a:r>
              <a:rPr lang="en-US" dirty="0" smtClean="0"/>
              <a:t>at 775nm; </a:t>
            </a:r>
            <a:r>
              <a:rPr lang="en-US" dirty="0" smtClean="0"/>
              <a:t>0.11 nm</a:t>
            </a:r>
            <a:r>
              <a:rPr lang="en-US" dirty="0" smtClean="0"/>
              <a:t>/pixel</a:t>
            </a:r>
            <a:br>
              <a:rPr lang="en-US" dirty="0" smtClean="0"/>
            </a:br>
            <a:r>
              <a:rPr lang="en-US" dirty="0" smtClean="0"/>
              <a:t>dispersion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~4000 individually targetable </a:t>
            </a:r>
            <a:r>
              <a:rPr lang="en-US" dirty="0" err="1" smtClean="0"/>
              <a:t>fibres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9412"/>
            <a:ext cx="6096000" cy="1015663"/>
          </a:xfrm>
        </p:spPr>
        <p:txBody>
          <a:bodyPr/>
          <a:lstStyle/>
          <a:p>
            <a:r>
              <a:rPr lang="en-US" dirty="0" smtClean="0"/>
              <a:t>No metal has been cut (the cuts are not even designed!)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r>
              <a:rPr lang="en-US" dirty="0" smtClean="0"/>
              <a:t>Could use 2 pixels per resolution element</a:t>
            </a:r>
          </a:p>
          <a:p>
            <a:pPr lvl="1"/>
            <a:r>
              <a:rPr lang="en-US" dirty="0" smtClean="0"/>
              <a:t>Resolution ~4000 rather than ~2000</a:t>
            </a:r>
          </a:p>
          <a:p>
            <a:r>
              <a:rPr lang="en-US" dirty="0" smtClean="0"/>
              <a:t>Could “assign” some fibers to fixed geometry bundle</a:t>
            </a:r>
          </a:p>
          <a:p>
            <a:pPr lvl="1"/>
            <a:r>
              <a:rPr lang="en-US" dirty="0" smtClean="0"/>
              <a:t>For clusters or other “closely packed” targets</a:t>
            </a:r>
          </a:p>
          <a:p>
            <a:r>
              <a:rPr lang="en-US" dirty="0" smtClean="0"/>
              <a:t>Could use “fiber bundle” IFUs instead of single fibers</a:t>
            </a:r>
          </a:p>
          <a:p>
            <a:pPr lvl="1"/>
            <a:r>
              <a:rPr lang="en-US" dirty="0" smtClean="0"/>
              <a:t>Rotation curves of galaxies or higher throughput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7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US" dirty="0" smtClean="0"/>
              <a:t>Need longer focal length camera</a:t>
            </a:r>
          </a:p>
          <a:p>
            <a:pPr lvl="1"/>
            <a:r>
              <a:rPr lang="en-US" dirty="0" smtClean="0"/>
              <a:t>Or finer grating</a:t>
            </a:r>
          </a:p>
          <a:p>
            <a:r>
              <a:rPr lang="en-US" dirty="0" smtClean="0"/>
              <a:t>Better image quality from camera</a:t>
            </a:r>
          </a:p>
          <a:p>
            <a:pPr lvl="1"/>
            <a:r>
              <a:rPr lang="en-US" dirty="0" smtClean="0"/>
              <a:t>“line spread function” &lt;30 microns</a:t>
            </a:r>
          </a:p>
          <a:p>
            <a:pPr lvl="1"/>
            <a:r>
              <a:rPr lang="en-US" dirty="0" smtClean="0"/>
              <a:t>However, typical galaxy velocity dispersions are ~150 km/sec</a:t>
            </a:r>
          </a:p>
          <a:p>
            <a:r>
              <a:rPr lang="en-US" dirty="0" smtClean="0"/>
              <a:t>Could split beam into blue and red “arms”</a:t>
            </a:r>
          </a:p>
          <a:p>
            <a:pPr lvl="1"/>
            <a:r>
              <a:rPr lang="en-US" dirty="0" smtClean="0"/>
              <a:t>Cost would rise for spectrographs</a:t>
            </a:r>
          </a:p>
        </p:txBody>
      </p:sp>
    </p:spTree>
    <p:extLst>
      <p:ext uri="{BB962C8B-B14F-4D97-AF65-F5344CB8AC3E}">
        <p14:creationId xmlns:p14="http://schemas.microsoft.com/office/powerpoint/2010/main" val="375441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bundles</a:t>
            </a:r>
          </a:p>
        </p:txBody>
      </p:sp>
      <p:pic>
        <p:nvPicPr>
          <p:cNvPr id="111619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4090987"/>
            <a:ext cx="8553450" cy="2538413"/>
          </a:xfrm>
        </p:spPr>
      </p:pic>
      <p:pic>
        <p:nvPicPr>
          <p:cNvPr id="111620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5587"/>
            <a:ext cx="36576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Picture 17" descr="P1170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00200"/>
            <a:ext cx="1720972" cy="21542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1624" name="Rectangle 5"/>
          <p:cNvSpPr>
            <a:spLocks noChangeArrowheads="1"/>
          </p:cNvSpPr>
          <p:nvPr/>
        </p:nvSpPr>
        <p:spPr bwMode="auto">
          <a:xfrm>
            <a:off x="6096000" y="1524000"/>
            <a:ext cx="2819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175" eaLnBrk="0" hangingPunct="0">
              <a:spcBef>
                <a:spcPct val="20000"/>
              </a:spcBef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Could allocate some fibers to IFU</a:t>
            </a:r>
            <a:endParaRPr lang="en-US" sz="24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1625" name="Rectangle 23"/>
          <p:cNvSpPr>
            <a:spLocks noChangeArrowheads="1"/>
          </p:cNvSpPr>
          <p:nvPr/>
        </p:nvSpPr>
        <p:spPr bwMode="auto">
          <a:xfrm>
            <a:off x="3200400" y="6629400"/>
            <a:ext cx="601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400" dirty="0">
                <a:solidFill>
                  <a:srgbClr val="000099"/>
                </a:solidFill>
              </a:rPr>
              <a:t>Murphy et al., 2008, SPIE 7018-104; </a:t>
            </a:r>
            <a:r>
              <a:rPr lang="en-US" sz="1400" dirty="0" err="1">
                <a:solidFill>
                  <a:srgbClr val="000099"/>
                </a:solidFill>
              </a:rPr>
              <a:t>Soukup</a:t>
            </a:r>
            <a:r>
              <a:rPr lang="en-US" sz="1400" dirty="0">
                <a:solidFill>
                  <a:srgbClr val="000099"/>
                </a:solidFill>
              </a:rPr>
              <a:t> et al., 2010, SPIE 7735-180</a:t>
            </a:r>
            <a:r>
              <a:rPr lang="en-US" sz="1400" dirty="0"/>
              <a:t> 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400" dirty="0"/>
              <a:t> </a:t>
            </a:r>
          </a:p>
        </p:txBody>
      </p:sp>
      <p:sp>
        <p:nvSpPr>
          <p:cNvPr id="111626" name="Rectangle 23"/>
          <p:cNvSpPr>
            <a:spLocks noChangeArrowheads="1"/>
          </p:cNvSpPr>
          <p:nvPr/>
        </p:nvSpPr>
        <p:spPr bwMode="auto">
          <a:xfrm>
            <a:off x="0" y="66294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400" dirty="0" err="1">
                <a:solidFill>
                  <a:srgbClr val="000099"/>
                </a:solidFill>
              </a:rPr>
              <a:t>Kelz</a:t>
            </a:r>
            <a:r>
              <a:rPr lang="en-US" sz="1400" dirty="0">
                <a:solidFill>
                  <a:srgbClr val="000099"/>
                </a:solidFill>
              </a:rPr>
              <a:t> et al., 2006, SPIE 6273-121;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97715" y="3506787"/>
            <a:ext cx="138050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IFU output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0163" y="3225896"/>
            <a:ext cx="15147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IFU input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fiber bundles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losely packed targets may require many exposures</a:t>
            </a:r>
          </a:p>
          <a:p>
            <a:pPr lvl="1"/>
            <a:r>
              <a:rPr lang="en-US" dirty="0" smtClean="0"/>
              <a:t>Currently roughly 1 fiber per 2 </a:t>
            </a:r>
            <a:r>
              <a:rPr lang="en-US" dirty="0" err="1" smtClean="0"/>
              <a:t>arcminute</a:t>
            </a:r>
            <a:r>
              <a:rPr lang="en-US" dirty="0" smtClean="0"/>
              <a:t> diameter patch on the sky</a:t>
            </a:r>
          </a:p>
          <a:p>
            <a:pPr lvl="1"/>
            <a:r>
              <a:rPr lang="en-US" dirty="0" smtClean="0"/>
              <a:t>If target density is higher, will require multiple exposures</a:t>
            </a:r>
          </a:p>
          <a:p>
            <a:pPr lvl="1"/>
            <a:r>
              <a:rPr lang="en-US" dirty="0" smtClean="0"/>
              <a:t>Galaxy clusters may have 10-100 objects per </a:t>
            </a:r>
            <a:r>
              <a:rPr lang="en-US" dirty="0" err="1" smtClean="0"/>
              <a:t>arcminute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643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fiber bundles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 sz="2800" dirty="0" smtClean="0"/>
              <a:t>Could allocate fixed pattern to central field</a:t>
            </a:r>
          </a:p>
          <a:p>
            <a:pPr lvl="1"/>
            <a:r>
              <a:rPr lang="en-US" sz="2400" dirty="0" smtClean="0"/>
              <a:t>~3 exposures for 100% coverage of area</a:t>
            </a:r>
          </a:p>
          <a:p>
            <a:pPr lvl="1"/>
            <a:r>
              <a:rPr lang="en-US" sz="2400" dirty="0" smtClean="0"/>
              <a:t>~1600 fibers for 1 sq. </a:t>
            </a:r>
            <a:r>
              <a:rPr lang="en-US" sz="2400" dirty="0" err="1" smtClean="0"/>
              <a:t>arcminute</a:t>
            </a:r>
            <a:endParaRPr lang="en-US" sz="2400" dirty="0" smtClean="0"/>
          </a:p>
          <a:p>
            <a:pPr lvl="2"/>
            <a:r>
              <a:rPr lang="en-US" sz="2000" dirty="0" smtClean="0"/>
              <a:t>Assumes 1.5 </a:t>
            </a:r>
            <a:r>
              <a:rPr lang="en-US" sz="2000" dirty="0" err="1" smtClean="0"/>
              <a:t>arcsec</a:t>
            </a:r>
            <a:r>
              <a:rPr lang="en-US" sz="2000" dirty="0" smtClean="0"/>
              <a:t> fiber</a:t>
            </a:r>
          </a:p>
          <a:p>
            <a:pPr lvl="1"/>
            <a:r>
              <a:rPr lang="en-US" sz="2400" dirty="0" smtClean="0"/>
              <a:t>~8 additional spectrographs</a:t>
            </a:r>
          </a:p>
          <a:p>
            <a:r>
              <a:rPr lang="en-US" sz="2800" dirty="0" smtClean="0"/>
              <a:t>Limit would be to carpet entire focal plane in fixed configuration</a:t>
            </a:r>
          </a:p>
          <a:p>
            <a:pPr lvl="1"/>
            <a:r>
              <a:rPr lang="en-US" sz="2400" dirty="0" smtClean="0"/>
              <a:t>~17 million fibers</a:t>
            </a:r>
          </a:p>
          <a:p>
            <a:pPr lvl="1"/>
            <a:r>
              <a:rPr lang="en-US" sz="2400" dirty="0" smtClean="0"/>
              <a:t>70,000 spectrographs</a:t>
            </a:r>
          </a:p>
          <a:p>
            <a:pPr lvl="1"/>
            <a:r>
              <a:rPr lang="en-US" sz="2400" dirty="0" smtClean="0"/>
              <a:t>Project cost would be high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1901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 sz="2800" dirty="0" smtClean="0"/>
              <a:t>Use small “IFUs” instead of single input fibers</a:t>
            </a:r>
          </a:p>
          <a:p>
            <a:pPr lvl="1"/>
            <a:r>
              <a:rPr lang="en-US" sz="2400" dirty="0" smtClean="0"/>
              <a:t>Each positioner has a bundle of N fibers</a:t>
            </a:r>
          </a:p>
          <a:p>
            <a:pPr lvl="1"/>
            <a:r>
              <a:rPr lang="en-US" sz="2400" dirty="0" smtClean="0"/>
              <a:t>N*size = field-of-view of each IFU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 ~15 </a:t>
            </a:r>
            <a:r>
              <a:rPr lang="en-US" sz="2400" dirty="0" err="1" smtClean="0"/>
              <a:t>arcsec</a:t>
            </a:r>
            <a:r>
              <a:rPr lang="en-US" sz="2400" dirty="0" smtClean="0"/>
              <a:t> field, 1.5 </a:t>
            </a:r>
            <a:r>
              <a:rPr lang="en-US" sz="2400" dirty="0" err="1" smtClean="0"/>
              <a:t>arcsec</a:t>
            </a:r>
            <a:r>
              <a:rPr lang="en-US" sz="2400" dirty="0" smtClean="0"/>
              <a:t> fibers</a:t>
            </a:r>
          </a:p>
          <a:p>
            <a:pPr lvl="2"/>
            <a:r>
              <a:rPr lang="en-US" sz="2000" dirty="0" smtClean="0"/>
              <a:t>~50% fill factor</a:t>
            </a:r>
          </a:p>
          <a:p>
            <a:pPr lvl="2"/>
            <a:r>
              <a:rPr lang="en-US" sz="2000" dirty="0" smtClean="0"/>
              <a:t>Roughly 50 fibers per IFU</a:t>
            </a:r>
          </a:p>
          <a:p>
            <a:pPr lvl="2"/>
            <a:r>
              <a:rPr lang="en-US" sz="2000" dirty="0" smtClean="0"/>
              <a:t>Rotation curves for every galaxy larger than ~few </a:t>
            </a:r>
            <a:r>
              <a:rPr lang="en-US" sz="2000" dirty="0" err="1" smtClean="0"/>
              <a:t>arcsec</a:t>
            </a:r>
            <a:endParaRPr lang="en-US" sz="2000" dirty="0" smtClean="0"/>
          </a:p>
          <a:p>
            <a:pPr lvl="2"/>
            <a:r>
              <a:rPr lang="en-US" sz="2000" dirty="0" smtClean="0"/>
              <a:t>Need ~50 times as many spectrographs</a:t>
            </a:r>
          </a:p>
          <a:p>
            <a:pPr lvl="3"/>
            <a:r>
              <a:rPr lang="en-US" sz="1600" dirty="0" smtClean="0"/>
              <a:t>~750 spectrographs</a:t>
            </a:r>
          </a:p>
          <a:p>
            <a:pPr lvl="3"/>
            <a:r>
              <a:rPr lang="en-US" sz="1600" dirty="0" smtClean="0"/>
              <a:t>Already building 200 for HETDEX</a:t>
            </a:r>
          </a:p>
          <a:p>
            <a:pPr lvl="1"/>
            <a:r>
              <a:rPr lang="en-US" sz="2400" dirty="0" smtClean="0"/>
              <a:t>Other combinations possible of course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144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options still open</a:t>
            </a:r>
          </a:p>
          <a:p>
            <a:r>
              <a:rPr lang="en-US" dirty="0" smtClean="0"/>
              <a:t>Need to allow science goals to drive instrument choices</a:t>
            </a:r>
          </a:p>
          <a:p>
            <a:r>
              <a:rPr lang="en-US" dirty="0" smtClean="0"/>
              <a:t>Should coordinate science ideas with changes in instrument design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14141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55719</TotalTime>
  <Words>411</Words>
  <Application>Microsoft Macintosh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Spectroscopic Reference Design Options</vt:lpstr>
      <vt:lpstr>Notional DESpec unit spectrograph specs</vt:lpstr>
      <vt:lpstr>No metal has been cut (the cuts are not even designed!)</vt:lpstr>
      <vt:lpstr>Higher resolution</vt:lpstr>
      <vt:lpstr>Fiber bundles</vt:lpstr>
      <vt:lpstr>Fixed fiber bundles </vt:lpstr>
      <vt:lpstr>Fixed fiber bundles </vt:lpstr>
      <vt:lpstr>Hybrid approach</vt:lpstr>
      <vt:lpstr>Summary</vt:lpstr>
    </vt:vector>
  </TitlesOfParts>
  <Company>TEES Communications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Amy Yarbrough</dc:creator>
  <cp:lastModifiedBy>Darren DePoy</cp:lastModifiedBy>
  <cp:revision>1688</cp:revision>
  <cp:lastPrinted>1999-07-13T10:45:18Z</cp:lastPrinted>
  <dcterms:created xsi:type="dcterms:W3CDTF">1999-06-28T14:13:43Z</dcterms:created>
  <dcterms:modified xsi:type="dcterms:W3CDTF">2011-03-07T17:51:15Z</dcterms:modified>
</cp:coreProperties>
</file>