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4225" r:id="rId2"/>
    <p:sldMasterId id="2147484235" r:id="rId3"/>
    <p:sldMasterId id="2147484333" r:id="rId4"/>
    <p:sldMasterId id="2147484341" r:id="rId5"/>
    <p:sldMasterId id="2147484402" r:id="rId6"/>
    <p:sldMasterId id="2147484426" r:id="rId7"/>
    <p:sldMasterId id="2147484428" r:id="rId8"/>
    <p:sldMasterId id="2147484440" r:id="rId9"/>
  </p:sldMasterIdLst>
  <p:notesMasterIdLst>
    <p:notesMasterId r:id="rId42"/>
  </p:notesMasterIdLst>
  <p:handoutMasterIdLst>
    <p:handoutMasterId r:id="rId43"/>
  </p:handoutMasterIdLst>
  <p:sldIdLst>
    <p:sldId id="294" r:id="rId10"/>
    <p:sldId id="417" r:id="rId11"/>
    <p:sldId id="341" r:id="rId12"/>
    <p:sldId id="268" r:id="rId13"/>
    <p:sldId id="275" r:id="rId14"/>
    <p:sldId id="264" r:id="rId15"/>
    <p:sldId id="377" r:id="rId16"/>
    <p:sldId id="418" r:id="rId17"/>
    <p:sldId id="397" r:id="rId18"/>
    <p:sldId id="398" r:id="rId19"/>
    <p:sldId id="433" r:id="rId20"/>
    <p:sldId id="434" r:id="rId21"/>
    <p:sldId id="1498" r:id="rId22"/>
    <p:sldId id="1530" r:id="rId23"/>
    <p:sldId id="256" r:id="rId24"/>
    <p:sldId id="257" r:id="rId25"/>
    <p:sldId id="258" r:id="rId26"/>
    <p:sldId id="259" r:id="rId27"/>
    <p:sldId id="413" r:id="rId28"/>
    <p:sldId id="1532" r:id="rId29"/>
    <p:sldId id="1531" r:id="rId30"/>
    <p:sldId id="265" r:id="rId31"/>
    <p:sldId id="406" r:id="rId32"/>
    <p:sldId id="267" r:id="rId33"/>
    <p:sldId id="1533" r:id="rId34"/>
    <p:sldId id="1534" r:id="rId35"/>
    <p:sldId id="419" r:id="rId36"/>
    <p:sldId id="266" r:id="rId37"/>
    <p:sldId id="274" r:id="rId38"/>
    <p:sldId id="414" r:id="rId39"/>
    <p:sldId id="415" r:id="rId40"/>
    <p:sldId id="395" r:id="rId41"/>
  </p:sldIdLst>
  <p:sldSz cx="9144000" cy="6858000" type="screen4x3"/>
  <p:notesSz cx="6858000" cy="9144000"/>
  <p:defaultTextStyle>
    <a:defPPr>
      <a:defRPr lang="en-US"/>
    </a:defPPr>
    <a:lvl1pPr algn="l" defTabSz="456869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6869" algn="l" defTabSz="456869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3743" algn="l" defTabSz="456869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0620" algn="l" defTabSz="456869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7491" algn="l" defTabSz="456869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4362" algn="l" defTabSz="456869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1238" algn="l" defTabSz="456869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198104" algn="l" defTabSz="456869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4982" algn="l" defTabSz="456869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000000"/>
    <a:srgbClr val="004C97"/>
    <a:srgbClr val="515151"/>
    <a:srgbClr val="505050"/>
    <a:srgbClr val="50504E"/>
    <a:srgbClr val="4E4E4E"/>
    <a:srgbClr val="63666A"/>
    <a:srgbClr val="99D6EA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57" autoAdjust="0"/>
    <p:restoredTop sz="99808" autoAdjust="0"/>
  </p:normalViewPr>
  <p:slideViewPr>
    <p:cSldViewPr snapToGrid="0" snapToObjects="1" showGuides="1">
      <p:cViewPr varScale="1">
        <p:scale>
          <a:sx n="128" d="100"/>
          <a:sy n="128" d="100"/>
        </p:scale>
        <p:origin x="1104" y="17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686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6869" algn="l" defTabSz="45686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3743" algn="l" defTabSz="45686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0620" algn="l" defTabSz="45686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7491" algn="l" defTabSz="45686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4362" algn="l" defTabSz="4568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238" algn="l" defTabSz="4568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104" algn="l" defTabSz="4568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982" algn="l" defTabSz="4568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8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4358B2-A5B8-344E-84C4-B0C1B5852C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8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477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004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>
            <a:extLst>
              <a:ext uri="{FF2B5EF4-FFF2-40B4-BE49-F238E27FC236}">
                <a16:creationId xmlns:a16="http://schemas.microsoft.com/office/drawing/2014/main" id="{9B4D5144-2C88-AF4A-86B9-C537E26AC4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32AAC728-1B32-C041-B362-E96838261E35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en-US" altLang="en-US"/>
              <a:t>PICO -&gt; PNL, DAMIC-&gt; Uchicago (no darkside)</a:t>
            </a:r>
          </a:p>
        </p:txBody>
      </p:sp>
    </p:spTree>
    <p:extLst>
      <p:ext uri="{BB962C8B-B14F-4D97-AF65-F5344CB8AC3E}">
        <p14:creationId xmlns:p14="http://schemas.microsoft.com/office/powerpoint/2010/main" val="16024091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>
            <a:extLst>
              <a:ext uri="{FF2B5EF4-FFF2-40B4-BE49-F238E27FC236}">
                <a16:creationId xmlns:a16="http://schemas.microsoft.com/office/drawing/2014/main" id="{77E9D1E8-BD24-CD44-ACE0-F934C177E8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DF1C71DE-B733-F843-8E08-1DCC7C17AEB2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en-US" altLang="en-US"/>
              <a:t>New MKID made at Chicago, </a:t>
            </a:r>
          </a:p>
        </p:txBody>
      </p:sp>
    </p:spTree>
    <p:extLst>
      <p:ext uri="{BB962C8B-B14F-4D97-AF65-F5344CB8AC3E}">
        <p14:creationId xmlns:p14="http://schemas.microsoft.com/office/powerpoint/2010/main" val="1550396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2DA33D13-D34B-2D40-96A5-2AA0E61CB2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E3E28A61-D58F-DF4C-935C-F6CEF6423B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Should we add Eric Dahl and Hugh’s LDRD?</a:t>
            </a:r>
          </a:p>
        </p:txBody>
      </p:sp>
    </p:spTree>
    <p:extLst>
      <p:ext uri="{BB962C8B-B14F-4D97-AF65-F5344CB8AC3E}">
        <p14:creationId xmlns:p14="http://schemas.microsoft.com/office/powerpoint/2010/main" val="1075020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>
            <a:extLst>
              <a:ext uri="{FF2B5EF4-FFF2-40B4-BE49-F238E27FC236}">
                <a16:creationId xmlns:a16="http://schemas.microsoft.com/office/drawing/2014/main" id="{3FB4FDB0-0447-4A4E-824A-FD61313519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3050E466-2A38-EA4B-8DFD-3D70674C4681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en-US" altLang="en-US"/>
              <a:t>Add SENSEI</a:t>
            </a:r>
          </a:p>
        </p:txBody>
      </p:sp>
    </p:spTree>
    <p:extLst>
      <p:ext uri="{BB962C8B-B14F-4D97-AF65-F5344CB8AC3E}">
        <p14:creationId xmlns:p14="http://schemas.microsoft.com/office/powerpoint/2010/main" val="172185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>
            <a:extLst>
              <a:ext uri="{FF2B5EF4-FFF2-40B4-BE49-F238E27FC236}">
                <a16:creationId xmlns:a16="http://schemas.microsoft.com/office/drawing/2014/main" id="{9B4D5144-2C88-AF4A-86B9-C537E26AC4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32AAC728-1B32-C041-B362-E96838261E35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en-US" altLang="en-US"/>
              <a:t>PICO -&gt; PNL, DAMIC-&gt; Uchicago (no darkside)</a:t>
            </a:r>
          </a:p>
        </p:txBody>
      </p:sp>
    </p:spTree>
    <p:extLst>
      <p:ext uri="{BB962C8B-B14F-4D97-AF65-F5344CB8AC3E}">
        <p14:creationId xmlns:p14="http://schemas.microsoft.com/office/powerpoint/2010/main" val="954586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34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013AFC4-29C3-7246-ADE6-D40B86E04329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19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42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013AFC4-29C3-7246-ADE6-D40B86E04329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20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42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245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013AFC4-29C3-7246-ADE6-D40B86E04329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21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42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751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4358B2-A5B8-344E-84C4-B0C1B5852C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39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66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013AFC4-29C3-7246-ADE6-D40B86E04329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23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42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38" y="4963786"/>
            <a:ext cx="8499231" cy="1529241"/>
          </a:xfrm>
          <a:prstGeom prst="rect">
            <a:avLst/>
          </a:prstGeom>
        </p:spPr>
        <p:txBody>
          <a:bodyPr lIns="0" tIns="45687" rIns="0" bIns="45687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6869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3743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062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7491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73" tIns="45687" rIns="91373" bIns="45687"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5" y="3951855"/>
            <a:ext cx="8499232" cy="1003049"/>
          </a:xfrm>
          <a:prstGeom prst="rect">
            <a:avLst/>
          </a:prstGeom>
        </p:spPr>
        <p:txBody>
          <a:bodyPr vert="horz" wrap="square" lIns="0" tIns="45687" rIns="91373" bIns="45687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971551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085" indent="-22856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9459131-AD84-42FA-8163-0A0372BCEDB9}" type="datetime1">
              <a:rPr lang="en-US"/>
              <a:pPr>
                <a:defRPr/>
              </a:pPr>
              <a:t>1/15/20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4" y="6504216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de-DE"/>
              <a:t>Sonnenschein | Fermilab Dark Matter Strategy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1" y="6504214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085" indent="-22856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085" indent="-22856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3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472975A-08CC-4ADC-A1E4-F9BD03DD43AB}" type="datetime1">
              <a:rPr lang="en-US"/>
              <a:pPr>
                <a:defRPr/>
              </a:pPr>
              <a:t>1/15/20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6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de-DE"/>
              <a:t>Sonnenschein | Fermilab Dark Matter Strategy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1" y="6504214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50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085" indent="-22856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A37EAB40-115D-45C4-A77A-0C5295C715C8}" type="datetime1">
              <a:rPr lang="en-US"/>
              <a:pPr>
                <a:defRPr/>
              </a:pPr>
              <a:t>1/15/20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6504214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de-DE"/>
              <a:t>Sonnenschein | Fermilab Dark Matter Strategy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2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8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AAA8A4B-F8E5-4EB0-A44A-B7D9A2B9DA0A}" type="datetime1">
              <a:rPr lang="en-US"/>
              <a:pPr>
                <a:defRPr/>
              </a:pPr>
              <a:t>1/15/20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6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de-DE"/>
              <a:t>Sonnenschein | Fermilab Dark Matter Strategy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1" y="6504214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FFB0BDA0-3EB2-4383-9B4A-4238161B555E}" type="datetime1">
              <a:rPr lang="en-US"/>
              <a:pPr>
                <a:defRPr/>
              </a:pPr>
              <a:t>1/15/20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6504216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de-DE"/>
              <a:t>Sonnenschein | Fermilab Dark Matter Strategy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 lIns="91425" tIns="45713" rIns="91425" bIns="45713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AF4DDE-C3E6-42BE-BF2B-66E17349DCA9}" type="datetime1">
              <a:rPr lang="en-US"/>
              <a:pPr>
                <a:defRPr/>
              </a:pPr>
              <a:t>1/15/20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4" y="6504216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de-DE"/>
              <a:t>Sonnenschein | Fermilab Dark Matter Strategy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463C11-4337-43CE-A034-7B6E58035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B432-3C5D-4EEB-BCA8-BFE8AF243C0E}" type="datetime1">
              <a:rPr lang="en-US"/>
              <a:pPr/>
              <a:t>1/15/20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260D7B-B4FD-4F87-BDD1-F22FA4906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Sonnenschein | Fermilab Dark Matter Strategy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099F0-7C97-4ACF-B480-C1E2EDE0B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4D27-B07A-49C7-B8F3-727211F7F1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52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4963775"/>
            <a:ext cx="8499231" cy="1529241"/>
          </a:xfrm>
          <a:prstGeom prst="rect">
            <a:avLst/>
          </a:prstGeom>
        </p:spPr>
        <p:txBody>
          <a:bodyPr lIns="0" tIns="45713" rIns="0" bIns="45713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13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259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39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519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 defTabSz="457130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5" y="3951844"/>
            <a:ext cx="8499232" cy="1003049"/>
          </a:xfrm>
          <a:prstGeom prst="rect">
            <a:avLst/>
          </a:prstGeom>
        </p:spPr>
        <p:txBody>
          <a:bodyPr vert="horz" wrap="square" lIns="0" tIns="45713" rIns="91425" bIns="45713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971551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085" indent="-22856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9459131-AD84-42FA-8163-0A0372BCEDB9}" type="datetime1">
              <a:rPr lang="en-US"/>
              <a:pPr>
                <a:defRPr/>
              </a:pPr>
              <a:t>1/15/20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4" y="6504216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de-DE"/>
              <a:t>Sonnenschein | Fermilab Dark Matter Strategy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1" y="6504214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085" indent="-22856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085" indent="-22856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3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472975A-08CC-4ADC-A1E4-F9BD03DD43AB}" type="datetime1">
              <a:rPr lang="en-US"/>
              <a:pPr>
                <a:defRPr/>
              </a:pPr>
              <a:t>1/15/20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6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de-DE"/>
              <a:t>Sonnenschein | Fermilab Dark Matter Strategy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1" y="6504214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14" y="971551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5930" indent="-22843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05CC23F-C21D-744F-86FD-EA5497F0517D}" type="datetime1">
              <a:rPr lang="en-US" smtClean="0"/>
              <a:t>1/15/20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4" y="6504227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Theoretical Physics at Fermilab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1" y="6504214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50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085" indent="-22856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A37EAB40-115D-45C4-A77A-0C5295C715C8}" type="datetime1">
              <a:rPr lang="en-US"/>
              <a:pPr>
                <a:defRPr/>
              </a:pPr>
              <a:t>1/15/20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6504214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de-DE"/>
              <a:t>Sonnenschein | Fermilab Dark Matter Strategy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2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8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AAA8A4B-F8E5-4EB0-A44A-B7D9A2B9DA0A}" type="datetime1">
              <a:rPr lang="en-US"/>
              <a:pPr>
                <a:defRPr/>
              </a:pPr>
              <a:t>1/15/20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6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de-DE"/>
              <a:t>Sonnenschein | Fermilab Dark Matter Strategy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1" y="6504214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FFB0BDA0-3EB2-4383-9B4A-4238161B555E}" type="datetime1">
              <a:rPr lang="en-US"/>
              <a:pPr>
                <a:defRPr/>
              </a:pPr>
              <a:t>1/15/20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6504216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de-DE"/>
              <a:t>Sonnenschein | Fermilab Dark Matter Strategy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 lIns="91425" tIns="45713" rIns="91425" bIns="45713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AF4DDE-C3E6-42BE-BF2B-66E17349DCA9}" type="datetime1">
              <a:rPr lang="en-US"/>
              <a:pPr>
                <a:defRPr/>
              </a:pPr>
              <a:t>1/15/20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4" y="6504216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de-DE"/>
              <a:t>Sonnenschein | Fermilab Dark Matter Strategy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463C11-4337-43CE-A034-7B6E58035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B432-3C5D-4EEB-BCA8-BFE8AF243C0E}" type="datetime1">
              <a:rPr lang="en-US"/>
              <a:pPr/>
              <a:t>1/15/20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260D7B-B4FD-4F87-BDD1-F22FA4906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Sonnenschein | Fermilab Dark Matter Strategy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099F0-7C97-4ACF-B480-C1E2EDE0B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4D27-B07A-49C7-B8F3-727211F7F1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52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7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3" y="1043049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085" indent="-228564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6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BD1F2D05-98FA-49F1-8CE7-74B75EC991D5}" type="datetime1">
              <a:rPr lang="en-US" altLang="en-US" smtClean="0"/>
              <a:pPr/>
              <a:t>1/15/20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de-DE" b="1"/>
              <a:t>Sonnenschein | Fermilab Dark Matter Strategy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5682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4963775"/>
            <a:ext cx="8499231" cy="1529241"/>
          </a:xfrm>
          <a:prstGeom prst="rect">
            <a:avLst/>
          </a:prstGeom>
        </p:spPr>
        <p:txBody>
          <a:bodyPr lIns="0" tIns="45713" rIns="0" bIns="45713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13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259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39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519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 defTabSz="457130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5" y="3951844"/>
            <a:ext cx="8499232" cy="1003049"/>
          </a:xfrm>
          <a:prstGeom prst="rect">
            <a:avLst/>
          </a:prstGeom>
        </p:spPr>
        <p:txBody>
          <a:bodyPr vert="horz" wrap="square" lIns="0" tIns="45713" rIns="91425" bIns="45713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971551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085" indent="-22856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9459131-AD84-42FA-8163-0A0372BCEDB9}" type="datetime1">
              <a:rPr lang="en-US"/>
              <a:pPr>
                <a:defRPr/>
              </a:pPr>
              <a:t>1/15/20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4" y="6504216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de-DE"/>
              <a:t>Sonnenschein | Fermilab Dark Matter Strategy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1" y="6504214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085" indent="-22856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085" indent="-22856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3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472975A-08CC-4ADC-A1E4-F9BD03DD43AB}" type="datetime1">
              <a:rPr lang="en-US"/>
              <a:pPr>
                <a:defRPr/>
              </a:pPr>
              <a:t>1/15/20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6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de-DE"/>
              <a:t>Sonnenschein | Fermilab Dark Matter Strategy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1" y="6504214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50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085" indent="-22856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A37EAB40-115D-45C4-A77A-0C5295C715C8}" type="datetime1">
              <a:rPr lang="en-US"/>
              <a:pPr>
                <a:defRPr/>
              </a:pPr>
              <a:t>1/15/20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6504214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de-DE"/>
              <a:t>Sonnenschein | Fermilab Dark Matter Strategy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5930" indent="-22843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66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5930" indent="-22843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6869" indent="0">
              <a:buNone/>
              <a:defRPr sz="1200"/>
            </a:lvl2pPr>
            <a:lvl3pPr marL="913743" indent="0">
              <a:buNone/>
              <a:defRPr sz="1000"/>
            </a:lvl3pPr>
            <a:lvl4pPr marL="1370620" indent="0">
              <a:buNone/>
              <a:defRPr sz="900"/>
            </a:lvl4pPr>
            <a:lvl5pPr marL="1827491" indent="0">
              <a:buNone/>
              <a:defRPr sz="900"/>
            </a:lvl5pPr>
            <a:lvl6pPr marL="2284362" indent="0">
              <a:buNone/>
              <a:defRPr sz="900"/>
            </a:lvl6pPr>
            <a:lvl7pPr marL="2741238" indent="0">
              <a:buNone/>
              <a:defRPr sz="900"/>
            </a:lvl7pPr>
            <a:lvl8pPr marL="3198104" indent="0">
              <a:buNone/>
              <a:defRPr sz="900"/>
            </a:lvl8pPr>
            <a:lvl9pPr marL="365498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64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6869" indent="0">
              <a:buNone/>
              <a:defRPr sz="1200"/>
            </a:lvl2pPr>
            <a:lvl3pPr marL="913743" indent="0">
              <a:buNone/>
              <a:defRPr sz="1000"/>
            </a:lvl3pPr>
            <a:lvl4pPr marL="1370620" indent="0">
              <a:buNone/>
              <a:defRPr sz="900"/>
            </a:lvl4pPr>
            <a:lvl5pPr marL="1827491" indent="0">
              <a:buNone/>
              <a:defRPr sz="900"/>
            </a:lvl5pPr>
            <a:lvl6pPr marL="2284362" indent="0">
              <a:buNone/>
              <a:defRPr sz="900"/>
            </a:lvl6pPr>
            <a:lvl7pPr marL="2741238" indent="0">
              <a:buNone/>
              <a:defRPr sz="900"/>
            </a:lvl7pPr>
            <a:lvl8pPr marL="3198104" indent="0">
              <a:buNone/>
              <a:defRPr sz="900"/>
            </a:lvl8pPr>
            <a:lvl9pPr marL="365498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C22A1C4-9E45-2D41-9BB2-C69F697731AA}" type="datetime1">
              <a:rPr lang="en-US" smtClean="0"/>
              <a:t>1/15/20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27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Theoretical Physics at Fermilab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1" y="6504214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2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8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AAA8A4B-F8E5-4EB0-A44A-B7D9A2B9DA0A}" type="datetime1">
              <a:rPr lang="en-US"/>
              <a:pPr>
                <a:defRPr/>
              </a:pPr>
              <a:t>1/15/20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6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de-DE"/>
              <a:t>Sonnenschein | Fermilab Dark Matter Strategy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1" y="6504214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FFB0BDA0-3EB2-4383-9B4A-4238161B555E}" type="datetime1">
              <a:rPr lang="en-US"/>
              <a:pPr>
                <a:defRPr/>
              </a:pPr>
              <a:t>1/15/20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6504216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de-DE"/>
              <a:t>Sonnenschein | Fermilab Dark Matter Strategy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 lIns="91425" tIns="45713" rIns="91425" bIns="45713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AF4DDE-C3E6-42BE-BF2B-66E17349DCA9}" type="datetime1">
              <a:rPr lang="en-US"/>
              <a:pPr>
                <a:defRPr/>
              </a:pPr>
              <a:t>1/15/20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4" y="6504216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de-DE"/>
              <a:t>Sonnenschein | Fermilab Dark Matter Strategy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4963775"/>
            <a:ext cx="8499231" cy="1529241"/>
          </a:xfrm>
          <a:prstGeom prst="rect">
            <a:avLst/>
          </a:prstGeom>
        </p:spPr>
        <p:txBody>
          <a:bodyPr lIns="0" tIns="45713" rIns="0" bIns="45713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13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259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39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519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 defTabSz="457130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5" y="3951844"/>
            <a:ext cx="8499232" cy="1003049"/>
          </a:xfrm>
          <a:prstGeom prst="rect">
            <a:avLst/>
          </a:prstGeom>
        </p:spPr>
        <p:txBody>
          <a:bodyPr vert="horz" wrap="square" lIns="0" tIns="45713" rIns="91425" bIns="45713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971551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085" indent="-22856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/>
              <a:pPr>
                <a:defRPr/>
              </a:pPr>
              <a:t>1/15/20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4" y="6504216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1" y="6504214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085" indent="-22856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085" indent="-22856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3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/>
              <a:pPr>
                <a:defRPr/>
              </a:pPr>
              <a:t>1/15/20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6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1" y="6504214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50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085" indent="-22856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/>
              <a:pPr>
                <a:defRPr/>
              </a:pPr>
              <a:t>1/15/20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6504214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2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8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/>
              <a:pPr>
                <a:defRPr/>
              </a:pPr>
              <a:t>1/15/20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6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1" y="6504214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/>
              <a:pPr>
                <a:defRPr/>
              </a:pPr>
              <a:t>1/15/20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6504216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 lIns="91425" tIns="45713" rIns="91425" bIns="45713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/>
              <a:pPr>
                <a:defRPr/>
              </a:pPr>
              <a:t>1/15/20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4" y="6504216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50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6869" indent="0">
              <a:buNone/>
              <a:defRPr sz="1200"/>
            </a:lvl2pPr>
            <a:lvl3pPr marL="913743" indent="0">
              <a:buNone/>
              <a:defRPr sz="1000"/>
            </a:lvl3pPr>
            <a:lvl4pPr marL="1370620" indent="0">
              <a:buNone/>
              <a:defRPr sz="900"/>
            </a:lvl4pPr>
            <a:lvl5pPr marL="1827491" indent="0">
              <a:buNone/>
              <a:defRPr sz="900"/>
            </a:lvl5pPr>
            <a:lvl6pPr marL="2284362" indent="0">
              <a:buNone/>
              <a:defRPr sz="900"/>
            </a:lvl6pPr>
            <a:lvl7pPr marL="2741238" indent="0">
              <a:buNone/>
              <a:defRPr sz="900"/>
            </a:lvl7pPr>
            <a:lvl8pPr marL="3198104" indent="0">
              <a:buNone/>
              <a:defRPr sz="900"/>
            </a:lvl8pPr>
            <a:lvl9pPr marL="365498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26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5930" indent="-22843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A9038868-5204-E24A-B298-A9175AC99565}" type="datetime1">
              <a:rPr lang="en-US" smtClean="0"/>
              <a:t>1/15/20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15" y="6504214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Theoretical Physics at Fermilab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BEEF-A7D5-4743-9463-7440EF0609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5D6E3-EBD0-8D47-AE7A-B7003A4060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43598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BEEF-A7D5-4743-9463-7440EF0609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5D6E3-EBD0-8D47-AE7A-B7003A4060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20826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BEEF-A7D5-4743-9463-7440EF0609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5D6E3-EBD0-8D47-AE7A-B7003A4060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9265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BEEF-A7D5-4743-9463-7440EF0609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5D6E3-EBD0-8D47-AE7A-B7003A4060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00490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BEEF-A7D5-4743-9463-7440EF0609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5D6E3-EBD0-8D47-AE7A-B7003A4060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06277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BEEF-A7D5-4743-9463-7440EF0609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5D6E3-EBD0-8D47-AE7A-B7003A4060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83630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BEEF-A7D5-4743-9463-7440EF0609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5D6E3-EBD0-8D47-AE7A-B7003A4060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24641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BEEF-A7D5-4743-9463-7440EF0609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5D6E3-EBD0-8D47-AE7A-B7003A4060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04216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BEEF-A7D5-4743-9463-7440EF0609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5D6E3-EBD0-8D47-AE7A-B7003A4060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92607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BEEF-A7D5-4743-9463-7440EF0609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5D6E3-EBD0-8D47-AE7A-B7003A4060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6708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2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6869" indent="0">
              <a:buNone/>
              <a:defRPr sz="2800"/>
            </a:lvl2pPr>
            <a:lvl3pPr marL="913743" indent="0">
              <a:buNone/>
              <a:defRPr sz="2400"/>
            </a:lvl3pPr>
            <a:lvl4pPr marL="1370620" indent="0">
              <a:buNone/>
              <a:defRPr sz="2000"/>
            </a:lvl4pPr>
            <a:lvl5pPr marL="1827491" indent="0">
              <a:buNone/>
              <a:defRPr sz="2000"/>
            </a:lvl5pPr>
            <a:lvl6pPr marL="2284362" indent="0">
              <a:buNone/>
              <a:defRPr sz="2000"/>
            </a:lvl6pPr>
            <a:lvl7pPr marL="2741238" indent="0">
              <a:buNone/>
              <a:defRPr sz="2000"/>
            </a:lvl7pPr>
            <a:lvl8pPr marL="3198104" indent="0">
              <a:buNone/>
              <a:defRPr sz="2000"/>
            </a:lvl8pPr>
            <a:lvl9pPr marL="3654982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19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6869" indent="0">
              <a:buNone/>
              <a:defRPr sz="1200"/>
            </a:lvl2pPr>
            <a:lvl3pPr marL="913743" indent="0">
              <a:buNone/>
              <a:defRPr sz="1000"/>
            </a:lvl3pPr>
            <a:lvl4pPr marL="1370620" indent="0">
              <a:buNone/>
              <a:defRPr sz="900"/>
            </a:lvl4pPr>
            <a:lvl5pPr marL="1827491" indent="0">
              <a:buNone/>
              <a:defRPr sz="900"/>
            </a:lvl5pPr>
            <a:lvl6pPr marL="2284362" indent="0">
              <a:buNone/>
              <a:defRPr sz="900"/>
            </a:lvl6pPr>
            <a:lvl7pPr marL="2741238" indent="0">
              <a:buNone/>
              <a:defRPr sz="900"/>
            </a:lvl7pPr>
            <a:lvl8pPr marL="3198104" indent="0">
              <a:buNone/>
              <a:defRPr sz="900"/>
            </a:lvl8pPr>
            <a:lvl9pPr marL="365498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1CF3CD9-FC04-B747-8AFF-F2BBC5A2481C}" type="datetime1">
              <a:rPr lang="en-US" smtClean="0"/>
              <a:t>1/15/20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27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Theoretical Physics at Fermilab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1" y="6504214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BEEF-A7D5-4743-9463-7440EF0609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5D6E3-EBD0-8D47-AE7A-B7003A4060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13762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7/17/2018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Nigel Lockyer | Fermilab Annual Laboratory Plan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8431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0B6474-C486-814F-8519-E27CDCB9D6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3AEED-E3F3-434B-B8B1-54E0093894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93275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6D441F0-189F-AF40-9E43-7ADD4EA552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FE1B9-06BD-354C-AB59-82DD2E3FC5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484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0C300F-C163-4043-8E8C-E9B7C4BCB3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33FFB-AD48-3343-B536-D35D52BB84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45214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42988"/>
            <a:ext cx="4259263" cy="4987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042988"/>
            <a:ext cx="4260850" cy="4987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9547DB-471D-1E4A-8181-FA6B7F92B0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EA1C7-22CA-4643-8916-306E52137C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4750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B85C943-89C1-C249-9529-768F9C4FC8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40049-7C6C-EE49-A02A-D56C978832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78326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3EA5C37-B965-6041-B3AE-9B50953F94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854B8-9996-A946-A11C-C948DA226C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36840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7A3866B-6C87-D54F-A71C-16F5C83CE9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71E4E-A83B-A846-A335-8BCA795210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3490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FF54EF-2DD4-3F41-BC9F-B2E2252807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7F624-DFE2-1940-8D33-BB0E55AFD2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463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E63286DE-27CE-BF48-8189-DDE2CBFDB9DE}" type="datetime1">
              <a:rPr lang="en-US" smtClean="0"/>
              <a:t>1/15/20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16" y="6504227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Theoretical Physics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 lIns="91373" tIns="45687" rIns="91373" bIns="45687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pitchFamily="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50B275-BB72-6542-8168-4A8F91D5E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BE606-8A81-BC49-9CBC-E16443C6E5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60603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EA66C2-AB45-4E49-942A-8D28715555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9DC9E-6070-5A4D-BE8C-4D0EC9A9DE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1285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75" y="77788"/>
            <a:ext cx="2166938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77788"/>
            <a:ext cx="6353175" cy="5953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13C94F-C4D5-8745-A82C-B01AE7696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6E7A3-857B-B34B-B0CF-3C8D995B7F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1830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584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12/19/2017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Organizational changes | All hands Feb 2018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9590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12/19/2017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Organizational changes | All hands Feb 2018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0066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12/19/2017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Organizational changes | All hands Feb 2018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6252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12/19/2017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Organizational changes | All hands Feb 2018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8110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12/19/2017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Organizational changes | All hands Feb 2018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1126066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12/19/2017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Organizational changes | All hands Feb 2018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75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F8220-FD7E-844D-A52B-61356956CA65}" type="datetime1">
              <a:rPr lang="en-US" smtClean="0"/>
              <a:t>1/15/20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4" y="6504227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Theoretical Physics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 lIns="91373" tIns="45687" rIns="91373" bIns="45687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 lIns="91373" tIns="45687" rIns="91373" bIns="45687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 lIns="91373" tIns="45687" rIns="91373" bIns="45687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 lIns="91373" tIns="45687" rIns="91373" bIns="45687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 lIns="91373" tIns="45687" rIns="91373" bIns="45687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 lIns="91373" tIns="45687" rIns="91373" bIns="45687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 lIns="91373" tIns="45687" rIns="91373" bIns="45687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 lIns="91373" tIns="45687" rIns="91373" bIns="45687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 lIns="91373" tIns="45687" rIns="91373" bIns="45687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 lIns="91373" tIns="45687" rIns="91373" bIns="45687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 lIns="91373" tIns="45687" rIns="91373" bIns="45687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 lIns="91373" tIns="45687" rIns="91373" bIns="45687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 lIns="91373" tIns="45687" rIns="91373" bIns="45687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 lIns="91373" tIns="45687" rIns="91373" bIns="45687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 lIns="91373" tIns="45687" rIns="91373" bIns="45687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6268"/>
            <a:ext cx="6532039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8959" y="6497848"/>
            <a:ext cx="851643" cy="240612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/>
              <a:t>12/19/2017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/>
              <a:t>Organizational changes | All hands Feb 2018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E8B149A-14C6-B749-AF60-1744CFF2A8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776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HeaderFooter_060314.png" descr="HeaderFooter_0603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228613" y="168275"/>
            <a:ext cx="8686801" cy="57607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456876">
              <a:defRPr sz="2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idx="1"/>
          </p:nvPr>
        </p:nvSpPr>
        <p:spPr>
          <a:xfrm>
            <a:off x="228613" y="1022363"/>
            <a:ext cx="8686801" cy="50292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227546" indent="-227546" defTabSz="456876">
              <a:spcBef>
                <a:spcPts val="422"/>
              </a:spcBef>
              <a:buSzPct val="100000"/>
              <a:buFont typeface="Arial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  <a:lvl2pPr marL="379656" indent="-219030" defTabSz="456876">
              <a:spcBef>
                <a:spcPts val="422"/>
              </a:spcBef>
              <a:buSzPct val="100000"/>
              <a:buFont typeface="Arial"/>
              <a:buChar char="-"/>
              <a:defRPr sz="21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2pPr>
            <a:lvl3pPr marL="523624" indent="-202384" defTabSz="456876">
              <a:spcBef>
                <a:spcPts val="422"/>
              </a:spcBef>
              <a:buSzPct val="100000"/>
              <a:buFont typeface="Arial"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3pPr>
            <a:lvl4pPr marL="696030" indent="-214162" defTabSz="456876">
              <a:spcBef>
                <a:spcPts val="422"/>
              </a:spcBef>
              <a:buSzPct val="100000"/>
              <a:buFont typeface="Arial"/>
              <a:buChar char="-"/>
              <a:defRPr sz="17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4pPr>
            <a:lvl5pPr marL="856648" indent="-214162" defTabSz="456876">
              <a:spcBef>
                <a:spcPts val="422"/>
              </a:spcBef>
              <a:buSzPct val="100000"/>
              <a:buFont typeface="Arial"/>
              <a:defRPr sz="17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00" y="6515101"/>
            <a:ext cx="447676" cy="143629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456876">
              <a:lnSpc>
                <a:spcPct val="120000"/>
              </a:lnSpc>
              <a:defRPr sz="8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351711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4963775"/>
            <a:ext cx="8499231" cy="1529241"/>
          </a:xfrm>
          <a:prstGeom prst="rect">
            <a:avLst/>
          </a:prstGeom>
        </p:spPr>
        <p:txBody>
          <a:bodyPr lIns="0" tIns="45713" rIns="0" bIns="45713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13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259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39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519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 defTabSz="457130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5" y="3951844"/>
            <a:ext cx="8499232" cy="1003049"/>
          </a:xfrm>
          <a:prstGeom prst="rect">
            <a:avLst/>
          </a:prstGeom>
        </p:spPr>
        <p:txBody>
          <a:bodyPr vert="horz" wrap="square" lIns="0" tIns="45713" rIns="91425" bIns="45713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7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DAE1CBA-5991-B140-AA7B-7F75BD7872F6}" type="datetime1">
              <a:rPr lang="en-US" smtClean="0"/>
              <a:t>1/15/20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16" y="6504227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Theoretical Physics at Fermilab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1" y="6504214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27" y="4477484"/>
            <a:ext cx="1076325" cy="241300"/>
          </a:xfrm>
          <a:prstGeom prst="rect">
            <a:avLst/>
          </a:prstGeom>
        </p:spPr>
        <p:txBody>
          <a:bodyPr lIns="91373" tIns="45687" rIns="91373" bIns="45687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365" r:id="rId8"/>
  </p:sldLayoutIdLst>
  <p:hf hdr="0"/>
  <p:txStyles>
    <p:titleStyle>
      <a:lvl1pPr algn="l" defTabSz="456869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686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686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686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686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6869" algn="l" defTabSz="45686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3743" algn="l" defTabSz="45686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0620" algn="l" defTabSz="45686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7491" algn="l" defTabSz="45686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657" indent="-342657" algn="l" defTabSz="45686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418" indent="-285546" algn="l" defTabSz="45686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2178" indent="-228434" algn="l" defTabSz="45686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599052" indent="-228434" algn="l" defTabSz="45686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5930" indent="-228434" algn="l" defTabSz="45686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2802" indent="-228434" algn="l" defTabSz="45686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672" indent="-228434" algn="l" defTabSz="45686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547" indent="-228434" algn="l" defTabSz="45686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415" indent="-228434" algn="l" defTabSz="45686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69" algn="l" defTabSz="4568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43" algn="l" defTabSz="4568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20" algn="l" defTabSz="4568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91" algn="l" defTabSz="4568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62" algn="l" defTabSz="4568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38" algn="l" defTabSz="4568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04" algn="l" defTabSz="4568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982" algn="l" defTabSz="4568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130">
              <a:defRPr/>
            </a:pPr>
            <a:fld id="{457B5F16-BA4A-482B-A4A4-7323F7C72C93}" type="datetime1">
              <a:rPr lang="en-US" smtClean="0"/>
              <a:pPr defTabSz="457130">
                <a:defRPr/>
              </a:pPr>
              <a:t>1/15/20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6504216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457130">
              <a:defRPr/>
            </a:pPr>
            <a:r>
              <a:rPr lang="de-DE"/>
              <a:t>Sonnenschein | Fermilab Dark Matter Strategy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1" y="6504214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130">
              <a:defRPr/>
            </a:pPr>
            <a:fld id="{148C009B-CB69-E04A-B9B3-34B26D69E9CF}" type="slidenum">
              <a:rPr lang="en-US" smtClean="0"/>
              <a:pPr defTabSz="457130"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4477484"/>
            <a:ext cx="1076325" cy="241300"/>
          </a:xfrm>
          <a:prstGeom prst="rect">
            <a:avLst/>
          </a:prstGeom>
        </p:spPr>
        <p:txBody>
          <a:bodyPr lIns="91425" tIns="45713" rIns="91425" bIns="45713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>
              <a:solidFill>
                <a:srgbClr val="003087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</p:sldLayoutIdLst>
  <p:hf hdr="0" dt="0"/>
  <p:txStyles>
    <p:titleStyle>
      <a:lvl1pPr algn="l" defTabSz="45713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13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13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13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13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130" algn="l" defTabSz="45713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259" algn="l" defTabSz="45713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390" algn="l" defTabSz="45713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519" algn="l" defTabSz="45713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848" indent="-342848" algn="l" defTabSz="45713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836" indent="-285707" algn="l" defTabSz="45713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2824" indent="-228564" algn="l" defTabSz="45713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599954" indent="-228564" algn="l" defTabSz="45713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085" indent="-228564" algn="l" defTabSz="45713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130">
              <a:defRPr/>
            </a:pPr>
            <a:fld id="{457B5F16-BA4A-482B-A4A4-7323F7C72C93}" type="datetime1">
              <a:rPr lang="en-US" smtClean="0"/>
              <a:pPr defTabSz="457130">
                <a:defRPr/>
              </a:pPr>
              <a:t>1/15/20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6504216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457130">
              <a:defRPr/>
            </a:pPr>
            <a:r>
              <a:rPr lang="de-DE"/>
              <a:t>Sonnenschein | Fermilab Dark Matter Strategy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1" y="6504214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130">
              <a:defRPr/>
            </a:pPr>
            <a:fld id="{148C009B-CB69-E04A-B9B3-34B26D69E9CF}" type="slidenum">
              <a:rPr lang="en-US" smtClean="0"/>
              <a:pPr defTabSz="457130"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4477484"/>
            <a:ext cx="1076325" cy="241300"/>
          </a:xfrm>
          <a:prstGeom prst="rect">
            <a:avLst/>
          </a:prstGeom>
        </p:spPr>
        <p:txBody>
          <a:bodyPr lIns="91425" tIns="45713" rIns="91425" bIns="45713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>
              <a:solidFill>
                <a:srgbClr val="003087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</p:sldLayoutIdLst>
  <p:hf hdr="0" dt="0"/>
  <p:txStyles>
    <p:titleStyle>
      <a:lvl1pPr algn="l" defTabSz="45713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13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13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13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13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130" algn="l" defTabSz="45713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259" algn="l" defTabSz="45713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390" algn="l" defTabSz="45713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519" algn="l" defTabSz="45713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848" indent="-342848" algn="l" defTabSz="45713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836" indent="-285707" algn="l" defTabSz="45713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2824" indent="-228564" algn="l" defTabSz="45713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599954" indent="-228564" algn="l" defTabSz="45713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085" indent="-228564" algn="l" defTabSz="45713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130">
              <a:defRPr/>
            </a:pPr>
            <a:fld id="{457B5F16-BA4A-482B-A4A4-7323F7C72C93}" type="datetime1">
              <a:rPr lang="en-US" smtClean="0"/>
              <a:pPr defTabSz="457130">
                <a:defRPr/>
              </a:pPr>
              <a:t>1/15/20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6504216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457130">
              <a:defRPr/>
            </a:pPr>
            <a:r>
              <a:rPr lang="de-DE"/>
              <a:t>Sonnenschein | Fermilab Dark Matter Strategy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1" y="6504214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130">
              <a:defRPr/>
            </a:pPr>
            <a:fld id="{148C009B-CB69-E04A-B9B3-34B26D69E9CF}" type="slidenum">
              <a:rPr lang="en-US" smtClean="0"/>
              <a:pPr defTabSz="457130"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4477484"/>
            <a:ext cx="1076325" cy="241300"/>
          </a:xfrm>
          <a:prstGeom prst="rect">
            <a:avLst/>
          </a:prstGeom>
        </p:spPr>
        <p:txBody>
          <a:bodyPr lIns="91425" tIns="45713" rIns="91425" bIns="45713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>
              <a:solidFill>
                <a:srgbClr val="003087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4" r:id="rId1"/>
    <p:sldLayoutId id="2147484335" r:id="rId2"/>
    <p:sldLayoutId id="2147484336" r:id="rId3"/>
    <p:sldLayoutId id="2147484337" r:id="rId4"/>
    <p:sldLayoutId id="2147484338" r:id="rId5"/>
    <p:sldLayoutId id="2147484339" r:id="rId6"/>
    <p:sldLayoutId id="2147484340" r:id="rId7"/>
  </p:sldLayoutIdLst>
  <p:hf hdr="0" dt="0"/>
  <p:txStyles>
    <p:titleStyle>
      <a:lvl1pPr algn="l" defTabSz="45713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13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13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13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13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130" algn="l" defTabSz="45713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259" algn="l" defTabSz="45713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390" algn="l" defTabSz="45713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519" algn="l" defTabSz="45713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848" indent="-342848" algn="l" defTabSz="45713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836" indent="-285707" algn="l" defTabSz="45713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2824" indent="-228564" algn="l" defTabSz="45713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599954" indent="-228564" algn="l" defTabSz="45713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085" indent="-228564" algn="l" defTabSz="45713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130">
              <a:defRPr/>
            </a:pPr>
            <a:fld id="{E2EF4938-6162-EE4E-9ED3-73016E21644A}" type="datetime1">
              <a:rPr lang="en-US" smtClean="0"/>
              <a:pPr defTabSz="457130">
                <a:defRPr/>
              </a:pPr>
              <a:t>1/15/20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6504216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457130"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1" y="6504214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130">
              <a:defRPr/>
            </a:pPr>
            <a:fld id="{148C009B-CB69-E04A-B9B3-34B26D69E9CF}" type="slidenum">
              <a:rPr lang="en-US" smtClean="0"/>
              <a:pPr defTabSz="457130"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4477484"/>
            <a:ext cx="1076325" cy="241300"/>
          </a:xfrm>
          <a:prstGeom prst="rect">
            <a:avLst/>
          </a:prstGeom>
        </p:spPr>
        <p:txBody>
          <a:bodyPr lIns="91425" tIns="45713" rIns="91425" bIns="45713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>
              <a:solidFill>
                <a:srgbClr val="003087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</p:sldLayoutIdLst>
  <p:hf hdr="0"/>
  <p:txStyles>
    <p:titleStyle>
      <a:lvl1pPr algn="l" defTabSz="45713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13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13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13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13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130" algn="l" defTabSz="45713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259" algn="l" defTabSz="45713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390" algn="l" defTabSz="45713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519" algn="l" defTabSz="45713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848" indent="-342848" algn="l" defTabSz="45713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836" indent="-285707" algn="l" defTabSz="45713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2824" indent="-228564" algn="l" defTabSz="45713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599954" indent="-228564" algn="l" defTabSz="45713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085" indent="-228564" algn="l" defTabSz="45713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192BEEF-A7D5-4743-9463-7440EF0609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1/15/20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FD5D6E3-EBD0-8D47-AE7A-B7003A4060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041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404" r:id="rId2"/>
    <p:sldLayoutId id="2147484405" r:id="rId3"/>
    <p:sldLayoutId id="2147484406" r:id="rId4"/>
    <p:sldLayoutId id="2147484407" r:id="rId5"/>
    <p:sldLayoutId id="2147484408" r:id="rId6"/>
    <p:sldLayoutId id="2147484409" r:id="rId7"/>
    <p:sldLayoutId id="2147484410" r:id="rId8"/>
    <p:sldLayoutId id="2147484411" r:id="rId9"/>
    <p:sldLayoutId id="2147484412" r:id="rId10"/>
    <p:sldLayoutId id="214748441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 defTabSz="457200"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7/17/2018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 defTabSz="457200"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Nigel Lockyer | Fermilab Annual Laboratory Plan</a:t>
            </a:r>
            <a:endParaRPr lang="en-US" b="1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 defTabSz="457200">
              <a:defRPr/>
            </a:pPr>
            <a:fld id="{60BD2361-C18D-7544-B3B8-3C47435CAD75}" type="slidenum">
              <a:rPr lang="en-US">
                <a:ea typeface="ＭＳ Ｐゴシック" charset="0"/>
                <a:cs typeface="ＭＳ Ｐゴシック" charset="0"/>
              </a:rPr>
              <a:pPr defTabSz="457200">
                <a:defRPr/>
              </a:pPr>
              <a:t>‹#›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6" descr="FermiLogo_RGB_NALBlue.png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7" r:id="rId1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3AD470BE-FAE7-234D-A9D2-D0755CCA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131592E0-7A47-444C-9AED-62E95FDB3B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77788"/>
            <a:ext cx="8429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" pitchFamily="2" charset="0"/>
              </a:rPr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6BDFEC8C-FC80-6D4F-886F-D07B8230C3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42988"/>
            <a:ext cx="8672513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" pitchFamily="2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Helvetica" pitchFamily="2" charset="0"/>
              </a:rPr>
              <a:t>Second level</a:t>
            </a:r>
          </a:p>
          <a:p>
            <a:pPr lvl="2"/>
            <a:r>
              <a:rPr lang="en-US" altLang="en-US">
                <a:sym typeface="Helvetica" pitchFamily="2" charset="0"/>
              </a:rPr>
              <a:t>Third level</a:t>
            </a:r>
          </a:p>
          <a:p>
            <a:pPr lvl="3"/>
            <a:r>
              <a:rPr lang="en-US" altLang="en-US">
                <a:sym typeface="Helvetica" pitchFamily="2" charset="0"/>
              </a:rPr>
              <a:t>Fourth level</a:t>
            </a:r>
          </a:p>
          <a:p>
            <a:pPr lvl="4"/>
            <a:r>
              <a:rPr lang="en-US" altLang="en-US">
                <a:sym typeface="Helvetica" pitchFamily="2" charset="0"/>
              </a:rPr>
              <a:t>Fifth level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9552E45B-89F4-864E-AEC6-C889579A63C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228600" y="6515100"/>
            <a:ext cx="180975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defRPr sz="1200">
                <a:latin typeface="Helvetica" pitchFamily="2" charset="0"/>
                <a:cs typeface="Arial" panose="020B0604020202020204" pitchFamily="34" charset="0"/>
                <a:sym typeface="Helvetica" pitchFamily="2" charset="0"/>
              </a:defRPr>
            </a:lvl1pPr>
          </a:lstStyle>
          <a:p>
            <a:pPr>
              <a:defRPr/>
            </a:pPr>
            <a:fld id="{EC20DED7-0EFF-5D4E-AC08-0AB53F30EB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Text Box 5">
            <a:extLst>
              <a:ext uri="{FF2B5EF4-FFF2-40B4-BE49-F238E27FC236}">
                <a16:creationId xmlns:a16="http://schemas.microsoft.com/office/drawing/2014/main" id="{7C7932BF-1011-FD47-98BE-A06B73920DEC}"/>
              </a:ext>
            </a:extLst>
          </p:cNvPr>
          <p:cNvSpPr txBox="1">
            <a:spLocks/>
          </p:cNvSpPr>
          <p:nvPr/>
        </p:nvSpPr>
        <p:spPr bwMode="auto">
          <a:xfrm>
            <a:off x="806450" y="6515100"/>
            <a:ext cx="5373688" cy="18415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rgbClr val="004C97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1pPr>
            <a:lvl2pPr marL="742950" indent="-285750">
              <a:defRPr sz="2400">
                <a:solidFill>
                  <a:srgbClr val="004C97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2pPr>
            <a:lvl3pPr marL="1143000" indent="-228600">
              <a:defRPr sz="2400">
                <a:solidFill>
                  <a:srgbClr val="004C97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3pPr>
            <a:lvl4pPr marL="1600200" indent="-228600">
              <a:defRPr sz="2400">
                <a:solidFill>
                  <a:srgbClr val="004C97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4pPr>
            <a:lvl5pPr marL="2057400" indent="-228600">
              <a:defRPr sz="2400">
                <a:solidFill>
                  <a:srgbClr val="004C97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9pPr>
          </a:lstStyle>
          <a:p>
            <a:pPr eaLnBrk="1">
              <a:defRPr/>
            </a:pPr>
            <a:r>
              <a:rPr lang="en-US" altLang="en-US" sz="1200">
                <a:latin typeface="Helvetica" charset="0"/>
                <a:sym typeface="Helvetica" charset="0"/>
              </a:rPr>
              <a:t>L. Hsu | Cosmic Frontier - Strategic Planning Workshop</a:t>
            </a:r>
          </a:p>
        </p:txBody>
      </p:sp>
      <p:sp>
        <p:nvSpPr>
          <p:cNvPr id="1031" name="Text Box 6">
            <a:extLst>
              <a:ext uri="{FF2B5EF4-FFF2-40B4-BE49-F238E27FC236}">
                <a16:creationId xmlns:a16="http://schemas.microsoft.com/office/drawing/2014/main" id="{807047AC-3062-714B-97EE-B9A1E2BD3E59}"/>
              </a:ext>
            </a:extLst>
          </p:cNvPr>
          <p:cNvSpPr txBox="1">
            <a:spLocks/>
          </p:cNvSpPr>
          <p:nvPr/>
        </p:nvSpPr>
        <p:spPr bwMode="auto">
          <a:xfrm>
            <a:off x="7834313" y="6534150"/>
            <a:ext cx="1076325" cy="18415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rgbClr val="004C97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1pPr>
            <a:lvl2pPr marL="742950" indent="-285750">
              <a:defRPr sz="2400">
                <a:solidFill>
                  <a:srgbClr val="004C97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2pPr>
            <a:lvl3pPr marL="1143000" indent="-228600">
              <a:defRPr sz="2400">
                <a:solidFill>
                  <a:srgbClr val="004C97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3pPr>
            <a:lvl4pPr marL="1600200" indent="-228600">
              <a:defRPr sz="2400">
                <a:solidFill>
                  <a:srgbClr val="004C97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4pPr>
            <a:lvl5pPr marL="2057400" indent="-228600">
              <a:defRPr sz="2400">
                <a:solidFill>
                  <a:srgbClr val="004C97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9pPr>
          </a:lstStyle>
          <a:p>
            <a:pPr algn="r" eaLnBrk="1">
              <a:defRPr/>
            </a:pPr>
            <a:r>
              <a:rPr lang="en-US" altLang="en-US" sz="1200">
                <a:latin typeface="Helvetica" charset="0"/>
                <a:sym typeface="Helvetica" charset="0"/>
              </a:rPr>
              <a:t>11/27/18</a:t>
            </a:r>
          </a:p>
        </p:txBody>
      </p:sp>
      <p:pic>
        <p:nvPicPr>
          <p:cNvPr id="1032" name="Picture 7">
            <a:extLst>
              <a:ext uri="{FF2B5EF4-FFF2-40B4-BE49-F238E27FC236}">
                <a16:creationId xmlns:a16="http://schemas.microsoft.com/office/drawing/2014/main" id="{6FA1A157-C5C4-D744-A4D0-D3BF0EA25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00" y="136525"/>
            <a:ext cx="43021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91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  <p:sldLayoutId id="2147484437" r:id="rId9"/>
    <p:sldLayoutId id="2147484438" r:id="rId10"/>
    <p:sldLayoutId id="2147484439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004C97"/>
          </a:solidFill>
          <a:latin typeface="+mj-lt"/>
          <a:ea typeface="+mj-ea"/>
          <a:cs typeface="+mj-cs"/>
          <a:sym typeface="Helvetica" pitchFamily="2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4C97"/>
          </a:solidFill>
          <a:latin typeface="Helvetica" pitchFamily="2" charset="0"/>
          <a:ea typeface="Helvetica" pitchFamily="2" charset="0"/>
          <a:cs typeface="Helvetica" pitchFamily="2" charset="0"/>
          <a:sym typeface="Helvetica" pitchFamily="2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4C97"/>
          </a:solidFill>
          <a:latin typeface="Helvetica" pitchFamily="2" charset="0"/>
          <a:ea typeface="Helvetica" pitchFamily="2" charset="0"/>
          <a:cs typeface="Helvetica" pitchFamily="2" charset="0"/>
          <a:sym typeface="Helvetica" pitchFamily="2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4C97"/>
          </a:solidFill>
          <a:latin typeface="Helvetica" pitchFamily="2" charset="0"/>
          <a:ea typeface="Helvetica" pitchFamily="2" charset="0"/>
          <a:cs typeface="Helvetica" pitchFamily="2" charset="0"/>
          <a:sym typeface="Helvetica" pitchFamily="2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4C97"/>
          </a:solidFill>
          <a:latin typeface="Helvetica" pitchFamily="2" charset="0"/>
          <a:ea typeface="Helvetica" pitchFamily="2" charset="0"/>
          <a:cs typeface="Helvetica" pitchFamily="2" charset="0"/>
          <a:sym typeface="Helvetica" pitchFamily="2" charset="0"/>
        </a:defRPr>
      </a:lvl5pPr>
      <a:lvl6pPr marL="457200" algn="l" defTabSz="457200" rtl="0" fontAlgn="base" hangingPunct="0">
        <a:spcBef>
          <a:spcPct val="0"/>
        </a:spcBef>
        <a:spcAft>
          <a:spcPct val="0"/>
        </a:spcAft>
        <a:defRPr sz="2400" b="1">
          <a:solidFill>
            <a:srgbClr val="004C97"/>
          </a:solidFill>
          <a:latin typeface="Helvetica" pitchFamily="2" charset="0"/>
          <a:ea typeface="Helvetica" pitchFamily="2" charset="0"/>
          <a:cs typeface="Helvetica" pitchFamily="2" charset="0"/>
          <a:sym typeface="Helvetica" pitchFamily="2" charset="0"/>
        </a:defRPr>
      </a:lvl6pPr>
      <a:lvl7pPr marL="914400" algn="l" defTabSz="457200" rtl="0" fontAlgn="base" hangingPunct="0">
        <a:spcBef>
          <a:spcPct val="0"/>
        </a:spcBef>
        <a:spcAft>
          <a:spcPct val="0"/>
        </a:spcAft>
        <a:defRPr sz="2400" b="1">
          <a:solidFill>
            <a:srgbClr val="004C97"/>
          </a:solidFill>
          <a:latin typeface="Helvetica" pitchFamily="2" charset="0"/>
          <a:ea typeface="Helvetica" pitchFamily="2" charset="0"/>
          <a:cs typeface="Helvetica" pitchFamily="2" charset="0"/>
          <a:sym typeface="Helvetica" pitchFamily="2" charset="0"/>
        </a:defRPr>
      </a:lvl7pPr>
      <a:lvl8pPr marL="1371600" algn="l" defTabSz="457200" rtl="0" fontAlgn="base" hangingPunct="0">
        <a:spcBef>
          <a:spcPct val="0"/>
        </a:spcBef>
        <a:spcAft>
          <a:spcPct val="0"/>
        </a:spcAft>
        <a:defRPr sz="2400" b="1">
          <a:solidFill>
            <a:srgbClr val="004C97"/>
          </a:solidFill>
          <a:latin typeface="Helvetica" pitchFamily="2" charset="0"/>
          <a:ea typeface="Helvetica" pitchFamily="2" charset="0"/>
          <a:cs typeface="Helvetica" pitchFamily="2" charset="0"/>
          <a:sym typeface="Helvetica" pitchFamily="2" charset="0"/>
        </a:defRPr>
      </a:lvl8pPr>
      <a:lvl9pPr marL="1828800" algn="l" defTabSz="457200" rtl="0" fontAlgn="base" hangingPunct="0">
        <a:spcBef>
          <a:spcPct val="0"/>
        </a:spcBef>
        <a:spcAft>
          <a:spcPct val="0"/>
        </a:spcAft>
        <a:defRPr sz="2400" b="1">
          <a:solidFill>
            <a:srgbClr val="004C97"/>
          </a:solidFill>
          <a:latin typeface="Helvetica" pitchFamily="2" charset="0"/>
          <a:ea typeface="Helvetica" pitchFamily="2" charset="0"/>
          <a:cs typeface="Helvetica" pitchFamily="2" charset="0"/>
          <a:sym typeface="Helvetica" pitchFamily="2" charset="0"/>
        </a:defRPr>
      </a:lvl9pPr>
    </p:titleStyle>
    <p:bodyStyle>
      <a:lvl1pPr marL="342900" indent="-342900" algn="l" defTabSz="457200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sz="2000" kern="1200">
          <a:solidFill>
            <a:srgbClr val="404040"/>
          </a:solidFill>
          <a:latin typeface="+mn-lt"/>
          <a:ea typeface="+mn-ea"/>
          <a:cs typeface="+mn-cs"/>
          <a:sym typeface="Helvetica" pitchFamily="2" charset="0"/>
        </a:defRPr>
      </a:lvl1pPr>
      <a:lvl2pPr marL="715963" indent="-258763" algn="l" defTabSz="457200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–"/>
        <a:defRPr sz="2000" kern="1200">
          <a:solidFill>
            <a:srgbClr val="404040"/>
          </a:solidFill>
          <a:latin typeface="+mn-lt"/>
          <a:ea typeface="+mn-ea"/>
          <a:cs typeface="+mn-cs"/>
          <a:sym typeface="Helvetica" pitchFamily="2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sz="2000" kern="1200">
          <a:solidFill>
            <a:srgbClr val="404040"/>
          </a:solidFill>
          <a:latin typeface="+mn-lt"/>
          <a:ea typeface="+mn-ea"/>
          <a:cs typeface="+mn-cs"/>
          <a:sym typeface="Helvetica" pitchFamily="2" charset="0"/>
        </a:defRPr>
      </a:lvl3pPr>
      <a:lvl4pPr marL="1625600" indent="-254000" algn="l" defTabSz="457200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–"/>
        <a:defRPr sz="2000" kern="1200">
          <a:solidFill>
            <a:srgbClr val="404040"/>
          </a:solidFill>
          <a:latin typeface="+mn-lt"/>
          <a:ea typeface="+mn-ea"/>
          <a:cs typeface="+mn-cs"/>
          <a:sym typeface="Helvetica" pitchFamily="2" charset="0"/>
        </a:defRPr>
      </a:lvl4pPr>
      <a:lvl5pPr marL="2082800" indent="-254000" algn="l" defTabSz="457200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sz="2000" kern="1200">
          <a:solidFill>
            <a:srgbClr val="404040"/>
          </a:solidFill>
          <a:latin typeface="+mn-lt"/>
          <a:ea typeface="+mn-ea"/>
          <a:cs typeface="+mn-cs"/>
          <a:sym typeface="Helvetica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12/19/2017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Organizational changes | All hands Feb 2018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4320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  <p:sldLayoutId id="2147484445" r:id="rId5"/>
    <p:sldLayoutId id="2147484446" r:id="rId6"/>
    <p:sldLayoutId id="2147484447" r:id="rId7"/>
    <p:sldLayoutId id="2147484448" r:id="rId8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emf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tif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2.jpeg"/><Relationship Id="rId4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6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hys.org/news/2020-01-antipodal-cmb-polarization-gravitational-lensing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emf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1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2021" y="5149787"/>
            <a:ext cx="8499231" cy="1390219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Josh Frieman</a:t>
            </a:r>
          </a:p>
          <a:p>
            <a:r>
              <a:rPr lang="en-US" dirty="0">
                <a:latin typeface="Helvetica" charset="0"/>
              </a:rPr>
              <a:t>Fermilab PAC Meeting</a:t>
            </a:r>
          </a:p>
          <a:p>
            <a:r>
              <a:rPr lang="en-US" dirty="0">
                <a:latin typeface="Helvetica" charset="0"/>
              </a:rPr>
              <a:t>Jan. 16, 2020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6985" y="3951855"/>
            <a:ext cx="9047017" cy="1003049"/>
          </a:xfrm>
        </p:spPr>
        <p:txBody>
          <a:bodyPr>
            <a:noAutofit/>
          </a:bodyPr>
          <a:lstStyle/>
          <a:p>
            <a:r>
              <a:rPr lang="en-US" dirty="0"/>
              <a:t>Status of the Fermilab Cosmic Program 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4C97"/>
                </a:solidFill>
              </a:rPr>
              <a:t>Potential FNAL Roles in CMB-S4 Project are being realized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044" y="1085448"/>
            <a:ext cx="6146179" cy="583564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000" b="1" dirty="0"/>
              <a:t>Project management</a:t>
            </a:r>
            <a:r>
              <a:rPr lang="en-US" sz="2000" dirty="0"/>
              <a:t>: </a:t>
            </a:r>
          </a:p>
          <a:p>
            <a:pPr lvl="1">
              <a:defRPr/>
            </a:pPr>
            <a:r>
              <a:rPr lang="en-US" sz="1700" dirty="0"/>
              <a:t>Experience managing large HEP projects, coordinating multi-lab, multi-university efforts. </a:t>
            </a:r>
          </a:p>
          <a:p>
            <a:pPr>
              <a:defRPr/>
            </a:pPr>
            <a:r>
              <a:rPr lang="en-US" sz="2000" b="1" dirty="0"/>
              <a:t>Detector module packaging</a:t>
            </a:r>
            <a:r>
              <a:rPr lang="en-US" sz="2000" dirty="0"/>
              <a:t>: </a:t>
            </a:r>
          </a:p>
          <a:p>
            <a:pPr lvl="1">
              <a:defRPr/>
            </a:pPr>
            <a:r>
              <a:rPr lang="en-US" sz="1700" dirty="0"/>
              <a:t>Experience from CDF, D0, CMS, DES, DESI, SPT-3G.</a:t>
            </a:r>
          </a:p>
          <a:p>
            <a:pPr>
              <a:defRPr/>
            </a:pPr>
            <a:r>
              <a:rPr lang="en-US" sz="2000" b="1" dirty="0"/>
              <a:t>Detector testing and characterization</a:t>
            </a:r>
            <a:r>
              <a:rPr lang="en-US" sz="2000" dirty="0"/>
              <a:t>: </a:t>
            </a:r>
          </a:p>
          <a:p>
            <a:pPr lvl="1">
              <a:defRPr/>
            </a:pPr>
            <a:r>
              <a:rPr lang="en-US" sz="1700" dirty="0"/>
              <a:t>Experience from DES, SPT-3G, DESI. Leverage sub-Kelvin test-beds built for SPT-3G detector &amp; readout development; </a:t>
            </a:r>
            <a:r>
              <a:rPr lang="en-US" sz="1700" dirty="0" err="1"/>
              <a:t>cryo</a:t>
            </a:r>
            <a:r>
              <a:rPr lang="en-US" sz="1700" dirty="0"/>
              <a:t> facilities in IERC; synergy with Quantum (similar technology and infrastructure). </a:t>
            </a:r>
          </a:p>
          <a:p>
            <a:pPr>
              <a:defRPr/>
            </a:pPr>
            <a:r>
              <a:rPr lang="en-US" sz="2000" b="1" dirty="0"/>
              <a:t>Cryostat Integration: </a:t>
            </a:r>
          </a:p>
          <a:p>
            <a:pPr lvl="1">
              <a:defRPr/>
            </a:pPr>
            <a:r>
              <a:rPr lang="en-US" sz="1700" dirty="0"/>
              <a:t>Experience with DES, </a:t>
            </a:r>
            <a:r>
              <a:rPr lang="en-US" sz="1700" dirty="0" err="1"/>
              <a:t>SuperCDMS</a:t>
            </a:r>
            <a:r>
              <a:rPr lang="en-US" sz="1700" dirty="0"/>
              <a:t>, SPT-3G. IERC will include lab for integration of largest CMB-S4 cryostats.</a:t>
            </a:r>
          </a:p>
          <a:p>
            <a:pPr>
              <a:defRPr/>
            </a:pPr>
            <a:r>
              <a:rPr lang="en-US" sz="2000" b="1" dirty="0"/>
              <a:t>Deployment, Integration and Commissioning: </a:t>
            </a:r>
          </a:p>
          <a:p>
            <a:pPr lvl="1">
              <a:defRPr/>
            </a:pPr>
            <a:r>
              <a:rPr lang="en-US" sz="1700" dirty="0"/>
              <a:t>Builds on expertise developed during project, and experience with SPT-3G, DES and DESI.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228600" y="6471812"/>
            <a:ext cx="447676" cy="215444"/>
          </a:xfrm>
        </p:spPr>
        <p:txBody>
          <a:bodyPr/>
          <a:lstStyle/>
          <a:p>
            <a:fld id="{86CB4B4D-7CA3-9044-876B-883B54F8677D}" type="slidenum">
              <a:rPr lang="uk-UA" sz="1200"/>
              <a:pPr/>
              <a:t>10</a:t>
            </a:fld>
            <a:endParaRPr lang="uk-UA" sz="1200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72B2458-46A1-784D-B7D5-3DB6FDD9EE55}"/>
              </a:ext>
            </a:extLst>
          </p:cNvPr>
          <p:cNvSpPr txBox="1">
            <a:spLocks/>
          </p:cNvSpPr>
          <p:nvPr/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694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6940" algn="l" defTabSz="45694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3883" algn="l" defTabSz="45694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0830" algn="l" defTabSz="45694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7772" algn="l" defTabSz="45694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4713" algn="l" defTabSz="45694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1659" algn="l" defTabSz="45694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198596" algn="l" defTabSz="45694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5543" algn="l" defTabSz="45694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6396">
              <a:defRPr/>
            </a:pPr>
            <a:r>
              <a:rPr lang="en-US" dirty="0"/>
              <a:t>1/16/20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A3FD43B-E3C8-C544-AB41-49091BD10443}"/>
              </a:ext>
            </a:extLst>
          </p:cNvPr>
          <p:cNvSpPr txBox="1">
            <a:spLocks/>
          </p:cNvSpPr>
          <p:nvPr/>
        </p:nvSpPr>
        <p:spPr>
          <a:xfrm>
            <a:off x="1530604" y="6504247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694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6940" algn="l" defTabSz="45694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3883" algn="l" defTabSz="45694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0830" algn="l" defTabSz="45694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7772" algn="l" defTabSz="45694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4713" algn="l" defTabSz="45694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1659" algn="l" defTabSz="45694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198596" algn="l" defTabSz="45694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5543" algn="l" defTabSz="45694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6396">
              <a:defRPr/>
            </a:pPr>
            <a:r>
              <a:rPr lang="en-US" dirty="0"/>
              <a:t>Cosmic Frontier Update</a:t>
            </a:r>
            <a:endParaRPr lang="en-US" b="1" dirty="0"/>
          </a:p>
        </p:txBody>
      </p:sp>
      <p:pic>
        <p:nvPicPr>
          <p:cNvPr id="5" name="Picture 4" descr="CMB-Te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47" y="1528795"/>
            <a:ext cx="2676239" cy="26877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06049" y="4210394"/>
            <a:ext cx="2835877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FNAL team on SPT-3G:</a:t>
            </a:r>
            <a:r>
              <a:rPr kumimoji="0" lang="en-US" sz="2000" i="0" u="none" strike="noStrike" cap="none" spc="0" normalizeH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Brad Benson, Sasha </a:t>
            </a:r>
            <a:r>
              <a:rPr kumimoji="0" lang="en-US" sz="2000" i="0" u="none" strike="noStrike" cap="none" spc="0" normalizeH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Rahlin</a:t>
            </a:r>
            <a:r>
              <a:rPr kumimoji="0" lang="en-US" sz="2000" i="0" u="none" strike="noStrike" cap="none" spc="0" normalizeH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Donna </a:t>
            </a:r>
            <a:r>
              <a:rPr kumimoji="0" lang="en-US" sz="2000" i="0" u="none" strike="noStrike" cap="none" spc="0" normalizeH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Kubik</a:t>
            </a:r>
            <a:r>
              <a:rPr kumimoji="0" lang="en-US" sz="2000" i="0" u="none" strike="noStrike" cap="none" spc="0" normalizeH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</a:t>
            </a:r>
            <a:r>
              <a:rPr kumimoji="0" lang="en-US" sz="2000" i="0" u="none" strike="noStrike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new Wilson Fellow Adam Anderson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570424" y="2441140"/>
            <a:ext cx="1011034" cy="3106905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0338516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03F2C-743A-4D73-B861-613A49AD9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26268"/>
            <a:ext cx="8672513" cy="642358"/>
          </a:xfrm>
        </p:spPr>
        <p:txBody>
          <a:bodyPr/>
          <a:lstStyle/>
          <a:p>
            <a:r>
              <a:rPr lang="en-US" dirty="0"/>
              <a:t>ADMX Search for Axion Dark Matter Particles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3EE109-4B3E-4A27-89BC-F9C87C6E2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11</a:t>
            </a:fld>
            <a:endParaRPr lang="en-US" sz="12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52FAAA5-3CD1-48A2-8FB3-87683D72E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945015"/>
            <a:ext cx="5324536" cy="4842497"/>
          </a:xfrm>
        </p:spPr>
        <p:txBody>
          <a:bodyPr/>
          <a:lstStyle/>
          <a:p>
            <a:r>
              <a:rPr lang="en-US" sz="1800" dirty="0"/>
              <a:t>Most sensitive search for axion particles comprising galactic dark matter halo.</a:t>
            </a:r>
          </a:p>
          <a:p>
            <a:r>
              <a:rPr lang="en-US" sz="1800" dirty="0"/>
              <a:t>Use superconducting quantum sensors to search for a 10</a:t>
            </a:r>
            <a:r>
              <a:rPr lang="en-US" sz="1800" baseline="30000" dirty="0"/>
              <a:t>-23</a:t>
            </a:r>
            <a:r>
              <a:rPr lang="en-US" sz="1800" dirty="0"/>
              <a:t> Watt peak in power at frequency corresponding to axion mass.</a:t>
            </a:r>
          </a:p>
          <a:p>
            <a:r>
              <a:rPr lang="en-US" sz="1800" dirty="0"/>
              <a:t>Experiment installed at U. Washington in 2013-2016. Will run through FY22.</a:t>
            </a:r>
          </a:p>
          <a:p>
            <a:r>
              <a:rPr lang="en-US" sz="1800" dirty="0"/>
              <a:t>Fermilab is lead lab.</a:t>
            </a:r>
          </a:p>
          <a:p>
            <a:r>
              <a:rPr lang="en-US" sz="1800" dirty="0"/>
              <a:t>Latest DOE operations review Oct. 3-4, 2019.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7B5412-3A5F-406C-A3A2-D1B9D5E4A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585" y="3977945"/>
            <a:ext cx="3995139" cy="2200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4A88DB-2470-4036-81B9-A5C63B57B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282" y="1096707"/>
            <a:ext cx="3199831" cy="42650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72DDA5-BA2C-4EC2-A28D-82BD7FFB3D24}"/>
              </a:ext>
            </a:extLst>
          </p:cNvPr>
          <p:cNvSpPr txBox="1"/>
          <p:nvPr/>
        </p:nvSpPr>
        <p:spPr>
          <a:xfrm>
            <a:off x="5683352" y="5397486"/>
            <a:ext cx="310117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ADMX detector being pulled from magnet at end of 2018-2019 run.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14DC532-E7BD-D94C-9CB2-CACBA1CF9877}"/>
              </a:ext>
            </a:extLst>
          </p:cNvPr>
          <p:cNvSpPr txBox="1">
            <a:spLocks/>
          </p:cNvSpPr>
          <p:nvPr/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6869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6869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3743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0620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7491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436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1238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198104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498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68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t>1/16/20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22783-FE25-1948-9632-3D4BBC3EA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137" y="6457755"/>
            <a:ext cx="63627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4191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FECB9-9A7E-4D65-AE03-49EDE632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748" y="102489"/>
            <a:ext cx="8278792" cy="641739"/>
          </a:xfrm>
        </p:spPr>
        <p:txBody>
          <a:bodyPr/>
          <a:lstStyle/>
          <a:p>
            <a:r>
              <a:rPr lang="en-US" dirty="0"/>
              <a:t>ADMX Search For Dark Matter Axions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8C4A1E-3925-4779-9F4C-78A957684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F6EA53-3A66-4F62-BAA7-AFBE0F991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1" y="3035868"/>
            <a:ext cx="5445010" cy="3380468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D569518-A3FC-496C-B46F-087D9ABBF4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304" t="4567" r="14087" b="3213"/>
          <a:stretch/>
        </p:blipFill>
        <p:spPr>
          <a:xfrm>
            <a:off x="5587306" y="948554"/>
            <a:ext cx="3327233" cy="49879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FAFF75-3083-48E0-B2F3-87781E0E3F59}"/>
              </a:ext>
            </a:extLst>
          </p:cNvPr>
          <p:cNvSpPr/>
          <p:nvPr/>
        </p:nvSpPr>
        <p:spPr>
          <a:xfrm>
            <a:off x="292442" y="866861"/>
            <a:ext cx="559761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Axions from dark matter halo convert into photons in presence of a magnetic field.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Photons detected with low noise superconducting amplifiers.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First expt. to reach sensitivity to DFSZ model.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New 2019 result extends sensitivity to higher mass (3.3 </a:t>
            </a:r>
            <a:r>
              <a:rPr lang="en-US" sz="2000" dirty="0" err="1">
                <a:latin typeface="Symbol" panose="05050102010706020507" pitchFamily="18" charset="2"/>
              </a:rPr>
              <a:t>m</a:t>
            </a:r>
            <a:r>
              <a:rPr lang="en-US" sz="2000" dirty="0" err="1"/>
              <a:t>eV</a:t>
            </a:r>
            <a:r>
              <a:rPr lang="en-US" sz="2000" dirty="0"/>
              <a:t>).  </a:t>
            </a:r>
            <a:r>
              <a:rPr lang="en-US" sz="1800" dirty="0">
                <a:solidFill>
                  <a:srgbClr val="000000"/>
                </a:solidFill>
              </a:rPr>
              <a:t>arXiv:1910.08638 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185A307-FF0B-1C4D-9ECA-27DAFE94B1F7}"/>
              </a:ext>
            </a:extLst>
          </p:cNvPr>
          <p:cNvSpPr txBox="1">
            <a:spLocks/>
          </p:cNvSpPr>
          <p:nvPr/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6869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6869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3743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0620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7491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436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1238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198104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498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68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t>1/16/20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1F5458-F188-244E-84C2-680CF7EB0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195" y="6457755"/>
            <a:ext cx="63627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2588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9F1154-8BB1-441F-A3F6-66717193B9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6073" b="1243"/>
          <a:stretch/>
        </p:blipFill>
        <p:spPr>
          <a:xfrm>
            <a:off x="4371904" y="409559"/>
            <a:ext cx="4777470" cy="30006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751F3D-89E3-4620-8CD1-7F2FB2E85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2515"/>
            <a:ext cx="6532039" cy="641739"/>
          </a:xfrm>
        </p:spPr>
        <p:txBody>
          <a:bodyPr/>
          <a:lstStyle/>
          <a:p>
            <a:r>
              <a:rPr lang="en-US" dirty="0"/>
              <a:t>Designing Next Phase of ADMX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EB64C-C6FA-4BF9-ADE6-62E7D11A9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768" y="843844"/>
            <a:ext cx="4254902" cy="4987867"/>
          </a:xfrm>
        </p:spPr>
        <p:txBody>
          <a:bodyPr/>
          <a:lstStyle/>
          <a:p>
            <a:r>
              <a:rPr lang="en-US" sz="1800" b="1" dirty="0"/>
              <a:t>ADMX Dark Matter New Initiatives proposal funded in Fall 2019.</a:t>
            </a:r>
          </a:p>
          <a:p>
            <a:r>
              <a:rPr lang="en-US" sz="1800" dirty="0"/>
              <a:t>Provides $1.9M for design of next phase of ADMX (A. </a:t>
            </a:r>
            <a:r>
              <a:rPr lang="en-US" sz="1800" dirty="0" err="1"/>
              <a:t>Sonnenschein</a:t>
            </a:r>
            <a:r>
              <a:rPr lang="en-US" sz="1800" dirty="0"/>
              <a:t>, PI)</a:t>
            </a:r>
          </a:p>
          <a:p>
            <a:r>
              <a:rPr lang="en-US" sz="1800" dirty="0"/>
              <a:t>Design 14-cavity array for 2-4 GHz (9-17 </a:t>
            </a:r>
            <a:r>
              <a:rPr lang="en-US" sz="1800" dirty="0" err="1">
                <a:latin typeface="Symbol" panose="05050102010706020507" pitchFamily="18" charset="2"/>
              </a:rPr>
              <a:t>m</a:t>
            </a:r>
            <a:r>
              <a:rPr lang="en-US" sz="1800" dirty="0" err="1"/>
              <a:t>eV</a:t>
            </a:r>
            <a:r>
              <a:rPr lang="en-US" sz="1800" dirty="0"/>
              <a:t>) axion search.</a:t>
            </a:r>
          </a:p>
          <a:p>
            <a:r>
              <a:rPr lang="en-US" sz="1800" dirty="0"/>
              <a:t>Test superconducting coatings and squeezed state receiver.</a:t>
            </a:r>
          </a:p>
          <a:p>
            <a:r>
              <a:rPr lang="en-US" sz="1800" dirty="0"/>
              <a:t>Study possible magnet upgrades.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CE939-7083-4194-8EF9-4BAD25EEB8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8959" y="6497848"/>
            <a:ext cx="851643" cy="24061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altLang="en-US" dirty="0"/>
              <a:t>1/16/20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1D598-6575-46C3-AD9F-F5D6BACBF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/>
              <a:t>Cosmic Frontier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E37E5-1912-45CB-BCDE-E7FAB70B8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8ABC91-753C-46E6-AE58-AF72BD3C2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384" y="3374887"/>
            <a:ext cx="2132639" cy="28507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1B316F-CC2D-4777-AE74-131739E8BC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32" t="4546"/>
          <a:stretch/>
        </p:blipFill>
        <p:spPr>
          <a:xfrm>
            <a:off x="186935" y="3668925"/>
            <a:ext cx="6444784" cy="260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370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0D1220-828A-4F01-A852-3539F34E2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877" y="439048"/>
            <a:ext cx="8686800" cy="427877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/>
              <a:t>Axion Detector Lab at Fermilab: </a:t>
            </a:r>
            <a:br>
              <a:rPr lang="en-US" sz="2400" dirty="0"/>
            </a:br>
            <a:r>
              <a:rPr lang="en-US" sz="2400" dirty="0"/>
              <a:t>ADMX Cavity Testing and System Integration Tests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B53D6-E099-4921-B6FA-E97132D9BB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1/16/20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BAB4C-0CFA-4863-B49D-4B33B36603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Cosmic Frontier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74B98-9CE7-4780-89EC-0D7C3523A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8" name="Picture 7" descr="A picture containing indoor, table, sitting, dirty&#10;&#10;Description automatically generated">
            <a:extLst>
              <a:ext uri="{FF2B5EF4-FFF2-40B4-BE49-F238E27FC236}">
                <a16:creationId xmlns:a16="http://schemas.microsoft.com/office/drawing/2014/main" id="{FB01FDF4-5393-4582-A2D3-414501684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594" y="988717"/>
            <a:ext cx="6964864" cy="522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20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Title 1"/>
          <p:cNvSpPr txBox="1">
            <a:spLocks noGrp="1"/>
          </p:cNvSpPr>
          <p:nvPr>
            <p:ph type="title"/>
          </p:nvPr>
        </p:nvSpPr>
        <p:spPr>
          <a:xfrm>
            <a:off x="198780" y="-330760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2800" dirty="0">
                <a:latin typeface="Helvetica" pitchFamily="2" charset="0"/>
              </a:rPr>
              <a:t>S</a:t>
            </a:r>
            <a:r>
              <a:rPr sz="2800" dirty="0">
                <a:latin typeface="Helvetica" pitchFamily="2" charset="0"/>
              </a:rPr>
              <a:t>ub-GeV </a:t>
            </a:r>
            <a:r>
              <a:rPr lang="en-US" sz="2800" dirty="0">
                <a:latin typeface="Helvetica" pitchFamily="2" charset="0"/>
              </a:rPr>
              <a:t>D</a:t>
            </a:r>
            <a:r>
              <a:rPr sz="2800" dirty="0">
                <a:latin typeface="Helvetica" pitchFamily="2" charset="0"/>
              </a:rPr>
              <a:t>ark </a:t>
            </a:r>
            <a:r>
              <a:rPr lang="en-US" sz="2800" dirty="0">
                <a:latin typeface="Helvetica" pitchFamily="2" charset="0"/>
              </a:rPr>
              <a:t>M</a:t>
            </a:r>
            <a:r>
              <a:rPr sz="2800" dirty="0">
                <a:latin typeface="Helvetica" pitchFamily="2" charset="0"/>
              </a:rPr>
              <a:t>atter </a:t>
            </a:r>
            <a:r>
              <a:rPr lang="en-US" sz="2800" dirty="0">
                <a:latin typeface="Helvetica" pitchFamily="2" charset="0"/>
              </a:rPr>
              <a:t>Search </a:t>
            </a:r>
            <a:r>
              <a:rPr sz="2800" dirty="0">
                <a:latin typeface="Helvetica" pitchFamily="2" charset="0"/>
              </a:rPr>
              <a:t>with CCDs</a:t>
            </a:r>
          </a:p>
        </p:txBody>
      </p:sp>
      <p:sp>
        <p:nvSpPr>
          <p:cNvPr id="1115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335425" y="1260089"/>
            <a:ext cx="4581020" cy="543142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1800"/>
            </a:pPr>
            <a:r>
              <a:rPr b="1" u="sng" dirty="0">
                <a:solidFill>
                  <a:srgbClr val="003087"/>
                </a:solidFill>
              </a:rPr>
              <a:t>FNAL is the pioneer</a:t>
            </a:r>
            <a:r>
              <a:rPr dirty="0"/>
              <a:t> in the use of CCDs in direct dark matter searches since 2012 (DAMIC) at MINOS.</a:t>
            </a:r>
          </a:p>
          <a:p>
            <a:pPr>
              <a:spcBef>
                <a:spcPts val="400"/>
              </a:spcBef>
              <a:defRPr sz="1800"/>
            </a:pPr>
            <a:r>
              <a:rPr b="1" u="sng" dirty="0">
                <a:solidFill>
                  <a:srgbClr val="003087"/>
                </a:solidFill>
              </a:rPr>
              <a:t>FNAL and LBNL</a:t>
            </a:r>
            <a:r>
              <a:rPr dirty="0"/>
              <a:t> collaborated in the development and demonstration of the </a:t>
            </a:r>
            <a:r>
              <a:rPr b="1" u="sng" dirty="0">
                <a:solidFill>
                  <a:srgbClr val="003087"/>
                </a:solidFill>
              </a:rPr>
              <a:t>skipper-CCD</a:t>
            </a:r>
            <a:r>
              <a:rPr dirty="0"/>
              <a:t> as a tool for low mass dark matter search</a:t>
            </a:r>
            <a:r>
              <a:rPr lang="en-US" dirty="0"/>
              <a:t>es </a:t>
            </a:r>
            <a:r>
              <a:rPr dirty="0"/>
              <a:t>(2017).</a:t>
            </a:r>
          </a:p>
          <a:p>
            <a:pPr>
              <a:spcBef>
                <a:spcPts val="400"/>
              </a:spcBef>
              <a:defRPr sz="1800"/>
            </a:pPr>
            <a:r>
              <a:rPr b="1" u="sng" dirty="0">
                <a:solidFill>
                  <a:srgbClr val="003087"/>
                </a:solidFill>
              </a:rPr>
              <a:t>SENSEI project</a:t>
            </a:r>
            <a:r>
              <a:rPr dirty="0"/>
              <a:t> (</a:t>
            </a:r>
            <a:r>
              <a:rPr lang="en-US" dirty="0"/>
              <a:t>w/ partial funding from </a:t>
            </a:r>
            <a:r>
              <a:rPr dirty="0" err="1"/>
              <a:t>Heising</a:t>
            </a:r>
            <a:r>
              <a:rPr dirty="0"/>
              <a:t>-Simons </a:t>
            </a:r>
            <a:r>
              <a:rPr lang="en-US" dirty="0"/>
              <a:t>F</a:t>
            </a:r>
            <a:r>
              <a:rPr dirty="0"/>
              <a:t>oundation) is deploying </a:t>
            </a:r>
            <a:r>
              <a:rPr b="1" u="sng" dirty="0">
                <a:solidFill>
                  <a:srgbClr val="003087"/>
                </a:solidFill>
              </a:rPr>
              <a:t>100g experiment at SNOLAB </a:t>
            </a:r>
            <a:r>
              <a:rPr dirty="0"/>
              <a:t>this year</a:t>
            </a:r>
            <a:r>
              <a:rPr lang="en-US" dirty="0"/>
              <a:t>; </a:t>
            </a:r>
            <a:r>
              <a:rPr dirty="0"/>
              <a:t> </a:t>
            </a:r>
            <a:r>
              <a:rPr lang="en-US" dirty="0"/>
              <a:t>world-leading</a:t>
            </a:r>
            <a:r>
              <a:rPr dirty="0"/>
              <a:t> results published in 2019. </a:t>
            </a:r>
          </a:p>
          <a:p>
            <a:pPr>
              <a:spcBef>
                <a:spcPts val="400"/>
              </a:spcBef>
              <a:defRPr sz="1800"/>
            </a:pPr>
            <a:r>
              <a:rPr b="1" u="sng" dirty="0" err="1">
                <a:solidFill>
                  <a:srgbClr val="003087"/>
                </a:solidFill>
              </a:rPr>
              <a:t>Oscura</a:t>
            </a:r>
            <a:r>
              <a:rPr lang="en-US" b="1" u="sng" dirty="0">
                <a:solidFill>
                  <a:srgbClr val="003087"/>
                </a:solidFill>
              </a:rPr>
              <a:t>: </a:t>
            </a:r>
            <a:r>
              <a:rPr dirty="0"/>
              <a:t>D</a:t>
            </a:r>
            <a:r>
              <a:rPr lang="en-US" dirty="0"/>
              <a:t>O</a:t>
            </a:r>
            <a:r>
              <a:rPr dirty="0"/>
              <a:t>E selected this technology </a:t>
            </a:r>
            <a:r>
              <a:rPr lang="en-US" dirty="0"/>
              <a:t>for</a:t>
            </a:r>
            <a:r>
              <a:rPr dirty="0"/>
              <a:t> </a:t>
            </a:r>
            <a:r>
              <a:rPr lang="en-US" dirty="0"/>
              <a:t>a</a:t>
            </a:r>
            <a:r>
              <a:rPr dirty="0"/>
              <a:t> </a:t>
            </a:r>
            <a:r>
              <a:rPr b="1" dirty="0"/>
              <a:t>Dark Matter </a:t>
            </a:r>
            <a:r>
              <a:rPr lang="en-US" b="1" dirty="0"/>
              <a:t>N</a:t>
            </a:r>
            <a:r>
              <a:rPr b="1" dirty="0"/>
              <a:t>ew </a:t>
            </a:r>
            <a:r>
              <a:rPr lang="en-US" b="1" dirty="0"/>
              <a:t>I</a:t>
            </a:r>
            <a:r>
              <a:rPr b="1" dirty="0"/>
              <a:t>nitiatives </a:t>
            </a:r>
            <a:r>
              <a:rPr lang="en-US" dirty="0"/>
              <a:t>4-year, $4M grant</a:t>
            </a:r>
            <a:r>
              <a:rPr dirty="0"/>
              <a:t> </a:t>
            </a:r>
            <a:r>
              <a:rPr lang="en-US" dirty="0"/>
              <a:t>to</a:t>
            </a:r>
            <a:r>
              <a:rPr dirty="0"/>
              <a:t> </a:t>
            </a:r>
            <a:r>
              <a:rPr lang="en-US" dirty="0"/>
              <a:t>design </a:t>
            </a:r>
            <a:r>
              <a:rPr dirty="0"/>
              <a:t>a 10</a:t>
            </a:r>
            <a:r>
              <a:rPr lang="en-US" dirty="0"/>
              <a:t> </a:t>
            </a:r>
            <a:r>
              <a:rPr dirty="0"/>
              <a:t>kg</a:t>
            </a:r>
            <a:r>
              <a:rPr lang="en-US" dirty="0"/>
              <a:t>, ~$10M</a:t>
            </a:r>
            <a:r>
              <a:rPr dirty="0"/>
              <a:t> experiment</a:t>
            </a:r>
            <a:r>
              <a:rPr lang="en-US" dirty="0"/>
              <a:t> (J. Estrada, PI).</a:t>
            </a:r>
            <a:endParaRPr dirty="0"/>
          </a:p>
        </p:txBody>
      </p:sp>
      <p:pic>
        <p:nvPicPr>
          <p:cNvPr id="111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465" y="1501457"/>
            <a:ext cx="3124375" cy="3685260"/>
          </a:xfrm>
          <a:prstGeom prst="rect">
            <a:avLst/>
          </a:prstGeom>
          <a:ln w="12700">
            <a:miter lim="400000"/>
          </a:ln>
        </p:spPr>
      </p:pic>
      <p:sp>
        <p:nvSpPr>
          <p:cNvPr id="1117" name="Phys. Rev. Lett. 119, 131802 (2017)…"/>
          <p:cNvSpPr txBox="1"/>
          <p:nvPr/>
        </p:nvSpPr>
        <p:spPr>
          <a:xfrm>
            <a:off x="5342597" y="1023869"/>
            <a:ext cx="279728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1192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dirty="0"/>
              <a:t>Phys. Rev. Lett. 119, 131802 (2017)</a:t>
            </a:r>
          </a:p>
          <a:p>
            <a:pPr defTabSz="457200">
              <a:defRPr sz="1192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dirty="0" err="1"/>
              <a:t>Tiffenberg</a:t>
            </a:r>
            <a:r>
              <a:rPr dirty="0"/>
              <a:t> et al.</a:t>
            </a:r>
          </a:p>
        </p:txBody>
      </p:sp>
      <p:sp>
        <p:nvSpPr>
          <p:cNvPr id="1118" name="counting single…"/>
          <p:cNvSpPr txBox="1"/>
          <p:nvPr/>
        </p:nvSpPr>
        <p:spPr>
          <a:xfrm>
            <a:off x="6474200" y="1689946"/>
            <a:ext cx="1444431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500"/>
            </a:pPr>
            <a:r>
              <a:t>counting single</a:t>
            </a:r>
          </a:p>
          <a:p>
            <a:pPr>
              <a:defRPr sz="1500"/>
            </a:pPr>
            <a:r>
              <a:t>electrons</a:t>
            </a:r>
          </a:p>
        </p:txBody>
      </p:sp>
      <p:sp>
        <p:nvSpPr>
          <p:cNvPr id="1119" name="large dynamic range"/>
          <p:cNvSpPr txBox="1"/>
          <p:nvPr/>
        </p:nvSpPr>
        <p:spPr>
          <a:xfrm>
            <a:off x="5669867" y="3357879"/>
            <a:ext cx="2509952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500"/>
            </a:lvl1pPr>
          </a:lstStyle>
          <a:p>
            <a:r>
              <a:t>large dynamic range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34AC7F2-8CF3-3A44-878F-2EBDB2AA25BB}"/>
              </a:ext>
            </a:extLst>
          </p:cNvPr>
          <p:cNvSpPr txBox="1">
            <a:spLocks/>
          </p:cNvSpPr>
          <p:nvPr/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6869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6869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3743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0620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7491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436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1238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198104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498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68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t>1/16/20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1443CA-B662-8740-BD6D-D88D70F2E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650" y="6459763"/>
            <a:ext cx="63627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2139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Title 1"/>
          <p:cNvSpPr txBox="1">
            <a:spLocks noGrp="1"/>
          </p:cNvSpPr>
          <p:nvPr>
            <p:ph type="title"/>
          </p:nvPr>
        </p:nvSpPr>
        <p:spPr>
          <a:xfrm>
            <a:off x="218660" y="304677"/>
            <a:ext cx="8229600" cy="46830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2800" dirty="0">
                <a:latin typeface="Helvetica" pitchFamily="2" charset="0"/>
              </a:rPr>
              <a:t>Recent Results: S</a:t>
            </a:r>
            <a:r>
              <a:rPr lang="en-US" sz="2800" dirty="0">
                <a:latin typeface="Helvetica" pitchFamily="2" charset="0"/>
              </a:rPr>
              <a:t>ENSEI, SCDMS, DAMIC</a:t>
            </a:r>
            <a:endParaRPr sz="2800" dirty="0">
              <a:latin typeface="Helvetica" pitchFamily="2" charset="0"/>
            </a:endParaRPr>
          </a:p>
        </p:txBody>
      </p:sp>
      <p:pic>
        <p:nvPicPr>
          <p:cNvPr id="112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3" y="855133"/>
            <a:ext cx="3590960" cy="2480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3" name="Image" descr="Image"/>
          <p:cNvPicPr>
            <a:picLocks noChangeAspect="1"/>
          </p:cNvPicPr>
          <p:nvPr/>
        </p:nvPicPr>
        <p:blipFill>
          <a:blip r:embed="rId3"/>
          <a:srcRect r="65483"/>
          <a:stretch>
            <a:fillRect/>
          </a:stretch>
        </p:blipFill>
        <p:spPr>
          <a:xfrm>
            <a:off x="31436" y="3200751"/>
            <a:ext cx="3828810" cy="3700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1938" y="3392251"/>
            <a:ext cx="3302422" cy="3357616"/>
          </a:xfrm>
          <a:prstGeom prst="rect">
            <a:avLst/>
          </a:prstGeom>
          <a:ln w="12700">
            <a:miter lim="400000"/>
          </a:ln>
        </p:spPr>
      </p:pic>
      <p:sp>
        <p:nvSpPr>
          <p:cNvPr id="1125" name="With a very small exposure at MINOS, SENSEI is putting world leading results in e-recoil dark matter search.…"/>
          <p:cNvSpPr txBox="1"/>
          <p:nvPr/>
        </p:nvSpPr>
        <p:spPr>
          <a:xfrm>
            <a:off x="3595533" y="1211613"/>
            <a:ext cx="5360763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900"/>
            </a:pPr>
            <a:r>
              <a:rPr dirty="0">
                <a:latin typeface="Helvetica" pitchFamily="2" charset="0"/>
              </a:rPr>
              <a:t>With a very small exposure at MINOS, SENSEI </a:t>
            </a:r>
            <a:r>
              <a:rPr lang="en-US" dirty="0">
                <a:latin typeface="Helvetica" pitchFamily="2" charset="0"/>
              </a:rPr>
              <a:t>achieved</a:t>
            </a:r>
            <a:r>
              <a:rPr dirty="0">
                <a:latin typeface="Helvetica" pitchFamily="2" charset="0"/>
              </a:rPr>
              <a:t> world</a:t>
            </a:r>
            <a:r>
              <a:rPr lang="en-US" dirty="0">
                <a:latin typeface="Helvetica" pitchFamily="2" charset="0"/>
              </a:rPr>
              <a:t>-</a:t>
            </a:r>
            <a:r>
              <a:rPr dirty="0">
                <a:latin typeface="Helvetica" pitchFamily="2" charset="0"/>
              </a:rPr>
              <a:t>leading results in e-recoil dark matter search.</a:t>
            </a:r>
          </a:p>
          <a:p>
            <a:pPr>
              <a:defRPr sz="1900"/>
            </a:pPr>
            <a:r>
              <a:rPr dirty="0">
                <a:latin typeface="Helvetica" pitchFamily="2" charset="0"/>
              </a:rPr>
              <a:t>SENSEI (skipper-CCD), </a:t>
            </a:r>
            <a:r>
              <a:rPr dirty="0" err="1">
                <a:latin typeface="Helvetica" pitchFamily="2" charset="0"/>
              </a:rPr>
              <a:t>superCDMS</a:t>
            </a:r>
            <a:r>
              <a:rPr dirty="0">
                <a:latin typeface="Helvetica" pitchFamily="2" charset="0"/>
              </a:rPr>
              <a:t>, DAMIC (CCD) are leapfrogging each other in the search for e-recoil dark matter. </a:t>
            </a:r>
            <a:r>
              <a:rPr b="1" u="sng" dirty="0">
                <a:latin typeface="Helvetica" pitchFamily="2" charset="0"/>
              </a:rPr>
              <a:t>FNAL big roles here!</a:t>
            </a:r>
          </a:p>
        </p:txBody>
      </p:sp>
      <p:sp>
        <p:nvSpPr>
          <p:cNvPr id="1126" name="DAMIC has the lead, with our last result with standard CCDs."/>
          <p:cNvSpPr txBox="1"/>
          <p:nvPr/>
        </p:nvSpPr>
        <p:spPr>
          <a:xfrm>
            <a:off x="5892114" y="4704079"/>
            <a:ext cx="1399880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rPr dirty="0"/>
              <a:t>DAMIC has the lead</a:t>
            </a:r>
            <a:r>
              <a:rPr lang="en-US" dirty="0"/>
              <a:t>; </a:t>
            </a:r>
            <a:r>
              <a:rPr dirty="0"/>
              <a:t>our last result with standard CCDs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FCF2BC-197D-064D-AE63-9950D3696858}"/>
              </a:ext>
            </a:extLst>
          </p:cNvPr>
          <p:cNvSpPr/>
          <p:nvPr/>
        </p:nvSpPr>
        <p:spPr>
          <a:xfrm>
            <a:off x="1159289" y="3255087"/>
            <a:ext cx="24362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eaLnBrk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sz="1400" i="1" dirty="0"/>
              <a:t>PRL 122, 161801 (2019)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4465976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Title 1"/>
          <p:cNvSpPr txBox="1">
            <a:spLocks noGrp="1"/>
          </p:cNvSpPr>
          <p:nvPr>
            <p:ph type="title"/>
          </p:nvPr>
        </p:nvSpPr>
        <p:spPr>
          <a:xfrm>
            <a:off x="198780" y="36986"/>
            <a:ext cx="8229600" cy="738719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2800" dirty="0">
                <a:latin typeface="Helvetica" pitchFamily="2" charset="0"/>
              </a:rPr>
              <a:t>Future: S</a:t>
            </a:r>
            <a:r>
              <a:rPr lang="en-US" sz="2800" dirty="0">
                <a:latin typeface="Helvetica" pitchFamily="2" charset="0"/>
              </a:rPr>
              <a:t>ENSEI</a:t>
            </a:r>
            <a:r>
              <a:rPr sz="2800" dirty="0">
                <a:latin typeface="Helvetica" pitchFamily="2" charset="0"/>
              </a:rPr>
              <a:t>-100 </a:t>
            </a:r>
            <a:r>
              <a:rPr lang="en-US" sz="2800" dirty="0">
                <a:latin typeface="Helvetica" pitchFamily="2" charset="0"/>
                <a:sym typeface="Wingdings" pitchFamily="2" charset="2"/>
              </a:rPr>
              <a:t></a:t>
            </a:r>
            <a:r>
              <a:rPr sz="2800" dirty="0">
                <a:latin typeface="Helvetica" pitchFamily="2" charset="0"/>
              </a:rPr>
              <a:t> </a:t>
            </a:r>
            <a:r>
              <a:rPr sz="2800" dirty="0" err="1">
                <a:latin typeface="Helvetica" pitchFamily="2" charset="0"/>
              </a:rPr>
              <a:t>Oscura</a:t>
            </a:r>
            <a:endParaRPr sz="2800" dirty="0">
              <a:latin typeface="Helvetica" pitchFamily="2" charset="0"/>
            </a:endParaRPr>
          </a:p>
        </p:txBody>
      </p:sp>
      <p:pic>
        <p:nvPicPr>
          <p:cNvPr id="1129" name="Untitled.jpeg" descr="Untitled.jpeg"/>
          <p:cNvPicPr>
            <a:picLocks noChangeAspect="1"/>
          </p:cNvPicPr>
          <p:nvPr/>
        </p:nvPicPr>
        <p:blipFill>
          <a:blip r:embed="rId2"/>
          <a:srcRect l="6225" t="4762" r="49308" b="30244"/>
          <a:stretch>
            <a:fillRect/>
          </a:stretch>
        </p:blipFill>
        <p:spPr>
          <a:xfrm>
            <a:off x="-23515" y="1046113"/>
            <a:ext cx="4065919" cy="3857483"/>
          </a:xfrm>
          <a:prstGeom prst="rect">
            <a:avLst/>
          </a:prstGeom>
          <a:ln w="12700">
            <a:miter lim="400000"/>
          </a:ln>
        </p:spPr>
      </p:pic>
      <p:sp>
        <p:nvSpPr>
          <p:cNvPr id="1130" name="Line"/>
          <p:cNvSpPr/>
          <p:nvPr/>
        </p:nvSpPr>
        <p:spPr>
          <a:xfrm flipV="1">
            <a:off x="3922506" y="1591505"/>
            <a:ext cx="691502" cy="1797775"/>
          </a:xfrm>
          <a:prstGeom prst="line">
            <a:avLst/>
          </a:prstGeom>
          <a:ln w="25400">
            <a:solidFill>
              <a:schemeClr val="accent5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131" name="SENSEI 2020@SNOLAB (construction now)"/>
          <p:cNvSpPr txBox="1"/>
          <p:nvPr/>
        </p:nvSpPr>
        <p:spPr>
          <a:xfrm>
            <a:off x="4120467" y="1237797"/>
            <a:ext cx="4755516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/>
            </a:lvl1pPr>
          </a:lstStyle>
          <a:p>
            <a:r>
              <a:t>SENSEI 2020@SNOLAB (construction now)</a:t>
            </a:r>
          </a:p>
        </p:txBody>
      </p:sp>
      <p:sp>
        <p:nvSpPr>
          <p:cNvPr id="1132" name="Line"/>
          <p:cNvSpPr/>
          <p:nvPr/>
        </p:nvSpPr>
        <p:spPr>
          <a:xfrm flipV="1">
            <a:off x="3911541" y="1999572"/>
            <a:ext cx="944475" cy="1602366"/>
          </a:xfrm>
          <a:prstGeom prst="line">
            <a:avLst/>
          </a:prstGeom>
          <a:ln w="25400">
            <a:solidFill>
              <a:schemeClr val="accent5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133" name="DAMIC-M 2024@Modane (not FNAL)"/>
          <p:cNvSpPr txBox="1"/>
          <p:nvPr/>
        </p:nvSpPr>
        <p:spPr>
          <a:xfrm>
            <a:off x="4777510" y="1706097"/>
            <a:ext cx="4125601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/>
            </a:lvl1pPr>
          </a:lstStyle>
          <a:p>
            <a:r>
              <a:t> DAMIC-M 2024@Modane (not FNAL)</a:t>
            </a:r>
          </a:p>
        </p:txBody>
      </p:sp>
      <p:sp>
        <p:nvSpPr>
          <p:cNvPr id="1134" name="Line"/>
          <p:cNvSpPr/>
          <p:nvPr/>
        </p:nvSpPr>
        <p:spPr>
          <a:xfrm flipV="1">
            <a:off x="3911541" y="2615747"/>
            <a:ext cx="943652" cy="1231725"/>
          </a:xfrm>
          <a:prstGeom prst="line">
            <a:avLst/>
          </a:prstGeom>
          <a:ln w="25400">
            <a:solidFill>
              <a:schemeClr val="accent5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135" name="~2028-Oscura (R&amp;D now)"/>
          <p:cNvSpPr txBox="1"/>
          <p:nvPr/>
        </p:nvSpPr>
        <p:spPr>
          <a:xfrm>
            <a:off x="4840133" y="2300902"/>
            <a:ext cx="2920714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/>
            </a:lvl1pPr>
          </a:lstStyle>
          <a:p>
            <a:r>
              <a:t>~2028-Oscura (R&amp;D now)</a:t>
            </a:r>
          </a:p>
        </p:txBody>
      </p:sp>
      <p:sp>
        <p:nvSpPr>
          <p:cNvPr id="1136" name="Text"/>
          <p:cNvSpPr txBox="1"/>
          <p:nvPr/>
        </p:nvSpPr>
        <p:spPr>
          <a:xfrm>
            <a:off x="953680" y="-12769033"/>
            <a:ext cx="12700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1137" name="Untitled.jpeg" descr="Untitled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450" y="3020030"/>
            <a:ext cx="4537720" cy="2855110"/>
          </a:xfrm>
          <a:prstGeom prst="rect">
            <a:avLst/>
          </a:prstGeom>
          <a:ln w="12700">
            <a:miter lim="400000"/>
          </a:ln>
        </p:spPr>
      </p:pic>
      <p:sp>
        <p:nvSpPr>
          <p:cNvPr id="1138" name="The US community using CCDs for DM got together in the Oscura proposal (lead by FNAL). This will take the technology to its full potential. Ongoing experiments SENSEI, DAMIC, DAMIC-M are key efforts to test different technical ideas while producing world leading science."/>
          <p:cNvSpPr txBox="1"/>
          <p:nvPr/>
        </p:nvSpPr>
        <p:spPr>
          <a:xfrm>
            <a:off x="188251" y="4740098"/>
            <a:ext cx="4379460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rPr dirty="0"/>
              <a:t>The US community using CCDs for DM </a:t>
            </a:r>
            <a:r>
              <a:rPr lang="en-US" dirty="0"/>
              <a:t>united</a:t>
            </a:r>
            <a:r>
              <a:rPr dirty="0"/>
              <a:t> </a:t>
            </a:r>
            <a:r>
              <a:rPr lang="en-US" dirty="0"/>
              <a:t>under</a:t>
            </a:r>
            <a:r>
              <a:rPr dirty="0"/>
              <a:t> the </a:t>
            </a:r>
            <a:r>
              <a:rPr dirty="0" err="1"/>
              <a:t>Oscura</a:t>
            </a:r>
            <a:r>
              <a:rPr dirty="0"/>
              <a:t> proposal (led by FNAL). This will take the technology to its full potential. Ongoing experiments SENSEI, DAMIC, DAMIC-M are key efforts to test different technical ideas while producing world</a:t>
            </a:r>
            <a:r>
              <a:rPr lang="en-US" dirty="0"/>
              <a:t>-</a:t>
            </a:r>
            <a:r>
              <a:rPr dirty="0"/>
              <a:t>leading science.</a:t>
            </a:r>
          </a:p>
        </p:txBody>
      </p:sp>
    </p:spTree>
    <p:extLst>
      <p:ext uri="{BB962C8B-B14F-4D97-AF65-F5344CB8AC3E}">
        <p14:creationId xmlns:p14="http://schemas.microsoft.com/office/powerpoint/2010/main" val="419177049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Title 1"/>
          <p:cNvSpPr txBox="1">
            <a:spLocks noGrp="1"/>
          </p:cNvSpPr>
          <p:nvPr>
            <p:ph type="title"/>
          </p:nvPr>
        </p:nvSpPr>
        <p:spPr>
          <a:xfrm>
            <a:off x="198783" y="36988"/>
            <a:ext cx="8229600" cy="734692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2800" dirty="0">
                <a:latin typeface="Helvetica" pitchFamily="2" charset="0"/>
              </a:rPr>
              <a:t>S</a:t>
            </a:r>
            <a:r>
              <a:rPr sz="2800" dirty="0">
                <a:latin typeface="Helvetica" pitchFamily="2" charset="0"/>
              </a:rPr>
              <a:t>kipper-CCD </a:t>
            </a:r>
            <a:r>
              <a:rPr lang="en-US" sz="2800" dirty="0">
                <a:latin typeface="Helvetica" pitchFamily="2" charset="0"/>
              </a:rPr>
              <a:t>beyond</a:t>
            </a:r>
            <a:r>
              <a:rPr sz="2800" dirty="0">
                <a:latin typeface="Helvetica" pitchFamily="2" charset="0"/>
              </a:rPr>
              <a:t> DM </a:t>
            </a:r>
          </a:p>
        </p:txBody>
      </p:sp>
      <p:sp>
        <p:nvSpPr>
          <p:cNvPr id="1141" name="Text"/>
          <p:cNvSpPr txBox="1"/>
          <p:nvPr/>
        </p:nvSpPr>
        <p:spPr>
          <a:xfrm>
            <a:off x="953680" y="-12769033"/>
            <a:ext cx="12700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1142" name="Image" descr="Image"/>
          <p:cNvPicPr>
            <a:picLocks noChangeAspect="1"/>
          </p:cNvPicPr>
          <p:nvPr/>
        </p:nvPicPr>
        <p:blipFill>
          <a:blip r:embed="rId2"/>
          <a:srcRect b="17098"/>
          <a:stretch>
            <a:fillRect/>
          </a:stretch>
        </p:blipFill>
        <p:spPr>
          <a:xfrm>
            <a:off x="643466" y="1126066"/>
            <a:ext cx="2819441" cy="1773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93" y="2998313"/>
            <a:ext cx="2747147" cy="1872434"/>
          </a:xfrm>
          <a:prstGeom prst="rect">
            <a:avLst/>
          </a:prstGeom>
          <a:ln w="12700">
            <a:miter lim="400000"/>
          </a:ln>
        </p:spPr>
      </p:pic>
      <p:sp>
        <p:nvSpPr>
          <p:cNvPr id="1144" name="quantum imaging"/>
          <p:cNvSpPr txBox="1"/>
          <p:nvPr/>
        </p:nvSpPr>
        <p:spPr>
          <a:xfrm>
            <a:off x="823717" y="993006"/>
            <a:ext cx="2458899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quantum imaging</a:t>
            </a:r>
          </a:p>
        </p:txBody>
      </p:sp>
      <p:sp>
        <p:nvSpPr>
          <p:cNvPr id="1145" name="ring of entangled photons @ SiDET on…"/>
          <p:cNvSpPr txBox="1"/>
          <p:nvPr/>
        </p:nvSpPr>
        <p:spPr>
          <a:xfrm>
            <a:off x="701715" y="3036291"/>
            <a:ext cx="2702903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</a:defRPr>
            </a:pPr>
            <a:r>
              <a:t>ring of entangled photons @ SiDET on</a:t>
            </a:r>
          </a:p>
          <a:p>
            <a:pPr>
              <a:defRPr sz="1200">
                <a:solidFill>
                  <a:srgbClr val="FFFFFF"/>
                </a:solidFill>
              </a:defRPr>
            </a:pPr>
            <a:r>
              <a:t>skipper-CCD</a:t>
            </a:r>
          </a:p>
        </p:txBody>
      </p:sp>
      <p:pic>
        <p:nvPicPr>
          <p:cNvPr id="114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01" y="5233544"/>
            <a:ext cx="3950732" cy="125510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1147" name="potential new tool to search for the production of dark photons"/>
          <p:cNvSpPr txBox="1"/>
          <p:nvPr/>
        </p:nvSpPr>
        <p:spPr>
          <a:xfrm>
            <a:off x="-17766" y="4908000"/>
            <a:ext cx="4504319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r>
              <a:t>potential new tool to search for the production of dark photons </a:t>
            </a:r>
          </a:p>
        </p:txBody>
      </p:sp>
      <p:sp>
        <p:nvSpPr>
          <p:cNvPr id="1148" name="CEvNS and beyond"/>
          <p:cNvSpPr txBox="1"/>
          <p:nvPr/>
        </p:nvSpPr>
        <p:spPr>
          <a:xfrm>
            <a:off x="4904650" y="993006"/>
            <a:ext cx="260653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CEvNS and beyond</a:t>
            </a:r>
          </a:p>
        </p:txBody>
      </p:sp>
      <p:pic>
        <p:nvPicPr>
          <p:cNvPr id="1149" name="Image" descr="Image"/>
          <p:cNvPicPr>
            <a:picLocks noChangeAspect="1"/>
          </p:cNvPicPr>
          <p:nvPr/>
        </p:nvPicPr>
        <p:blipFill>
          <a:blip r:embed="rId5"/>
          <a:srcRect r="26613" b="48100"/>
          <a:stretch>
            <a:fillRect/>
          </a:stretch>
        </p:blipFill>
        <p:spPr>
          <a:xfrm>
            <a:off x="6793405" y="1751398"/>
            <a:ext cx="2094794" cy="1495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0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7666" y="1774561"/>
            <a:ext cx="2951163" cy="1448702"/>
          </a:xfrm>
          <a:prstGeom prst="rect">
            <a:avLst/>
          </a:prstGeom>
          <a:ln w="12700">
            <a:miter lim="400000"/>
          </a:ln>
        </p:spPr>
      </p:pic>
      <p:sp>
        <p:nvSpPr>
          <p:cNvPr id="1151" name="Line"/>
          <p:cNvSpPr/>
          <p:nvPr/>
        </p:nvSpPr>
        <p:spPr>
          <a:xfrm flipV="1">
            <a:off x="3625266" y="1177786"/>
            <a:ext cx="1" cy="3388526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152" name="Line"/>
          <p:cNvSpPr/>
          <p:nvPr/>
        </p:nvSpPr>
        <p:spPr>
          <a:xfrm flipV="1">
            <a:off x="4459233" y="4567525"/>
            <a:ext cx="1" cy="2132387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153" name="Line"/>
          <p:cNvSpPr/>
          <p:nvPr/>
        </p:nvSpPr>
        <p:spPr>
          <a:xfrm flipH="1">
            <a:off x="3633733" y="4553611"/>
            <a:ext cx="832606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154" name="CCDs next to a nuclear reactor to access new physics in the low-E neutrino sector."/>
          <p:cNvSpPr txBox="1"/>
          <p:nvPr/>
        </p:nvSpPr>
        <p:spPr>
          <a:xfrm>
            <a:off x="3665690" y="3294379"/>
            <a:ext cx="2951163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r>
              <a:t>CCDs next to a nuclear reactor to access new physics in the low-E neutrino sector.</a:t>
            </a:r>
          </a:p>
        </p:txBody>
      </p:sp>
      <p:sp>
        <p:nvSpPr>
          <p:cNvPr id="1155" name="CONNIE (LDRD) has been exploring this at a reactor for a few years with standard CCDs."/>
          <p:cNvSpPr txBox="1"/>
          <p:nvPr/>
        </p:nvSpPr>
        <p:spPr>
          <a:xfrm>
            <a:off x="6724878" y="3294379"/>
            <a:ext cx="2231761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r>
              <a:t>CONNIE (LDRD) has been exploring this at a reactor for a few years with standard CCDs.</a:t>
            </a:r>
          </a:p>
        </p:txBody>
      </p:sp>
      <p:pic>
        <p:nvPicPr>
          <p:cNvPr id="1156" name="Image" descr="Image"/>
          <p:cNvPicPr>
            <a:picLocks noChangeAspect="1"/>
          </p:cNvPicPr>
          <p:nvPr/>
        </p:nvPicPr>
        <p:blipFill>
          <a:blip r:embed="rId7"/>
          <a:srcRect l="10544" t="3668" r="13144" b="23336"/>
          <a:stretch>
            <a:fillRect/>
          </a:stretch>
        </p:blipFill>
        <p:spPr>
          <a:xfrm>
            <a:off x="4535884" y="4058070"/>
            <a:ext cx="3344076" cy="2104738"/>
          </a:xfrm>
          <a:prstGeom prst="rect">
            <a:avLst/>
          </a:prstGeom>
          <a:ln w="12700">
            <a:miter lim="400000"/>
          </a:ln>
        </p:spPr>
      </p:pic>
      <p:sp>
        <p:nvSpPr>
          <p:cNvPr id="1157" name="leading search for light vector mediator by CONNIE, will get even better with skipper-CCDs."/>
          <p:cNvSpPr txBox="1"/>
          <p:nvPr/>
        </p:nvSpPr>
        <p:spPr>
          <a:xfrm>
            <a:off x="7718459" y="4168137"/>
            <a:ext cx="1354029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r>
              <a:t>leading search for light vector mediator by CONNIE, will get even better with skipper-CCDs.</a:t>
            </a:r>
          </a:p>
        </p:txBody>
      </p:sp>
      <p:sp>
        <p:nvSpPr>
          <p:cNvPr id="1158" name="arXiv:1910.04951"/>
          <p:cNvSpPr txBox="1"/>
          <p:nvPr/>
        </p:nvSpPr>
        <p:spPr>
          <a:xfrm>
            <a:off x="5258750" y="4168137"/>
            <a:ext cx="1424204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192">
                <a:solidFill>
                  <a:srgbClr val="551A8B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arXiv:1910.04951</a:t>
            </a:r>
          </a:p>
        </p:txBody>
      </p:sp>
      <p:sp>
        <p:nvSpPr>
          <p:cNvPr id="1159" name="Large arrays of skipper-CCDs could also be used for safeguard monitoring of nuclear reactors."/>
          <p:cNvSpPr txBox="1"/>
          <p:nvPr/>
        </p:nvSpPr>
        <p:spPr>
          <a:xfrm>
            <a:off x="4636593" y="6449948"/>
            <a:ext cx="4309094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r>
              <a:rPr dirty="0"/>
              <a:t>Large arrays of skipper-CCDs could also be used for safeguard monitoring of nuclear reactors.</a:t>
            </a:r>
          </a:p>
        </p:txBody>
      </p:sp>
      <p:sp>
        <p:nvSpPr>
          <p:cNvPr id="1160" name="QIS grant funding this."/>
          <p:cNvSpPr txBox="1"/>
          <p:nvPr/>
        </p:nvSpPr>
        <p:spPr>
          <a:xfrm>
            <a:off x="79847" y="6490813"/>
            <a:ext cx="4309094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r>
              <a:t>QIS grant funding this.</a:t>
            </a:r>
          </a:p>
        </p:txBody>
      </p:sp>
    </p:spTree>
    <p:extLst>
      <p:ext uri="{BB962C8B-B14F-4D97-AF65-F5344CB8AC3E}">
        <p14:creationId xmlns:p14="http://schemas.microsoft.com/office/powerpoint/2010/main" val="32977596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115295" y="2808493"/>
            <a:ext cx="5102360" cy="3912982"/>
            <a:chOff x="115295" y="2808493"/>
            <a:chExt cx="5102360" cy="3912982"/>
          </a:xfrm>
        </p:grpSpPr>
        <p:grpSp>
          <p:nvGrpSpPr>
            <p:cNvPr id="14" name="Group 13"/>
            <p:cNvGrpSpPr/>
            <p:nvPr/>
          </p:nvGrpSpPr>
          <p:grpSpPr>
            <a:xfrm>
              <a:off x="115295" y="2808493"/>
              <a:ext cx="5102360" cy="3912982"/>
              <a:chOff x="115295" y="2808493"/>
              <a:chExt cx="5102360" cy="3912982"/>
            </a:xfrm>
          </p:grpSpPr>
          <p:pic>
            <p:nvPicPr>
              <p:cNvPr id="2" name="Picture 1" descr="cryo_shield_layout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295" y="2808493"/>
                <a:ext cx="5102360" cy="3912982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3371607" y="4047418"/>
                <a:ext cx="1489355" cy="1461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 rot="1022171">
              <a:off x="3371607" y="4233040"/>
              <a:ext cx="183920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vacuum bulkhead for signals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519ED593-C1F8-E247-8598-C82612469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631" y="222421"/>
            <a:ext cx="5047860" cy="376696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B32C528-28BD-194C-B7F9-46C835F77374}"/>
              </a:ext>
            </a:extLst>
          </p:cNvPr>
          <p:cNvSpPr txBox="1"/>
          <p:nvPr/>
        </p:nvSpPr>
        <p:spPr>
          <a:xfrm rot="2094263">
            <a:off x="4757094" y="1782424"/>
            <a:ext cx="2468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Parameter space to be explored by </a:t>
            </a:r>
            <a:r>
              <a:rPr lang="en-US" sz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SuperCDMS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SNOLAB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30D8D5-8F76-844F-A09B-E1DE26A349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173" y="1163948"/>
            <a:ext cx="34975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Will provide superb sensitivity to dark matter particles with masses in the 0.5-10 GeV/c</a:t>
            </a:r>
            <a:r>
              <a:rPr lang="en-US" sz="2000" i="1" baseline="30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</a:t>
            </a:r>
            <a:r>
              <a:rPr lang="en-US" sz="20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range with Ge and Si detectors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3310" y="4120509"/>
            <a:ext cx="35981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Project led by SLAC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Install and commission at SNOLAB in 202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1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First physics run in 202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2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$34M DOE/NSF/Canada Project funding; ~$6M Fermilab scope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Requesting Operations support of ~$2M/year DOE, ~$1M/year each from NSF and Canada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6004" y="5584685"/>
            <a:ext cx="1565385" cy="1160414"/>
            <a:chOff x="6749418" y="1282318"/>
            <a:chExt cx="1565385" cy="1160414"/>
          </a:xfrm>
        </p:grpSpPr>
        <p:pic>
          <p:nvPicPr>
            <p:cNvPr id="6" name="Picture 4" descr="photo1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" t="10059" r="5417"/>
            <a:stretch/>
          </p:blipFill>
          <p:spPr bwMode="auto">
            <a:xfrm>
              <a:off x="6749419" y="1282318"/>
              <a:ext cx="1565384" cy="111474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749418" y="1919512"/>
              <a:ext cx="13735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FFFF00"/>
                  </a:solidFill>
                  <a:latin typeface="Calibri"/>
                  <a:ea typeface="+mn-ea"/>
                  <a:cs typeface="+mn-cs"/>
                </a:rPr>
                <a:t>Detectors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FFFF00"/>
                  </a:solidFill>
                  <a:latin typeface="Calibri"/>
                  <a:ea typeface="+mn-ea"/>
                  <a:cs typeface="+mn-cs"/>
                </a:rPr>
                <a:t>10 cm X 3.8 cm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493349" y="3315348"/>
            <a:ext cx="21878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50" i="1" dirty="0">
                <a:solidFill>
                  <a:srgbClr val="7F7F7F"/>
                </a:solidFill>
                <a:latin typeface="Arial"/>
                <a:ea typeface="+mn-ea"/>
                <a:cs typeface="Arial"/>
              </a:rPr>
              <a:t>PRD 95, 082002 (2017)</a:t>
            </a:r>
          </a:p>
        </p:txBody>
      </p:sp>
      <p:sp>
        <p:nvSpPr>
          <p:cNvPr id="22" name="TextBox 21"/>
          <p:cNvSpPr txBox="1"/>
          <p:nvPr/>
        </p:nvSpPr>
        <p:spPr>
          <a:xfrm rot="2392246">
            <a:off x="6021629" y="520814"/>
            <a:ext cx="1147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+mn-ea"/>
                <a:cs typeface="Arial"/>
              </a:rPr>
              <a:t>DAMIC</a:t>
            </a:r>
          </a:p>
        </p:txBody>
      </p:sp>
      <p:sp>
        <p:nvSpPr>
          <p:cNvPr id="23" name="TextBox 22"/>
          <p:cNvSpPr txBox="1"/>
          <p:nvPr/>
        </p:nvSpPr>
        <p:spPr>
          <a:xfrm rot="4247384">
            <a:off x="6742347" y="670906"/>
            <a:ext cx="12804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50" b="1" i="1" dirty="0" err="1">
                <a:solidFill>
                  <a:prstClr val="black"/>
                </a:solidFill>
                <a:latin typeface="Arial"/>
                <a:ea typeface="+mn-ea"/>
                <a:cs typeface="Arial"/>
              </a:rPr>
              <a:t>SuperCDMS</a:t>
            </a:r>
            <a:endParaRPr lang="en-US" sz="1050" b="1" i="1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50" b="1" i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Soudan</a:t>
            </a:r>
          </a:p>
        </p:txBody>
      </p:sp>
      <p:sp>
        <p:nvSpPr>
          <p:cNvPr id="24" name="TextBox 23"/>
          <p:cNvSpPr txBox="1"/>
          <p:nvPr/>
        </p:nvSpPr>
        <p:spPr>
          <a:xfrm rot="1111185">
            <a:off x="4850577" y="582893"/>
            <a:ext cx="2101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+mn-ea"/>
                <a:cs typeface="Arial"/>
              </a:rPr>
              <a:t>CRESST</a:t>
            </a:r>
          </a:p>
        </p:txBody>
      </p:sp>
      <p:sp>
        <p:nvSpPr>
          <p:cNvPr id="26" name="TextBox 25"/>
          <p:cNvSpPr txBox="1"/>
          <p:nvPr/>
        </p:nvSpPr>
        <p:spPr>
          <a:xfrm rot="2859982">
            <a:off x="7383384" y="2259110"/>
            <a:ext cx="10206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err="1">
                <a:solidFill>
                  <a:srgbClr val="7F7F7F"/>
                </a:solidFill>
                <a:latin typeface="Arial"/>
                <a:ea typeface="+mn-ea"/>
                <a:cs typeface="Arial"/>
              </a:rPr>
              <a:t>PandaX</a:t>
            </a:r>
            <a:endParaRPr lang="en-US" sz="1000" dirty="0">
              <a:solidFill>
                <a:srgbClr val="7F7F7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 rot="3264926">
            <a:off x="7132200" y="2657908"/>
            <a:ext cx="2101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7F7F7F"/>
                </a:solidFill>
                <a:latin typeface="Arial"/>
                <a:ea typeface="+mn-ea"/>
                <a:cs typeface="Arial"/>
              </a:rPr>
              <a:t>LUX</a:t>
            </a:r>
          </a:p>
        </p:txBody>
      </p:sp>
      <p:sp>
        <p:nvSpPr>
          <p:cNvPr id="30" name="TextBox 29"/>
          <p:cNvSpPr txBox="1"/>
          <p:nvPr/>
        </p:nvSpPr>
        <p:spPr>
          <a:xfrm rot="882578">
            <a:off x="5095356" y="2993233"/>
            <a:ext cx="1903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50" i="1" dirty="0">
                <a:solidFill>
                  <a:srgbClr val="800000"/>
                </a:solidFill>
                <a:latin typeface="Calibri"/>
                <a:ea typeface="+mn-ea"/>
                <a:cs typeface="+mn-cs"/>
              </a:rPr>
              <a:t>neutrino floor</a:t>
            </a:r>
          </a:p>
        </p:txBody>
      </p:sp>
      <p:sp>
        <p:nvSpPr>
          <p:cNvPr id="34" name="TextBox 33"/>
          <p:cNvSpPr txBox="1"/>
          <p:nvPr/>
        </p:nvSpPr>
        <p:spPr>
          <a:xfrm rot="2521351">
            <a:off x="6305989" y="1243149"/>
            <a:ext cx="12804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50" b="1" i="1" dirty="0" err="1">
                <a:solidFill>
                  <a:prstClr val="black"/>
                </a:solidFill>
                <a:latin typeface="Arial"/>
                <a:ea typeface="+mn-ea"/>
                <a:cs typeface="Arial"/>
              </a:rPr>
              <a:t>CDMSlite</a:t>
            </a:r>
            <a:endParaRPr lang="en-US" sz="1050" b="1" i="1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50" b="1" i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(Soudan)</a:t>
            </a:r>
          </a:p>
        </p:txBody>
      </p:sp>
      <p:sp>
        <p:nvSpPr>
          <p:cNvPr id="38" name="Rectangle 37"/>
          <p:cNvSpPr/>
          <p:nvPr/>
        </p:nvSpPr>
        <p:spPr>
          <a:xfrm rot="5400000">
            <a:off x="4533272" y="4043092"/>
            <a:ext cx="734831" cy="632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CDFAEB-9AE2-6548-9663-D462BF7B4717}"/>
              </a:ext>
            </a:extLst>
          </p:cNvPr>
          <p:cNvSpPr txBox="1"/>
          <p:nvPr/>
        </p:nvSpPr>
        <p:spPr>
          <a:xfrm rot="2859982">
            <a:off x="7591049" y="2855025"/>
            <a:ext cx="10206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7F7F7F"/>
                </a:solidFill>
                <a:latin typeface="Arial"/>
                <a:ea typeface="+mn-ea"/>
                <a:cs typeface="Arial"/>
              </a:rPr>
              <a:t>Xenon 1T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D73DB5C-75A0-9D49-9CE9-CCDEBCCC7490}"/>
              </a:ext>
            </a:extLst>
          </p:cNvPr>
          <p:cNvSpPr txBox="1"/>
          <p:nvPr/>
        </p:nvSpPr>
        <p:spPr>
          <a:xfrm rot="852175">
            <a:off x="6153182" y="1772732"/>
            <a:ext cx="2101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err="1">
                <a:solidFill>
                  <a:srgbClr val="7F7F7F"/>
                </a:solidFill>
                <a:latin typeface="Arial"/>
                <a:ea typeface="+mn-ea"/>
                <a:cs typeface="Arial"/>
              </a:rPr>
              <a:t>Darkside</a:t>
            </a:r>
            <a:endParaRPr lang="en-US" sz="1000" dirty="0">
              <a:solidFill>
                <a:srgbClr val="7F7F7F"/>
              </a:solidFill>
              <a:latin typeface="Arial"/>
              <a:ea typeface="+mn-ea"/>
              <a:cs typeface="Arial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D4A882D-376D-E94F-89F1-2936D70C51BC}"/>
              </a:ext>
            </a:extLst>
          </p:cNvPr>
          <p:cNvCxnSpPr>
            <a:stCxn id="6" idx="0"/>
          </p:cNvCxnSpPr>
          <p:nvPr/>
        </p:nvCxnSpPr>
        <p:spPr>
          <a:xfrm flipV="1">
            <a:off x="1108697" y="4595751"/>
            <a:ext cx="874482" cy="9889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15295" y="201851"/>
            <a:ext cx="38779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4C97"/>
                </a:solidFill>
                <a:latin typeface="Helvetica"/>
                <a:cs typeface="Helvetica"/>
              </a:rPr>
              <a:t>SuperCDMS</a:t>
            </a:r>
            <a:r>
              <a:rPr lang="en-US" sz="2800" b="1" dirty="0">
                <a:solidFill>
                  <a:srgbClr val="004C97"/>
                </a:solidFill>
                <a:latin typeface="Helvetica"/>
                <a:cs typeface="Helvetica"/>
              </a:rPr>
              <a:t> SNOLAB</a:t>
            </a:r>
          </a:p>
        </p:txBody>
      </p:sp>
    </p:spTree>
    <p:extLst>
      <p:ext uri="{BB962C8B-B14F-4D97-AF65-F5344CB8AC3E}">
        <p14:creationId xmlns:p14="http://schemas.microsoft.com/office/powerpoint/2010/main" val="315294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C37D74-6B07-7145-B7EA-E470FF38C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14" y="1061003"/>
            <a:ext cx="8672513" cy="5059363"/>
          </a:xfrm>
        </p:spPr>
        <p:txBody>
          <a:bodyPr/>
          <a:lstStyle/>
          <a:p>
            <a:r>
              <a:rPr lang="en-US" sz="2000" dirty="0"/>
              <a:t>What is the nature of dark matter? </a:t>
            </a:r>
          </a:p>
          <a:p>
            <a:pPr lvl="1"/>
            <a:r>
              <a:rPr lang="en-US" sz="1800" dirty="0">
                <a:solidFill>
                  <a:srgbClr val="004C97"/>
                </a:solidFill>
              </a:rPr>
              <a:t>Direct detection </a:t>
            </a:r>
            <a:r>
              <a:rPr lang="en-US" sz="1800" dirty="0" err="1">
                <a:solidFill>
                  <a:srgbClr val="004C97"/>
                </a:solidFill>
              </a:rPr>
              <a:t>expts</a:t>
            </a:r>
            <a:r>
              <a:rPr lang="en-US" sz="1800" dirty="0">
                <a:solidFill>
                  <a:srgbClr val="004C97"/>
                </a:solidFill>
              </a:rPr>
              <a:t>, indirect, colliders, astrophysical (surveys)</a:t>
            </a:r>
          </a:p>
          <a:p>
            <a:r>
              <a:rPr lang="en-US" sz="2000" dirty="0"/>
              <a:t>Why is the expansion of the Universe accelerating?</a:t>
            </a:r>
          </a:p>
          <a:p>
            <a:pPr lvl="1"/>
            <a:r>
              <a:rPr lang="en-US" sz="1800" dirty="0">
                <a:solidFill>
                  <a:srgbClr val="004C97"/>
                </a:solidFill>
              </a:rPr>
              <a:t>Dark energy surveys</a:t>
            </a:r>
          </a:p>
          <a:p>
            <a:r>
              <a:rPr lang="en-US" sz="2000" dirty="0"/>
              <a:t>What are the properties of neutrinos?</a:t>
            </a:r>
          </a:p>
          <a:p>
            <a:pPr lvl="1"/>
            <a:r>
              <a:rPr lang="en-US" sz="1800" dirty="0">
                <a:solidFill>
                  <a:srgbClr val="004C97"/>
                </a:solidFill>
              </a:rPr>
              <a:t>CMB, surveys</a:t>
            </a:r>
            <a:endParaRPr lang="en-US" sz="2000" dirty="0">
              <a:solidFill>
                <a:srgbClr val="004C97"/>
              </a:solidFill>
            </a:endParaRPr>
          </a:p>
          <a:p>
            <a:r>
              <a:rPr lang="en-US" sz="2000" dirty="0"/>
              <a:t>Was there a primordial epoch of inflation and, if so, what physical mechanism drove it?</a:t>
            </a:r>
          </a:p>
          <a:p>
            <a:pPr lvl="1"/>
            <a:r>
              <a:rPr lang="en-US" sz="1800" dirty="0">
                <a:solidFill>
                  <a:srgbClr val="004C97"/>
                </a:solidFill>
              </a:rPr>
              <a:t>CMB, future surveys</a:t>
            </a:r>
            <a:endParaRPr lang="en-US" sz="2000" dirty="0">
              <a:solidFill>
                <a:srgbClr val="004C97"/>
              </a:solidFill>
            </a:endParaRPr>
          </a:p>
          <a:p>
            <a:r>
              <a:rPr lang="en-US" sz="2000" dirty="0"/>
              <a:t>What are the most effective cosmic probes to address these questions?</a:t>
            </a:r>
          </a:p>
          <a:p>
            <a:pPr lvl="1"/>
            <a:r>
              <a:rPr lang="en-US" sz="1800" dirty="0">
                <a:solidFill>
                  <a:srgbClr val="004C97"/>
                </a:solidFill>
              </a:rPr>
              <a:t>Detector R&amp;D</a:t>
            </a:r>
          </a:p>
          <a:p>
            <a:r>
              <a:rPr lang="en-US" sz="2000" dirty="0"/>
              <a:t>How do we bring the community and data together to best implement &amp; combine these probes? </a:t>
            </a:r>
          </a:p>
          <a:p>
            <a:pPr lvl="1"/>
            <a:r>
              <a:rPr lang="en-US" sz="1800" dirty="0">
                <a:solidFill>
                  <a:srgbClr val="004C97"/>
                </a:solidFill>
              </a:rPr>
              <a:t>Cosmic Physics Center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AD9874-78EE-F64C-8F78-7782653CB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the Cosmic Science Program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822834-B07B-564A-ABAB-C91687FA1B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1/16/20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E1C65-6EB1-124C-9D4F-652FFCB47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Cosmic Frontier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8EDB0-144E-B84A-B64D-A486FB8DD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321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30D8D5-8F76-844F-A09B-E1DE26A349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-1244978" y="6076"/>
            <a:ext cx="8482252" cy="1066801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4C97"/>
                </a:solidFill>
                <a:latin typeface="Helvetica" pitchFamily="2" charset="0"/>
              </a:rPr>
              <a:t>SCDMS: Fermilab Roles &amp; Status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0023" y="858078"/>
            <a:ext cx="498643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>
                <a:latin typeface="Helvetica" pitchFamily="2" charset="0"/>
              </a:rPr>
              <a:t>FNAL continuing 20 years of involvement in </a:t>
            </a:r>
            <a:r>
              <a:rPr lang="en-US" sz="1800" dirty="0" err="1">
                <a:latin typeface="Helvetica" pitchFamily="2" charset="0"/>
              </a:rPr>
              <a:t>SuperCDMS</a:t>
            </a:r>
            <a:r>
              <a:rPr lang="en-US" sz="1800" dirty="0">
                <a:latin typeface="Helvetica" pitchFamily="2" charset="0"/>
              </a:rPr>
              <a:t>, with leadership roles in: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>
                <a:latin typeface="Helvetica" pitchFamily="2" charset="0"/>
              </a:rPr>
              <a:t>Cryogenic design and operation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>
                <a:latin typeface="Helvetica" pitchFamily="2" charset="0"/>
              </a:rPr>
              <a:t>Warm electronics design and fabrication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>
                <a:latin typeface="Helvetica" pitchFamily="2" charset="0"/>
              </a:rPr>
              <a:t>Calibration system design and ops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>
                <a:latin typeface="Helvetica" pitchFamily="2" charset="0"/>
              </a:rPr>
              <a:t>Infrastructure and Integration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Helvetica" pitchFamily="2" charset="0"/>
              </a:rPr>
              <a:t>Cryogenics: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>
                <a:latin typeface="Helvetica" pitchFamily="2" charset="0"/>
              </a:rPr>
              <a:t>Dilution Refrigerator working at Fermilab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>
                <a:latin typeface="Helvetica" pitchFamily="2" charset="0"/>
              </a:rPr>
              <a:t>Copper cryostat (SNOBOX) vendor bid exceeded project budget/schedule</a:t>
            </a:r>
          </a:p>
          <a:p>
            <a:pPr marL="1200150" lvl="2" indent="-285750">
              <a:buFont typeface="Arial"/>
              <a:buChar char="•"/>
            </a:pPr>
            <a:r>
              <a:rPr lang="en-US" sz="1800" dirty="0">
                <a:latin typeface="Helvetica" pitchFamily="2" charset="0"/>
              </a:rPr>
              <a:t>Redesigning affordable cryostat requires reducing payload capacity from 31 detector towers to 7</a:t>
            </a:r>
          </a:p>
          <a:p>
            <a:pPr marL="1200150" lvl="2" indent="-285750">
              <a:buFont typeface="Arial"/>
              <a:buChar char="•"/>
            </a:pPr>
            <a:r>
              <a:rPr lang="en-US" sz="1800" dirty="0">
                <a:latin typeface="Helvetica" pitchFamily="2" charset="0"/>
              </a:rPr>
              <a:t>Delays project completion by 6-9 months</a:t>
            </a:r>
          </a:p>
          <a:p>
            <a:pPr marL="743276" lvl="1" indent="-285750">
              <a:buFont typeface="Arial"/>
              <a:buChar char="•"/>
            </a:pPr>
            <a:r>
              <a:rPr lang="en-US" sz="1800" dirty="0">
                <a:latin typeface="Helvetica" pitchFamily="2" charset="0"/>
              </a:rPr>
              <a:t>Engineering design overruns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Helvetica" pitchFamily="2" charset="0"/>
              </a:rPr>
              <a:t>Electronics and Calibration on schedule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Helvetica" pitchFamily="2" charset="0"/>
              </a:rPr>
              <a:t>Infrastructure being installed at SNOLAB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Helvetica" pitchFamily="2" charset="0"/>
              </a:rPr>
              <a:t>Integration likely to be moved off Project to Operations to preserve Project contingency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9B80D5-7399-954E-9428-93AAA658A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978" y="1066801"/>
            <a:ext cx="3810000" cy="304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1CD0F8-C2FB-1041-8AAA-53B768CD9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6377" y="4372724"/>
            <a:ext cx="3657600" cy="18183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DA5F44-1CDA-E74D-B275-BDF314C5277D}"/>
              </a:ext>
            </a:extLst>
          </p:cNvPr>
          <p:cNvSpPr txBox="1"/>
          <p:nvPr/>
        </p:nvSpPr>
        <p:spPr>
          <a:xfrm>
            <a:off x="6288011" y="4989499"/>
            <a:ext cx="17543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Detector control and readout card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E3DA45-F331-1F42-A461-7FBE409BF81E}"/>
              </a:ext>
            </a:extLst>
          </p:cNvPr>
          <p:cNvSpPr txBox="1"/>
          <p:nvPr/>
        </p:nvSpPr>
        <p:spPr>
          <a:xfrm>
            <a:off x="5242560" y="1122245"/>
            <a:ext cx="131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Dilution Refrigerator</a:t>
            </a:r>
          </a:p>
        </p:txBody>
      </p:sp>
    </p:spTree>
    <p:extLst>
      <p:ext uri="{BB962C8B-B14F-4D97-AF65-F5344CB8AC3E}">
        <p14:creationId xmlns:p14="http://schemas.microsoft.com/office/powerpoint/2010/main" val="3861892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30D8D5-8F76-844F-A09B-E1DE26A349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457200" y="136525"/>
            <a:ext cx="8482252" cy="1066801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rgbClr val="004C97"/>
                </a:solidFill>
                <a:latin typeface="Helvetica" pitchFamily="2" charset="0"/>
              </a:rPr>
              <a:t>Fermilab working closely with SLAC/Project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1144382"/>
            <a:ext cx="82296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>
                <a:latin typeface="Helvetica" pitchFamily="2" charset="0"/>
              </a:rPr>
              <a:t>Redesign of cryostat underway, under purview of FNAL/SLAC Task Force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Helvetica" pitchFamily="2" charset="0"/>
              </a:rPr>
              <a:t>Must deliver on DOE/OHEP PEMP Notables for 2020: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Present Project-vetted plan to OHEP by February 29, 2020 for  completion of Fermilab project scope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Support Project in developing and presenting an installation and commissioning plan to OHEP by January 31, 2020 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Develop Lessons Learned report for cost overruns associated with Fermilab scope of work by January 31, 2020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Complete (re)design of the SNOBOX (Cryostat for detectors) by June 30, 2020</a:t>
            </a:r>
          </a:p>
          <a:p>
            <a:pPr marL="28608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Chief Project Office and Divisions providing increased oversight of Fermilab cost/schedule performance and strengthened </a:t>
            </a:r>
            <a:r>
              <a:rPr lang="en-US" sz="1800" dirty="0" err="1">
                <a:latin typeface="Helvetica" pitchFamily="2" charset="0"/>
              </a:rPr>
              <a:t>liasion</a:t>
            </a:r>
            <a:r>
              <a:rPr lang="en-US" sz="1800" dirty="0">
                <a:latin typeface="Helvetica" pitchFamily="2" charset="0"/>
              </a:rPr>
              <a:t> with SLAC/Project.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Helvetica" pitchFamily="2" charset="0"/>
              </a:rPr>
              <a:t>PPD, APS-TD committed to providing priority for key FNAL technical personnel to </a:t>
            </a:r>
            <a:r>
              <a:rPr lang="en-US" sz="1800" dirty="0" err="1">
                <a:latin typeface="Helvetica" pitchFamily="2" charset="0"/>
              </a:rPr>
              <a:t>SuperCDMS</a:t>
            </a:r>
            <a:r>
              <a:rPr lang="en-US" sz="1800" dirty="0">
                <a:latin typeface="Helvetica" pitchFamily="2" charset="0"/>
              </a:rPr>
              <a:t> SNOLAB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Helvetica" pitchFamily="2" charset="0"/>
              </a:rPr>
              <a:t>Fermilab agreed to remove $390K costs from the Project to help re-build Project contingency.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>
                <a:latin typeface="Helvetica" pitchFamily="2" charset="0"/>
              </a:rPr>
              <a:t>Buy-back of infrastructure, covering of technical salary, using scientists in place of technical personnel where possible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F876B12-9ACA-E445-9F84-A23CB69A950F}"/>
              </a:ext>
            </a:extLst>
          </p:cNvPr>
          <p:cNvSpPr txBox="1">
            <a:spLocks/>
          </p:cNvSpPr>
          <p:nvPr/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6869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6869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3743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0620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7491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436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1238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198104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498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68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t>1/16/20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C983384-95BA-0F42-90F1-03D6B7F4467E}"/>
              </a:ext>
            </a:extLst>
          </p:cNvPr>
          <p:cNvSpPr txBox="1">
            <a:spLocks/>
          </p:cNvSpPr>
          <p:nvPr/>
        </p:nvSpPr>
        <p:spPr>
          <a:xfrm>
            <a:off x="1530604" y="6504227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6869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6869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3743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0620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7491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436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1238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198104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498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68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Cosmic Frontier Update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005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5201F-4D8B-3F44-ADCB-B84B3F809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20" y="0"/>
            <a:ext cx="8339559" cy="11430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004C97"/>
                </a:solidFill>
                <a:latin typeface="Helvetica" pitchFamily="2" charset="0"/>
              </a:rPr>
              <a:t>NEXUS: Sub-GeV Dark Matter and Cryogenic Detector Test Facility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8C590-ABAF-924A-BBD8-731F9BBC9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97748"/>
            <a:ext cx="4581019" cy="5431420"/>
          </a:xfrm>
        </p:spPr>
        <p:txBody>
          <a:bodyPr>
            <a:normAutofit/>
          </a:bodyPr>
          <a:lstStyle/>
          <a:p>
            <a:r>
              <a:rPr lang="en-US" sz="2000" dirty="0"/>
              <a:t>Commissioned new Fermilab/Northwestern facility (NEXUS) in MINOS near-detector hall</a:t>
            </a:r>
          </a:p>
          <a:p>
            <a:pPr lvl="1"/>
            <a:r>
              <a:rPr lang="en-US" sz="1700" dirty="0"/>
              <a:t>Dilution refrigerator in cleanroom with shielding against radioactivity</a:t>
            </a:r>
          </a:p>
          <a:p>
            <a:pPr lvl="1"/>
            <a:r>
              <a:rPr lang="en-US" sz="1700" dirty="0"/>
              <a:t>Will install neutron scattering setup to allow kinematic determination of the nuclear recoil energy scale in detectors</a:t>
            </a:r>
          </a:p>
          <a:p>
            <a:pPr lvl="1"/>
            <a:r>
              <a:rPr lang="en-US" sz="1600" dirty="0"/>
              <a:t>This will be the major operations focus for the </a:t>
            </a:r>
            <a:r>
              <a:rPr lang="en-US" sz="1600" dirty="0" err="1"/>
              <a:t>SuperCDMS</a:t>
            </a:r>
            <a:r>
              <a:rPr lang="en-US" sz="1600" dirty="0"/>
              <a:t> group at Fermilab</a:t>
            </a:r>
          </a:p>
          <a:p>
            <a:r>
              <a:rPr lang="en-US" sz="2000" dirty="0"/>
              <a:t>sub-GeV dark matter run in the next few months (see next slide)</a:t>
            </a:r>
          </a:p>
          <a:p>
            <a:r>
              <a:rPr lang="en-US" sz="2000" dirty="0"/>
              <a:t>Other cosmic frontier groups interested in using NEXUS as well</a:t>
            </a:r>
          </a:p>
          <a:p>
            <a:r>
              <a:rPr lang="en-US" sz="2000" dirty="0"/>
              <a:t>Additional resources needed in FY2020 to finish NEXUS (~$150K)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9C72C7-9EE8-A040-857C-E08002DE6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980" y="3985968"/>
            <a:ext cx="365760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011C06-C256-604A-9932-9E7B0D733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439" y="1250210"/>
            <a:ext cx="3657600" cy="2743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7483D9-FDD4-D14F-9E6A-07F5E028D207}"/>
              </a:ext>
            </a:extLst>
          </p:cNvPr>
          <p:cNvSpPr/>
          <p:nvPr/>
        </p:nvSpPr>
        <p:spPr>
          <a:xfrm>
            <a:off x="6372664" y="1791326"/>
            <a:ext cx="12234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dirty="0">
                <a:solidFill>
                  <a:srgbClr val="FF0000"/>
                </a:solidFill>
              </a:rPr>
              <a:t>NEXUS Facility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4502455-FC09-C84A-A8FC-E76D9C5D9C9C}"/>
              </a:ext>
            </a:extLst>
          </p:cNvPr>
          <p:cNvSpPr txBox="1">
            <a:spLocks/>
          </p:cNvSpPr>
          <p:nvPr/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6869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6869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3743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0620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7491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436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1238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198104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498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68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t>1/16/20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0C4828C-9262-5545-B61F-056CD02C8C6E}"/>
              </a:ext>
            </a:extLst>
          </p:cNvPr>
          <p:cNvSpPr txBox="1">
            <a:spLocks/>
          </p:cNvSpPr>
          <p:nvPr/>
        </p:nvSpPr>
        <p:spPr>
          <a:xfrm>
            <a:off x="1530604" y="6504227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6869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6869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3743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0620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7491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436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1238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198104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498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68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Cosmic Frontier Update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507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DACBEAB-B4A1-A440-8682-6BAFDB92D968}"/>
              </a:ext>
            </a:extLst>
          </p:cNvPr>
          <p:cNvGrpSpPr/>
          <p:nvPr/>
        </p:nvGrpSpPr>
        <p:grpSpPr>
          <a:xfrm>
            <a:off x="5737244" y="3780087"/>
            <a:ext cx="3013712" cy="2255157"/>
            <a:chOff x="5737244" y="3842339"/>
            <a:chExt cx="3013712" cy="22551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0771BD6-25E7-A143-BEDD-7927182F2A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07"/>
            <a:stretch/>
          </p:blipFill>
          <p:spPr>
            <a:xfrm>
              <a:off x="5737244" y="3921857"/>
              <a:ext cx="3013712" cy="2175639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063195E-2F31-D842-A2E8-890C10A4DC06}"/>
                </a:ext>
              </a:extLst>
            </p:cNvPr>
            <p:cNvSpPr/>
            <p:nvPr/>
          </p:nvSpPr>
          <p:spPr>
            <a:xfrm>
              <a:off x="7016045" y="3842339"/>
              <a:ext cx="705395" cy="12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30D8D5-8F76-844F-A09B-E1DE26A349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115294" y="98062"/>
            <a:ext cx="8571505" cy="1014138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b="1" dirty="0">
                <a:solidFill>
                  <a:srgbClr val="004C97"/>
                </a:solidFill>
                <a:latin typeface="Helvetica"/>
                <a:cs typeface="Helvetica"/>
              </a:rPr>
              <a:t>Sub-GeV dark matter searches with single-charge sensitive detectors (</a:t>
            </a:r>
            <a:r>
              <a:rPr lang="en-US" sz="2800" b="1" dirty="0" err="1">
                <a:solidFill>
                  <a:srgbClr val="004C97"/>
                </a:solidFill>
                <a:latin typeface="Helvetica"/>
                <a:cs typeface="Helvetica"/>
              </a:rPr>
              <a:t>HVeV</a:t>
            </a:r>
            <a:r>
              <a:rPr lang="en-US" sz="2800" b="1" dirty="0">
                <a:solidFill>
                  <a:srgbClr val="004C97"/>
                </a:solidFill>
                <a:latin typeface="Helvetica"/>
                <a:cs typeface="Helvetica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01398" y="1372667"/>
            <a:ext cx="2151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SNOLAB Ladder Lab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“future home”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96" y="1618218"/>
            <a:ext cx="3170767" cy="2334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56" y="3901017"/>
            <a:ext cx="3994856" cy="252306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335868" y="1846653"/>
            <a:ext cx="20202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Surface running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of prototype Si device constrained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945200"/>
                </a:solidFill>
                <a:latin typeface="Calibri"/>
                <a:ea typeface="+mn-ea"/>
                <a:cs typeface="+mn-cs"/>
              </a:rPr>
              <a:t>dark photons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 </a:t>
            </a:r>
            <a:r>
              <a:rPr lang="en-US" sz="1800" dirty="0">
                <a:solidFill>
                  <a:srgbClr val="0432FF"/>
                </a:solidFill>
                <a:latin typeface="Calibri"/>
                <a:ea typeface="+mn-ea"/>
                <a:cs typeface="+mn-cs"/>
              </a:rPr>
              <a:t>electron-scattering dark matter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185394" y="2274616"/>
            <a:ext cx="101500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Laser calibration data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30164" y="1162335"/>
            <a:ext cx="7936503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 2018, </a:t>
            </a:r>
            <a:r>
              <a:rPr lang="en-US" sz="1800" i="1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SuperCDMS</a:t>
            </a:r>
            <a:r>
              <a:rPr lang="en-US" sz="18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demonstrated world-leading dark matter sensitivity with a prototype Si detector that measured single e/h pairs.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33361" y="5778195"/>
            <a:ext cx="2602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PRL 121.051301</a:t>
            </a:r>
          </a:p>
        </p:txBody>
      </p:sp>
      <p:cxnSp>
        <p:nvCxnSpPr>
          <p:cNvPr id="42" name="Straight Arrow Connector 41"/>
          <p:cNvCxnSpPr>
            <a:cxnSpLocks/>
          </p:cNvCxnSpPr>
          <p:nvPr/>
        </p:nvCxnSpPr>
        <p:spPr>
          <a:xfrm flipV="1">
            <a:off x="5137089" y="3135496"/>
            <a:ext cx="438146" cy="252522"/>
          </a:xfrm>
          <a:prstGeom prst="straightConnector1">
            <a:avLst/>
          </a:prstGeom>
          <a:ln>
            <a:solidFill>
              <a:srgbClr val="0000FF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cxnSpLocks/>
          </p:cNvCxnSpPr>
          <p:nvPr/>
        </p:nvCxnSpPr>
        <p:spPr>
          <a:xfrm flipH="1">
            <a:off x="3197163" y="2881261"/>
            <a:ext cx="464007" cy="1071673"/>
          </a:xfrm>
          <a:prstGeom prst="straightConnector1">
            <a:avLst/>
          </a:prstGeom>
          <a:ln>
            <a:solidFill>
              <a:srgbClr val="9452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9F855DA6-7DCA-C94F-9F5A-4C34425E2CF3}"/>
              </a:ext>
            </a:extLst>
          </p:cNvPr>
          <p:cNvSpPr/>
          <p:nvPr/>
        </p:nvSpPr>
        <p:spPr>
          <a:xfrm>
            <a:off x="4428603" y="6055194"/>
            <a:ext cx="4151078" cy="646331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Anticipating substantial improvements in sensitivity with detectors run at NEXUS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9009111-EE0A-0A46-8175-16D21129F41A}"/>
              </a:ext>
            </a:extLst>
          </p:cNvPr>
          <p:cNvGrpSpPr/>
          <p:nvPr/>
        </p:nvGrpSpPr>
        <p:grpSpPr>
          <a:xfrm>
            <a:off x="5737244" y="1703260"/>
            <a:ext cx="2971218" cy="2217020"/>
            <a:chOff x="5630916" y="1773833"/>
            <a:chExt cx="2971218" cy="221702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948E5B7-71DB-5748-A7BF-73338844C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678"/>
            <a:stretch/>
          </p:blipFill>
          <p:spPr>
            <a:xfrm>
              <a:off x="5630916" y="1858801"/>
              <a:ext cx="2971218" cy="213205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88FC521-C1BB-7347-B69B-2518C55BDF46}"/>
                </a:ext>
              </a:extLst>
            </p:cNvPr>
            <p:cNvSpPr/>
            <p:nvPr/>
          </p:nvSpPr>
          <p:spPr>
            <a:xfrm>
              <a:off x="6923314" y="1773833"/>
              <a:ext cx="705395" cy="12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9EE31F9-3AB3-F947-AABE-E4182AE3B3A6}"/>
              </a:ext>
            </a:extLst>
          </p:cNvPr>
          <p:cNvSpPr txBox="1"/>
          <p:nvPr/>
        </p:nvSpPr>
        <p:spPr>
          <a:xfrm rot="21119421">
            <a:off x="7082255" y="2470539"/>
            <a:ext cx="1547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SuperCDMS</a:t>
            </a:r>
            <a:r>
              <a:rPr lang="en-US" sz="12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D03908-4CD8-224F-BE79-23368C455A54}"/>
              </a:ext>
            </a:extLst>
          </p:cNvPr>
          <p:cNvSpPr txBox="1"/>
          <p:nvPr/>
        </p:nvSpPr>
        <p:spPr>
          <a:xfrm>
            <a:off x="6692008" y="2428504"/>
            <a:ext cx="540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Surface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1D19BF-E8DE-9640-868F-A1B5BE443F5C}"/>
              </a:ext>
            </a:extLst>
          </p:cNvPr>
          <p:cNvSpPr txBox="1"/>
          <p:nvPr/>
        </p:nvSpPr>
        <p:spPr>
          <a:xfrm>
            <a:off x="6767842" y="4274720"/>
            <a:ext cx="540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Surface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E223A3-7971-9047-8257-B8FD59783CF4}"/>
              </a:ext>
            </a:extLst>
          </p:cNvPr>
          <p:cNvSpPr txBox="1"/>
          <p:nvPr/>
        </p:nvSpPr>
        <p:spPr>
          <a:xfrm rot="21145153">
            <a:off x="7030893" y="4463358"/>
            <a:ext cx="1496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SuperCDMS</a:t>
            </a:r>
            <a:r>
              <a:rPr lang="en-US" sz="12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2018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9D3B80-D399-1144-930C-ECBD35B8A8A8}"/>
              </a:ext>
            </a:extLst>
          </p:cNvPr>
          <p:cNvSpPr txBox="1"/>
          <p:nvPr/>
        </p:nvSpPr>
        <p:spPr>
          <a:xfrm>
            <a:off x="6175985" y="5478117"/>
            <a:ext cx="2602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PRL 121.051301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8EE773C-4C7A-334E-B7E0-D1BFD3FC01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813" t="8452" r="49592" b="59695"/>
          <a:stretch/>
        </p:blipFill>
        <p:spPr>
          <a:xfrm rot="16200000">
            <a:off x="1411341" y="3832634"/>
            <a:ext cx="263447" cy="88800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7583702-AC46-8E4F-BEA1-0DEF4AA5D917}"/>
              </a:ext>
            </a:extLst>
          </p:cNvPr>
          <p:cNvSpPr txBox="1"/>
          <p:nvPr/>
        </p:nvSpPr>
        <p:spPr>
          <a:xfrm>
            <a:off x="872673" y="4091465"/>
            <a:ext cx="13407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SuperCDMS</a:t>
            </a:r>
            <a:r>
              <a:rPr lang="en-US" sz="12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2018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471E2AA-623A-6D41-9E44-265214BF7E64}"/>
              </a:ext>
            </a:extLst>
          </p:cNvPr>
          <p:cNvCxnSpPr>
            <a:cxnSpLocks/>
          </p:cNvCxnSpPr>
          <p:nvPr/>
        </p:nvCxnSpPr>
        <p:spPr>
          <a:xfrm>
            <a:off x="5160393" y="3417097"/>
            <a:ext cx="576851" cy="674368"/>
          </a:xfrm>
          <a:prstGeom prst="straightConnector1">
            <a:avLst/>
          </a:prstGeom>
          <a:ln>
            <a:solidFill>
              <a:srgbClr val="0000FF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E116C85-FA9C-6D43-9E07-201F324036B0}"/>
              </a:ext>
            </a:extLst>
          </p:cNvPr>
          <p:cNvSpPr txBox="1"/>
          <p:nvPr/>
        </p:nvSpPr>
        <p:spPr>
          <a:xfrm>
            <a:off x="7382339" y="1834223"/>
            <a:ext cx="1156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prstClr val="white">
                    <a:lumMod val="85000"/>
                  </a:prstClr>
                </a:solidFill>
                <a:latin typeface="Calibri"/>
                <a:ea typeface="+mn-ea"/>
                <a:cs typeface="+mn-cs"/>
              </a:rPr>
              <a:t>F</a:t>
            </a:r>
            <a:r>
              <a:rPr lang="en-US" sz="1200" i="1" baseline="-25000" dirty="0">
                <a:solidFill>
                  <a:prstClr val="white">
                    <a:lumMod val="85000"/>
                  </a:prstClr>
                </a:solidFill>
                <a:latin typeface="Calibri"/>
                <a:ea typeface="+mn-ea"/>
                <a:cs typeface="+mn-cs"/>
              </a:rPr>
              <a:t>DM </a:t>
            </a:r>
            <a:r>
              <a:rPr lang="en-US" sz="1200" i="1" dirty="0">
                <a:solidFill>
                  <a:prstClr val="white">
                    <a:lumMod val="85000"/>
                  </a:prstClr>
                </a:solidFill>
                <a:latin typeface="Calibri"/>
                <a:ea typeface="+mn-ea"/>
                <a:cs typeface="+mn-cs"/>
              </a:rPr>
              <a:t>⍺ q</a:t>
            </a:r>
            <a:r>
              <a:rPr lang="en-US" sz="1200" i="1" baseline="30000" dirty="0">
                <a:solidFill>
                  <a:prstClr val="white">
                    <a:lumMod val="85000"/>
                  </a:prstClr>
                </a:solidFill>
                <a:latin typeface="Calibri"/>
                <a:ea typeface="+mn-ea"/>
                <a:cs typeface="+mn-cs"/>
              </a:rPr>
              <a:t>-2</a:t>
            </a:r>
            <a:endParaRPr lang="en-US" sz="1200" i="1" dirty="0">
              <a:solidFill>
                <a:prstClr val="white">
                  <a:lumMod val="8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E26F56D-C21C-BB4C-BA16-6A450D4B6E82}"/>
              </a:ext>
            </a:extLst>
          </p:cNvPr>
          <p:cNvSpPr txBox="1"/>
          <p:nvPr/>
        </p:nvSpPr>
        <p:spPr>
          <a:xfrm>
            <a:off x="7400871" y="3947209"/>
            <a:ext cx="1156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prstClr val="white">
                    <a:lumMod val="85000"/>
                  </a:prstClr>
                </a:solidFill>
                <a:latin typeface="Calibri"/>
                <a:ea typeface="+mn-ea"/>
                <a:cs typeface="+mn-cs"/>
              </a:rPr>
              <a:t>F</a:t>
            </a:r>
            <a:r>
              <a:rPr lang="en-US" sz="1200" i="1" baseline="-25000" dirty="0">
                <a:solidFill>
                  <a:prstClr val="white">
                    <a:lumMod val="85000"/>
                  </a:prstClr>
                </a:solidFill>
                <a:latin typeface="Calibri"/>
                <a:ea typeface="+mn-ea"/>
                <a:cs typeface="+mn-cs"/>
              </a:rPr>
              <a:t>DM </a:t>
            </a:r>
            <a:r>
              <a:rPr lang="en-US" sz="1200" i="1" dirty="0">
                <a:solidFill>
                  <a:prstClr val="white">
                    <a:lumMod val="85000"/>
                  </a:prstClr>
                </a:solidFill>
                <a:latin typeface="Calibri"/>
                <a:ea typeface="+mn-ea"/>
                <a:cs typeface="+mn-cs"/>
              </a:rPr>
              <a:t>=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8E2EB7-066E-6B43-B7FB-92F2EC6B136D}"/>
              </a:ext>
            </a:extLst>
          </p:cNvPr>
          <p:cNvSpPr txBox="1"/>
          <p:nvPr/>
        </p:nvSpPr>
        <p:spPr>
          <a:xfrm>
            <a:off x="4046834" y="4305295"/>
            <a:ext cx="1795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Competition, but also synergy with SENSEI program</a:t>
            </a:r>
          </a:p>
        </p:txBody>
      </p:sp>
      <p:sp>
        <p:nvSpPr>
          <p:cNvPr id="34" name="Date Placeholder 3">
            <a:extLst>
              <a:ext uri="{FF2B5EF4-FFF2-40B4-BE49-F238E27FC236}">
                <a16:creationId xmlns:a16="http://schemas.microsoft.com/office/drawing/2014/main" id="{3F9F4137-E770-5C47-8376-A13BEA62C928}"/>
              </a:ext>
            </a:extLst>
          </p:cNvPr>
          <p:cNvSpPr txBox="1">
            <a:spLocks/>
          </p:cNvSpPr>
          <p:nvPr/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6869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6869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3743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0620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7491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436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1238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198104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498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68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t>1/16/20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D47D0892-D01C-B04A-9CE2-44917194BD83}"/>
              </a:ext>
            </a:extLst>
          </p:cNvPr>
          <p:cNvSpPr txBox="1">
            <a:spLocks/>
          </p:cNvSpPr>
          <p:nvPr/>
        </p:nvSpPr>
        <p:spPr>
          <a:xfrm>
            <a:off x="1530604" y="6504227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6869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6869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3743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0620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7491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436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1238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198104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498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68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Cosmic Frontier Update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590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19D47-D2AF-324A-AA5B-AA0DAD7BA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95" y="40427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004C97"/>
                </a:solidFill>
                <a:latin typeface="Helvetica" pitchFamily="2" charset="0"/>
              </a:rPr>
              <a:t>Timeline for </a:t>
            </a:r>
            <a:r>
              <a:rPr lang="en-US" sz="3200" b="1" dirty="0" err="1">
                <a:solidFill>
                  <a:srgbClr val="004C97"/>
                </a:solidFill>
                <a:latin typeface="Helvetica" pitchFamily="2" charset="0"/>
              </a:rPr>
              <a:t>SuperCDMS</a:t>
            </a:r>
            <a:r>
              <a:rPr lang="en-US" sz="3200" b="1" dirty="0">
                <a:solidFill>
                  <a:srgbClr val="004C97"/>
                </a:solidFill>
                <a:latin typeface="Helvetica" pitchFamily="2" charset="0"/>
              </a:rPr>
              <a:t> Activities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1F8207B-34CA-DC4B-89BA-EDD35EB2914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24395" y="1802081"/>
          <a:ext cx="7623959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3876">
                  <a:extLst>
                    <a:ext uri="{9D8B030D-6E8A-4147-A177-3AD203B41FA5}">
                      <a16:colId xmlns:a16="http://schemas.microsoft.com/office/drawing/2014/main" val="2227200876"/>
                    </a:ext>
                  </a:extLst>
                </a:gridCol>
                <a:gridCol w="492869">
                  <a:extLst>
                    <a:ext uri="{9D8B030D-6E8A-4147-A177-3AD203B41FA5}">
                      <a16:colId xmlns:a16="http://schemas.microsoft.com/office/drawing/2014/main" val="1368950670"/>
                    </a:ext>
                  </a:extLst>
                </a:gridCol>
                <a:gridCol w="492869">
                  <a:extLst>
                    <a:ext uri="{9D8B030D-6E8A-4147-A177-3AD203B41FA5}">
                      <a16:colId xmlns:a16="http://schemas.microsoft.com/office/drawing/2014/main" val="704939657"/>
                    </a:ext>
                  </a:extLst>
                </a:gridCol>
                <a:gridCol w="492869">
                  <a:extLst>
                    <a:ext uri="{9D8B030D-6E8A-4147-A177-3AD203B41FA5}">
                      <a16:colId xmlns:a16="http://schemas.microsoft.com/office/drawing/2014/main" val="2438714395"/>
                    </a:ext>
                  </a:extLst>
                </a:gridCol>
                <a:gridCol w="492869">
                  <a:extLst>
                    <a:ext uri="{9D8B030D-6E8A-4147-A177-3AD203B41FA5}">
                      <a16:colId xmlns:a16="http://schemas.microsoft.com/office/drawing/2014/main" val="1012926872"/>
                    </a:ext>
                  </a:extLst>
                </a:gridCol>
                <a:gridCol w="492869">
                  <a:extLst>
                    <a:ext uri="{9D8B030D-6E8A-4147-A177-3AD203B41FA5}">
                      <a16:colId xmlns:a16="http://schemas.microsoft.com/office/drawing/2014/main" val="3434714346"/>
                    </a:ext>
                  </a:extLst>
                </a:gridCol>
                <a:gridCol w="492869">
                  <a:extLst>
                    <a:ext uri="{9D8B030D-6E8A-4147-A177-3AD203B41FA5}">
                      <a16:colId xmlns:a16="http://schemas.microsoft.com/office/drawing/2014/main" val="1799789298"/>
                    </a:ext>
                  </a:extLst>
                </a:gridCol>
                <a:gridCol w="492869">
                  <a:extLst>
                    <a:ext uri="{9D8B030D-6E8A-4147-A177-3AD203B41FA5}">
                      <a16:colId xmlns:a16="http://schemas.microsoft.com/office/drawing/2014/main" val="2323331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3288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SNOLAB 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282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SNOLAB Detector Testing and Calibration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1976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SNOLAB Operations and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378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Sub-GeV Detector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703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Sub-GeV Science at NEXUS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087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Sub-GeV Science with upgrades at SNOLAB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51012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55E8F96-6A53-964C-8DEE-F8F5FA1D0CDE}"/>
              </a:ext>
            </a:extLst>
          </p:cNvPr>
          <p:cNvSpPr txBox="1"/>
          <p:nvPr/>
        </p:nvSpPr>
        <p:spPr>
          <a:xfrm>
            <a:off x="626422" y="5174335"/>
            <a:ext cx="7891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Together, </a:t>
            </a:r>
            <a:r>
              <a:rPr lang="en-US" sz="2000" i="1" dirty="0" err="1"/>
              <a:t>SuperCDMS</a:t>
            </a:r>
            <a:r>
              <a:rPr lang="en-US" sz="2000" i="1" dirty="0"/>
              <a:t> SNOLAB and </a:t>
            </a:r>
            <a:r>
              <a:rPr lang="en-US" sz="2000" i="1" dirty="0" err="1"/>
              <a:t>HVeV</a:t>
            </a:r>
            <a:r>
              <a:rPr lang="en-US" sz="2000" i="1" dirty="0"/>
              <a:t> detectors comprise a dark matter direct detection program to cover the mass range from 1 MeV to 10 GeV!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4161A1E-866E-AB4A-BC31-50E21687E9EF}"/>
              </a:ext>
            </a:extLst>
          </p:cNvPr>
          <p:cNvSpPr txBox="1">
            <a:spLocks/>
          </p:cNvSpPr>
          <p:nvPr/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6869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6869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3743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0620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7491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436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1238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198104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498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68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t>1/16/20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F279A3C-38E1-484F-973B-D57C98E118AA}"/>
              </a:ext>
            </a:extLst>
          </p:cNvPr>
          <p:cNvSpPr txBox="1">
            <a:spLocks/>
          </p:cNvSpPr>
          <p:nvPr/>
        </p:nvSpPr>
        <p:spPr>
          <a:xfrm>
            <a:off x="1530604" y="6504227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6869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6869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3743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0620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7491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436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1238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198104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498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68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Cosmic Frontier Update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863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03F2C-743A-4D73-B861-613A49AD9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26268"/>
            <a:ext cx="8672513" cy="642358"/>
          </a:xfrm>
        </p:spPr>
        <p:txBody>
          <a:bodyPr/>
          <a:lstStyle/>
          <a:p>
            <a:r>
              <a:rPr lang="en-US" sz="2800" dirty="0"/>
              <a:t>Dark Energy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A4A71-E3C4-4ECC-9F7B-D93302B67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56" y="817812"/>
            <a:ext cx="8981660" cy="5104637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b="1" dirty="0"/>
              <a:t>Cosmic imaging survey to probe physics of the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b="1" dirty="0"/>
              <a:t>    dark Universe</a:t>
            </a:r>
            <a:endParaRPr lang="en-US" dirty="0"/>
          </a:p>
          <a:p>
            <a:pPr lvl="1"/>
            <a:r>
              <a:rPr lang="en-US" sz="2000" dirty="0"/>
              <a:t>Six-year survey of 300 million galaxies completed early 2019</a:t>
            </a:r>
          </a:p>
          <a:p>
            <a:pPr lvl="1"/>
            <a:r>
              <a:rPr lang="en-US" sz="2000" dirty="0"/>
              <a:t>570-Megapixel Camera built at Fermilab for DES, also used for other discoveries (e.g., 12 new moons of Jupiter)</a:t>
            </a:r>
          </a:p>
          <a:p>
            <a:pPr>
              <a:spcAft>
                <a:spcPts val="0"/>
              </a:spcAft>
            </a:pPr>
            <a:r>
              <a:rPr lang="en-US" b="1" dirty="0"/>
              <a:t>Science Highlights</a:t>
            </a:r>
          </a:p>
          <a:p>
            <a:pPr lvl="1"/>
            <a:r>
              <a:rPr lang="en-US" sz="2000" dirty="0"/>
              <a:t>Over 250 science publications to date</a:t>
            </a:r>
          </a:p>
          <a:p>
            <a:pPr lvl="1"/>
            <a:r>
              <a:rPr lang="en-US" sz="2000" dirty="0"/>
              <a:t>World-leading constraints on dark energy &amp; cosmology from Y1 data</a:t>
            </a:r>
          </a:p>
          <a:p>
            <a:pPr lvl="1"/>
            <a:r>
              <a:rPr lang="en-US" sz="2000" dirty="0"/>
              <a:t>Discovered 17 new ultra-faint, dwarf satellite galaxies surrounding our Milky Way, providing strong constraints on models of dark matter </a:t>
            </a:r>
          </a:p>
          <a:p>
            <a:pPr lvl="1"/>
            <a:r>
              <a:rPr lang="en-US" sz="2000" dirty="0"/>
              <a:t>Discovered optical explosion accompanying gravitational waves seen by LIGO from collision of 2 neutron stars 130 million years ago</a:t>
            </a:r>
          </a:p>
          <a:p>
            <a:pPr lvl="1">
              <a:spcBef>
                <a:spcPts val="400"/>
              </a:spcBef>
            </a:pPr>
            <a:r>
              <a:rPr lang="en-US" sz="2000" i="1" dirty="0">
                <a:solidFill>
                  <a:srgbClr val="154D81"/>
                </a:solidFill>
                <a:ea typeface="Geneva" charset="0"/>
              </a:rPr>
              <a:t>Major cosmology results from first 3 years of data expected 2020, to be followed by final results from full survey</a:t>
            </a:r>
          </a:p>
          <a:p>
            <a:pPr>
              <a:spcBef>
                <a:spcPts val="400"/>
              </a:spcBef>
            </a:pPr>
            <a:r>
              <a:rPr lang="en-US" b="1" dirty="0"/>
              <a:t>Survey Operations efforts migrating to DESI, LSST  </a:t>
            </a:r>
            <a:endParaRPr lang="en-US" dirty="0"/>
          </a:p>
          <a:p>
            <a:pPr lvl="1"/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3EE109-4B3E-4A27-89BC-F9C87C6E2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8B149A-14C6-B749-AF60-1744CFF2A8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54D81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54D81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5CB9C50D-37EC-AF46-8C26-DEDE56D44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59" t="8159" r="520" b="3297"/>
          <a:stretch>
            <a:fillRect/>
          </a:stretch>
        </p:blipFill>
        <p:spPr bwMode="auto">
          <a:xfrm>
            <a:off x="7690338" y="5136"/>
            <a:ext cx="1458140" cy="19526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B61B318-6FAA-7642-A44A-FD4F2B5059EA}"/>
              </a:ext>
            </a:extLst>
          </p:cNvPr>
          <p:cNvSpPr txBox="1">
            <a:spLocks/>
          </p:cNvSpPr>
          <p:nvPr/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6869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6869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3743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0620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7491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436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1238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198104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498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68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t>1/16/20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5E07075-88AF-0B45-A893-9CD9208B90B6}"/>
              </a:ext>
            </a:extLst>
          </p:cNvPr>
          <p:cNvSpPr txBox="1">
            <a:spLocks/>
          </p:cNvSpPr>
          <p:nvPr/>
        </p:nvSpPr>
        <p:spPr>
          <a:xfrm>
            <a:off x="1530604" y="6504227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6869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6869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3743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0620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7491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436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1238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198104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498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68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Cosmic Frontier Update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674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03F2C-743A-4D73-B861-613A49AD9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26268"/>
            <a:ext cx="8672513" cy="642358"/>
          </a:xfrm>
        </p:spPr>
        <p:txBody>
          <a:bodyPr/>
          <a:lstStyle/>
          <a:p>
            <a:r>
              <a:rPr lang="en-US" sz="2800" dirty="0"/>
              <a:t>Dark Energy Survey: Recent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A4A71-E3C4-4ECC-9F7B-D93302B67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02" y="846099"/>
            <a:ext cx="8981660" cy="5104637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b="1" dirty="0"/>
              <a:t>Precise Measurement of expansion rate from DES strong lens time-delay system </a:t>
            </a:r>
            <a:r>
              <a:rPr lang="en-US" sz="2000" dirty="0">
                <a:solidFill>
                  <a:srgbClr val="154D81"/>
                </a:solidFill>
              </a:rPr>
              <a:t>(</a:t>
            </a:r>
            <a:r>
              <a:rPr lang="en-US" sz="2000" dirty="0" err="1">
                <a:solidFill>
                  <a:srgbClr val="154D81"/>
                </a:solidFill>
              </a:rPr>
              <a:t>Shajib</a:t>
            </a:r>
            <a:r>
              <a:rPr lang="en-US" sz="2000" dirty="0">
                <a:solidFill>
                  <a:srgbClr val="154D81"/>
                </a:solidFill>
              </a:rPr>
              <a:t>, </a:t>
            </a:r>
            <a:r>
              <a:rPr lang="en-US" sz="2000" dirty="0" err="1">
                <a:solidFill>
                  <a:srgbClr val="154D81"/>
                </a:solidFill>
              </a:rPr>
              <a:t>etal</a:t>
            </a:r>
            <a:r>
              <a:rPr lang="en-US" sz="2000" dirty="0">
                <a:solidFill>
                  <a:srgbClr val="154D81"/>
                </a:solidFill>
              </a:rPr>
              <a:t> 1910.06306)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H</a:t>
            </a:r>
            <a:r>
              <a:rPr lang="en-US" sz="2000" baseline="-25000" dirty="0"/>
              <a:t>0</a:t>
            </a:r>
            <a:r>
              <a:rPr lang="en-US" sz="2000" dirty="0"/>
              <a:t>=74.2+2.7⎼3.0 km/sec/</a:t>
            </a:r>
            <a:r>
              <a:rPr lang="en-US" sz="2000" dirty="0" err="1"/>
              <a:t>Mpc</a:t>
            </a:r>
            <a:r>
              <a:rPr lang="en-US" sz="2000" dirty="0"/>
              <a:t> disagrees with Planck CMB in   CDM</a:t>
            </a:r>
            <a:endParaRPr lang="en-US" b="1" dirty="0"/>
          </a:p>
          <a:p>
            <a:pPr>
              <a:spcBef>
                <a:spcPts val="400"/>
              </a:spcBef>
            </a:pPr>
            <a:r>
              <a:rPr lang="en-US" b="1" dirty="0"/>
              <a:t>Discovery of Nine Strong Lensing Systems </a:t>
            </a:r>
            <a:r>
              <a:rPr lang="en-US" sz="2000" dirty="0">
                <a:solidFill>
                  <a:srgbClr val="003087"/>
                </a:solidFill>
              </a:rPr>
              <a:t>(*Nord, et al 1911.02162)</a:t>
            </a:r>
          </a:p>
          <a:p>
            <a:pPr>
              <a:spcBef>
                <a:spcPts val="400"/>
              </a:spcBef>
            </a:pPr>
            <a:endParaRPr lang="en-US" sz="2000" dirty="0">
              <a:solidFill>
                <a:srgbClr val="003087"/>
              </a:solidFill>
            </a:endParaRPr>
          </a:p>
          <a:p>
            <a:pPr>
              <a:spcBef>
                <a:spcPts val="400"/>
              </a:spcBef>
            </a:pPr>
            <a:endParaRPr lang="en-US" sz="2000" dirty="0">
              <a:solidFill>
                <a:srgbClr val="003087"/>
              </a:solidFill>
            </a:endParaRPr>
          </a:p>
          <a:p>
            <a:pPr>
              <a:spcBef>
                <a:spcPts val="400"/>
              </a:spcBef>
            </a:pPr>
            <a:endParaRPr lang="en-US" sz="2000" dirty="0">
              <a:solidFill>
                <a:srgbClr val="003087"/>
              </a:solidFill>
            </a:endParaRPr>
          </a:p>
          <a:p>
            <a:pPr>
              <a:spcBef>
                <a:spcPts val="400"/>
              </a:spcBef>
            </a:pPr>
            <a:endParaRPr lang="en-US" sz="2000" dirty="0">
              <a:solidFill>
                <a:srgbClr val="003087"/>
              </a:solidFill>
            </a:endParaRPr>
          </a:p>
          <a:p>
            <a:pPr>
              <a:spcBef>
                <a:spcPts val="400"/>
              </a:spcBef>
            </a:pPr>
            <a:endParaRPr lang="en-US" b="1" dirty="0"/>
          </a:p>
          <a:p>
            <a:pPr>
              <a:spcBef>
                <a:spcPts val="400"/>
              </a:spcBef>
            </a:pPr>
            <a:r>
              <a:rPr lang="en-US" b="1" dirty="0"/>
              <a:t>Discovery of Diffuse Light in Galaxy Clusters </a:t>
            </a:r>
            <a:r>
              <a:rPr lang="en-US" sz="2000" dirty="0">
                <a:solidFill>
                  <a:srgbClr val="154D81"/>
                </a:solidFill>
              </a:rPr>
              <a:t>(*Zhang, et al 1812.04004)</a:t>
            </a:r>
          </a:p>
          <a:p>
            <a:pPr>
              <a:spcBef>
                <a:spcPts val="400"/>
              </a:spcBef>
            </a:pPr>
            <a:r>
              <a:rPr lang="en-US" b="1" dirty="0"/>
              <a:t>First measurement of H</a:t>
            </a:r>
            <a:r>
              <a:rPr lang="en-US" b="1" baseline="-25000" dirty="0"/>
              <a:t>0</a:t>
            </a:r>
            <a:r>
              <a:rPr lang="en-US" b="1" dirty="0"/>
              <a:t> from Dark Standard Siren from DES and LIGO/Virgo </a:t>
            </a:r>
            <a:r>
              <a:rPr lang="en-US" sz="2000" dirty="0">
                <a:solidFill>
                  <a:srgbClr val="003087"/>
                </a:solidFill>
              </a:rPr>
              <a:t>(*Soares Santos, *</a:t>
            </a:r>
            <a:r>
              <a:rPr lang="en-US" sz="2000" dirty="0" err="1">
                <a:solidFill>
                  <a:srgbClr val="003087"/>
                </a:solidFill>
              </a:rPr>
              <a:t>Palmese</a:t>
            </a:r>
            <a:r>
              <a:rPr lang="en-US" sz="2000" dirty="0">
                <a:solidFill>
                  <a:srgbClr val="003087"/>
                </a:solidFill>
              </a:rPr>
              <a:t>, et al 1901.01540)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2000" dirty="0">
                <a:solidFill>
                  <a:srgbClr val="003087"/>
                </a:solidFill>
              </a:rPr>
              <a:t>            *denotes FNAL scientists</a:t>
            </a:r>
          </a:p>
          <a:p>
            <a:pPr lvl="1"/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3EE109-4B3E-4A27-89BC-F9C87C6E2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8B149A-14C6-B749-AF60-1744CFF2A8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54D81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54D81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4A92EB-98B4-424E-AC14-60F3E312CAF9}"/>
                  </a:ext>
                </a:extLst>
              </p:cNvPr>
              <p:cNvSpPr txBox="1"/>
              <p:nvPr/>
            </p:nvSpPr>
            <p:spPr>
              <a:xfrm>
                <a:off x="7590695" y="1588484"/>
                <a:ext cx="2548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l-G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308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 charset="0"/>
                  <a:ea typeface="Geneva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4A92EB-98B4-424E-AC14-60F3E312C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0695" y="1588484"/>
                <a:ext cx="254877" cy="369332"/>
              </a:xfrm>
              <a:prstGeom prst="rect">
                <a:avLst/>
              </a:prstGeom>
              <a:blipFill>
                <a:blip r:embed="rId3"/>
                <a:stretch>
                  <a:fillRect l="-23810" r="-2381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76412EB6-66DF-954E-9FAC-1453FAA58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419" y="2392567"/>
            <a:ext cx="6275144" cy="210793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1D7965-1821-F949-A613-9E2CFCD2FB70}"/>
              </a:ext>
            </a:extLst>
          </p:cNvPr>
          <p:cNvSpPr txBox="1">
            <a:spLocks/>
          </p:cNvSpPr>
          <p:nvPr/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6869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6869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3743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0620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7491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436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1238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198104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498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68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t>1/16/20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E7390F2-DC74-B746-B975-06985BB923E8}"/>
              </a:ext>
            </a:extLst>
          </p:cNvPr>
          <p:cNvSpPr txBox="1">
            <a:spLocks/>
          </p:cNvSpPr>
          <p:nvPr/>
        </p:nvSpPr>
        <p:spPr>
          <a:xfrm>
            <a:off x="1530604" y="6504227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6869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6869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3743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0620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7491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436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1238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198104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498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68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Cosmic Frontier Update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157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>
            <a:extLst>
              <a:ext uri="{FF2B5EF4-FFF2-40B4-BE49-F238E27FC236}">
                <a16:creationId xmlns:a16="http://schemas.microsoft.com/office/drawing/2014/main" id="{53D60E58-EAE6-E24B-BE50-F377BD54C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515100"/>
            <a:ext cx="18097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9pPr>
          </a:lstStyle>
          <a:p>
            <a:pPr eaLnBrk="1"/>
            <a:fld id="{3E5DB21B-AC61-1342-BDC7-1CD8628CD275}" type="slidenum">
              <a:rPr lang="en-US" altLang="en-US" sz="1200">
                <a:latin typeface="Helvetica" pitchFamily="2" charset="0"/>
                <a:sym typeface="Helvetica" pitchFamily="2" charset="0"/>
              </a:rPr>
              <a:pPr eaLnBrk="1"/>
              <a:t>27</a:t>
            </a:fld>
            <a:endParaRPr lang="en-US" altLang="en-US" sz="1200">
              <a:latin typeface="Helvetica" pitchFamily="2" charset="0"/>
              <a:sym typeface="Helvetica" pitchFamily="2" charset="0"/>
            </a:endParaRPr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0CFBA37D-6FDD-AF4F-AA41-0FDC2AB3AB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 sz="2800" dirty="0"/>
              <a:t>Survey Synergy: </a:t>
            </a:r>
            <a:r>
              <a:rPr lang="en-US" altLang="en-US" sz="2800" dirty="0" err="1"/>
              <a:t>SPTxDES</a:t>
            </a:r>
            <a:r>
              <a:rPr lang="en-US" altLang="en-US" sz="2800" dirty="0"/>
              <a:t> Joint Analysis Results    </a:t>
            </a: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791AA18B-2D77-B740-8563-428E1C0B7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7" y="5613848"/>
            <a:ext cx="8853488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defRPr>
            </a:lvl1pPr>
            <a:lvl2pPr marL="279400" indent="-2794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defRPr>
            </a:lvl2pPr>
            <a:lvl3pPr marL="11430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defRPr>
            </a:lvl3pPr>
            <a:lvl4pPr marL="1625600" indent="-2540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defRPr>
            </a:lvl4pPr>
            <a:lvl5pPr marL="2082800" indent="-254000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defRPr>
            </a:lvl5pPr>
            <a:lvl6pPr marL="2540000" indent="-2540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defRPr>
            </a:lvl6pPr>
            <a:lvl7pPr marL="2997200" indent="-2540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defRPr>
            </a:lvl7pPr>
            <a:lvl8pPr marL="3454400" indent="-2540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defRPr>
            </a:lvl8pPr>
            <a:lvl9pPr marL="3911600" indent="-2540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defRPr>
            </a:lvl9pPr>
          </a:lstStyle>
          <a:p>
            <a:pPr lvl="1" eaLnBrk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dirty="0" err="1"/>
              <a:t>Phys.org</a:t>
            </a:r>
            <a:r>
              <a:rPr lang="en-US" altLang="en-US" dirty="0"/>
              <a:t> article featuring Fermilab’s Brad Benson at the Pole: </a:t>
            </a:r>
            <a:r>
              <a:rPr lang="en-US" sz="1600" dirty="0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  <a:hlinkClick r:id="rId3"/>
              </a:rPr>
              <a:t>https://phys.org/news/2020-01-antipodal-cmb-polarization-gravitational-lensing.html</a:t>
            </a:r>
            <a:endParaRPr lang="en-US" sz="1600" dirty="0">
              <a:solidFill>
                <a:srgbClr val="50505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1" eaLnBrk="1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lvl="1" eaLnBrk="1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9A51AA-2CEF-F040-8B9E-458F632A2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5" y="1207712"/>
            <a:ext cx="4441756" cy="3654537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EF2BD6C1-BB8C-944E-BE76-A5FEB508A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>
            <a:fillRect/>
          </a:stretch>
        </p:blipFill>
        <p:spPr bwMode="auto">
          <a:xfrm>
            <a:off x="5127694" y="1272208"/>
            <a:ext cx="3868839" cy="338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51157BF1-EFA3-5246-B75B-CC0DB44B6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7087" y="4587426"/>
            <a:ext cx="3749689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rIns="45720">
            <a:spAutoFit/>
          </a:bodyPr>
          <a:lstStyle>
            <a:lvl1pPr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9pPr>
          </a:lstStyle>
          <a:p>
            <a:pPr eaLnBrk="1"/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First cosmological constraints from joint analysis of DES and SPT data, reducing systematics and maximizing cosmological information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E4058387-44CF-6E4A-B6D0-034CF9297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6253" y="1070142"/>
            <a:ext cx="47205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2pPr>
            <a:lvl3pPr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9pPr>
          </a:lstStyle>
          <a:p>
            <a:pPr lvl="2"/>
            <a:r>
              <a:rPr lang="en-US" altLang="en-US" sz="1400" dirty="0"/>
              <a:t>DES Collaboration, PRD, 100, 023541 (2019)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E3801C-D4DD-FE42-AEF6-F174B5BBDBBA}"/>
              </a:ext>
            </a:extLst>
          </p:cNvPr>
          <p:cNvSpPr/>
          <p:nvPr/>
        </p:nvSpPr>
        <p:spPr>
          <a:xfrm>
            <a:off x="344453" y="492014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1">
              <a:spcBef>
                <a:spcPts val="400"/>
              </a:spcBef>
            </a:pPr>
            <a:r>
              <a:rPr lang="en-US" altLang="en-US" sz="1400" dirty="0">
                <a:latin typeface="Helvetica" pitchFamily="2" charset="0"/>
              </a:rPr>
              <a:t>Raghunathan, et al, PRL, 123, 181301 (2019)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24F4224-3071-6D4F-926F-23BC089EF320}"/>
              </a:ext>
            </a:extLst>
          </p:cNvPr>
          <p:cNvSpPr txBox="1">
            <a:spLocks/>
          </p:cNvSpPr>
          <p:nvPr/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6869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6869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3743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0620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7491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436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1238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198104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498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68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t>1/16/20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FB0ADB-475C-3A4A-8AC9-C6A712D7F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0650" y="6459763"/>
            <a:ext cx="63627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6964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EEC238B2-84B4-DE41-A002-55171F3522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0350" y="0"/>
            <a:ext cx="8302625" cy="641350"/>
          </a:xfrm>
        </p:spPr>
        <p:txBody>
          <a:bodyPr/>
          <a:lstStyle/>
          <a:p>
            <a:pPr defTabSz="442913" eaLnBrk="1"/>
            <a:r>
              <a:rPr lang="en-US" altLang="en-US" sz="2800" dirty="0"/>
              <a:t>Detector R&amp;D for the Cosmic Frontier</a:t>
            </a:r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715EAEE8-DBC9-A949-9AAF-1BB1F04846B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23825" y="938213"/>
            <a:ext cx="8894763" cy="1770062"/>
          </a:xfrm>
        </p:spPr>
        <p:txBody>
          <a:bodyPr/>
          <a:lstStyle/>
          <a:p>
            <a:pPr marL="285750" lvl="1" indent="-285750" eaLnBrk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Advance R&amp;D on new technologies for future large cosmic surveys and CMB experiments</a:t>
            </a:r>
          </a:p>
          <a:p>
            <a:pPr marL="285750" lvl="1" indent="-285750" eaLnBrk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Advance detector and readout technical development for CMB-S4 </a:t>
            </a:r>
          </a:p>
          <a:p>
            <a:pPr marL="285750" lvl="1" indent="-285750" eaLnBrk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Advance R&amp;D of detector technologies for next-generation dark matter experiments</a:t>
            </a:r>
          </a:p>
        </p:txBody>
      </p:sp>
      <p:sp>
        <p:nvSpPr>
          <p:cNvPr id="30723" name="Text Box 3">
            <a:extLst>
              <a:ext uri="{FF2B5EF4-FFF2-40B4-BE49-F238E27FC236}">
                <a16:creationId xmlns:a16="http://schemas.microsoft.com/office/drawing/2014/main" id="{F7CF6D9E-EBF1-2649-992F-5A2055012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515100"/>
            <a:ext cx="16986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E0D979-F232-4548-A71F-90AD72CEECB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itchFamily="2" charset="0"/>
                <a:sym typeface="Helvetica" pitchFamily="2" charset="0"/>
              </a:rPr>
              <a:pPr marL="0" marR="0" lvl="0" indent="0" algn="l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itchFamily="2" charset="0"/>
              <a:sym typeface="Helvetica" pitchFamily="2" charset="0"/>
            </a:endParaRPr>
          </a:p>
        </p:txBody>
      </p:sp>
      <p:sp>
        <p:nvSpPr>
          <p:cNvPr id="30724" name="Text Box 6">
            <a:extLst>
              <a:ext uri="{FF2B5EF4-FFF2-40B4-BE49-F238E27FC236}">
                <a16:creationId xmlns:a16="http://schemas.microsoft.com/office/drawing/2014/main" id="{2314491B-51C3-AE4D-A3FD-C415A7C3F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650" y="3159125"/>
            <a:ext cx="1317625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sym typeface="Calibri" panose="020F0502020204030204" pitchFamily="34" charset="0"/>
              </a:rPr>
              <a:t>10k pixel readout system for MKID detectors, (optical or CMB), benefitting from RF control experience at the Lab</a:t>
            </a:r>
          </a:p>
        </p:txBody>
      </p:sp>
      <p:pic>
        <p:nvPicPr>
          <p:cNvPr id="30725" name="Picture 7">
            <a:extLst>
              <a:ext uri="{FF2B5EF4-FFF2-40B4-BE49-F238E27FC236}">
                <a16:creationId xmlns:a16="http://schemas.microsoft.com/office/drawing/2014/main" id="{55711C92-CA4C-0345-AEED-F6F0C528F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743200"/>
            <a:ext cx="2792413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Google Shape;247;p11">
            <a:extLst>
              <a:ext uri="{FF2B5EF4-FFF2-40B4-BE49-F238E27FC236}">
                <a16:creationId xmlns:a16="http://schemas.microsoft.com/office/drawing/2014/main" id="{6AF54411-8059-8C49-96F6-7899EB2C1F8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2424113"/>
            <a:ext cx="305435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2">
            <a:extLst>
              <a:ext uri="{FF2B5EF4-FFF2-40B4-BE49-F238E27FC236}">
                <a16:creationId xmlns:a16="http://schemas.microsoft.com/office/drawing/2014/main" id="{B4B8607A-E28C-D446-9E45-6828D6E53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52907">
            <a:off x="4875213" y="3448050"/>
            <a:ext cx="273685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D8E858-CEFB-9D4F-A430-E2762FEDB8F3}"/>
              </a:ext>
            </a:extLst>
          </p:cNvPr>
          <p:cNvSpPr txBox="1"/>
          <p:nvPr/>
        </p:nvSpPr>
        <p:spPr>
          <a:xfrm>
            <a:off x="4648200" y="4351338"/>
            <a:ext cx="2133600" cy="584200"/>
          </a:xfrm>
          <a:prstGeom prst="rect">
            <a:avLst/>
          </a:prstGeom>
          <a:solidFill>
            <a:schemeClr val="tx2">
              <a:lumMod val="75000"/>
              <a:alpha val="30000"/>
            </a:schemeClr>
          </a:solidFill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Optical fiber positioner (prototype)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D495EC-CC45-B548-90DC-06B8B1FE0867}"/>
              </a:ext>
            </a:extLst>
          </p:cNvPr>
          <p:cNvSpPr/>
          <p:nvPr/>
        </p:nvSpPr>
        <p:spPr bwMode="auto">
          <a:xfrm>
            <a:off x="635431" y="6420678"/>
            <a:ext cx="4363951" cy="9144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4C97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68B19B-765B-D34C-814D-57356258EA0C}"/>
              </a:ext>
            </a:extLst>
          </p:cNvPr>
          <p:cNvSpPr/>
          <p:nvPr/>
        </p:nvSpPr>
        <p:spPr bwMode="auto">
          <a:xfrm>
            <a:off x="8205167" y="6553754"/>
            <a:ext cx="914400" cy="9144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4C97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2321FCF-B88A-514B-9CC4-28A32A0F52C9}"/>
              </a:ext>
            </a:extLst>
          </p:cNvPr>
          <p:cNvSpPr txBox="1">
            <a:spLocks/>
          </p:cNvSpPr>
          <p:nvPr/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6869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6869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3743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0620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7491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436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1238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198104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498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68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t>1/16/20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07BC9BB-92AC-A94B-9B00-EEFF20D300FA}"/>
              </a:ext>
            </a:extLst>
          </p:cNvPr>
          <p:cNvSpPr txBox="1">
            <a:spLocks/>
          </p:cNvSpPr>
          <p:nvPr/>
        </p:nvSpPr>
        <p:spPr>
          <a:xfrm>
            <a:off x="1530604" y="6504227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6869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6869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3743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0620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7491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436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1238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198104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498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68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Cosmic Frontier Update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62913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>
            <a:extLst>
              <a:ext uri="{FF2B5EF4-FFF2-40B4-BE49-F238E27FC236}">
                <a16:creationId xmlns:a16="http://schemas.microsoft.com/office/drawing/2014/main" id="{382277AA-3605-8D45-A489-32C80B7C6E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 dirty="0"/>
              <a:t>Cosmic LDRD &amp; Other Related Grants</a:t>
            </a: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9E3961D4-76EF-914B-9D12-592F9DD4B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838200"/>
            <a:ext cx="8672513" cy="4987925"/>
          </a:xfrm>
        </p:spPr>
        <p:txBody>
          <a:bodyPr/>
          <a:lstStyle/>
          <a:p>
            <a:pPr eaLnBrk="1">
              <a:defRPr/>
            </a:pPr>
            <a:r>
              <a:rPr lang="en-US" altLang="en-US" sz="1800" b="1" dirty="0"/>
              <a:t>LDRD Efforts: </a:t>
            </a:r>
          </a:p>
          <a:p>
            <a:pPr lvl="1" eaLnBrk="1">
              <a:defRPr/>
            </a:pPr>
            <a:r>
              <a:rPr lang="en-US" altLang="en-US" sz="1400" dirty="0"/>
              <a:t>Scintillating Bubble Chambers: superheated argon for low-mass WIMP and </a:t>
            </a:r>
            <a:r>
              <a:rPr lang="en-US" altLang="en-US" sz="1400" dirty="0" err="1"/>
              <a:t>CEvNS</a:t>
            </a:r>
            <a:r>
              <a:rPr lang="en-US" altLang="en-US" sz="1400" dirty="0"/>
              <a:t> detection</a:t>
            </a:r>
          </a:p>
          <a:p>
            <a:pPr lvl="1" eaLnBrk="1">
              <a:defRPr/>
            </a:pPr>
            <a:r>
              <a:rPr lang="en-US" altLang="en-US" sz="1400" dirty="0"/>
              <a:t>Pixel-configurable CCD’s for cosmological applications</a:t>
            </a:r>
          </a:p>
          <a:p>
            <a:pPr lvl="1" eaLnBrk="1">
              <a:defRPr/>
            </a:pPr>
            <a:r>
              <a:rPr lang="en-US" altLang="en-US" sz="1400" dirty="0"/>
              <a:t>Development of Microwave Readout Electronics for Massively Multiplexed Arrays of TES</a:t>
            </a:r>
          </a:p>
          <a:p>
            <a:pPr lvl="1" eaLnBrk="1">
              <a:defRPr/>
            </a:pPr>
            <a:r>
              <a:rPr lang="en-US" altLang="en-US" sz="1400" dirty="0"/>
              <a:t>Cryogenic photon sensors for the low mass frontier</a:t>
            </a:r>
          </a:p>
          <a:p>
            <a:pPr lvl="1" eaLnBrk="1">
              <a:defRPr/>
            </a:pPr>
            <a:r>
              <a:rPr lang="en-US" altLang="en-US" sz="1400" dirty="0"/>
              <a:t>10 kg skipper-CCD development for next gen dark matter/neutrino experiments</a:t>
            </a:r>
          </a:p>
          <a:p>
            <a:pPr lvl="1" eaLnBrk="1">
              <a:defRPr/>
            </a:pPr>
            <a:r>
              <a:rPr lang="en-US" altLang="en-US" sz="1400" dirty="0"/>
              <a:t>MKIDs sensors for optical and near-IR</a:t>
            </a:r>
          </a:p>
          <a:p>
            <a:pPr lvl="1" eaLnBrk="1">
              <a:defRPr/>
            </a:pPr>
            <a:r>
              <a:rPr lang="en-US" altLang="en-US" sz="1400" dirty="0"/>
              <a:t>Dark Matter as Sterile Neutrino Search Satellite: </a:t>
            </a:r>
            <a:r>
              <a:rPr lang="en-US" altLang="en-US" sz="1400" dirty="0" err="1"/>
              <a:t>Cubesat</a:t>
            </a:r>
            <a:r>
              <a:rPr lang="en-US" altLang="en-US" sz="1400" dirty="0"/>
              <a:t> to look for the 3.5 keV line</a:t>
            </a:r>
          </a:p>
          <a:p>
            <a:pPr lvl="1" eaLnBrk="1">
              <a:defRPr/>
            </a:pPr>
            <a:r>
              <a:rPr lang="en-US" altLang="en-US" sz="1400" dirty="0"/>
              <a:t>Deep Learning Algorithms</a:t>
            </a:r>
          </a:p>
          <a:p>
            <a:pPr marL="284162" indent="-266700" eaLnBrk="1">
              <a:defRPr/>
            </a:pPr>
            <a:r>
              <a:rPr lang="en-US" altLang="en-US" sz="1800" b="1" dirty="0" err="1"/>
              <a:t>QuantiSED</a:t>
            </a:r>
            <a:r>
              <a:rPr lang="en-US" altLang="en-US" sz="1800" b="1" dirty="0"/>
              <a:t>/Dark Matter New Initiatives: </a:t>
            </a:r>
          </a:p>
          <a:p>
            <a:pPr marL="657225" lvl="1" indent="-266700" eaLnBrk="1">
              <a:defRPr/>
            </a:pPr>
            <a:r>
              <a:rPr lang="en-US" altLang="en-US" sz="1400" dirty="0"/>
              <a:t>Qubit single photon detection for axion searches (</a:t>
            </a:r>
            <a:r>
              <a:rPr lang="en-US" altLang="en-US" sz="1400" dirty="0" err="1"/>
              <a:t>QuantiSED</a:t>
            </a:r>
            <a:r>
              <a:rPr lang="en-US" altLang="en-US" sz="1400" dirty="0"/>
              <a:t>)</a:t>
            </a:r>
          </a:p>
          <a:p>
            <a:pPr marL="657225" lvl="1" indent="-266700" eaLnBrk="1">
              <a:defRPr/>
            </a:pPr>
            <a:r>
              <a:rPr lang="en-US" altLang="en-US" sz="1400" dirty="0"/>
              <a:t>Skipper CCD’s for quantum imaging (</a:t>
            </a:r>
            <a:r>
              <a:rPr lang="en-US" altLang="en-US" sz="1400" dirty="0" err="1"/>
              <a:t>QuantiSED</a:t>
            </a:r>
            <a:r>
              <a:rPr lang="en-US" altLang="en-US" sz="1400" dirty="0"/>
              <a:t>)</a:t>
            </a:r>
          </a:p>
          <a:p>
            <a:pPr marL="657225" lvl="1" indent="-266700" eaLnBrk="1">
              <a:defRPr/>
            </a:pPr>
            <a:r>
              <a:rPr lang="en-US" altLang="en-US" sz="1400" dirty="0"/>
              <a:t>Design of next phase of ADMX to search for axions in 2-4 GHz range (DM New Initiatives)</a:t>
            </a:r>
          </a:p>
          <a:p>
            <a:pPr marL="657225" lvl="1" indent="-266700" eaLnBrk="1">
              <a:defRPr/>
            </a:pP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</a:rPr>
              <a:t>Design of OSCURA, a 10-kg Skipper CCD dark matter experiment (DM New Initiatives)</a:t>
            </a:r>
          </a:p>
          <a:p>
            <a:pPr marL="284162" indent="-266700" eaLnBrk="1">
              <a:defRPr/>
            </a:pPr>
            <a:r>
              <a:rPr lang="en-US" altLang="en-US" sz="1800" b="1" dirty="0"/>
              <a:t>DOE R&amp;D Grant</a:t>
            </a:r>
            <a:r>
              <a:rPr lang="en-US" altLang="en-US" sz="1800" dirty="0"/>
              <a:t> for CMB-S4 detectors and readout development</a:t>
            </a:r>
          </a:p>
          <a:p>
            <a:pPr marL="284162" indent="-266700" eaLnBrk="1">
              <a:defRPr/>
            </a:pPr>
            <a:r>
              <a:rPr lang="en-US" altLang="en-US" sz="1800" b="1" dirty="0"/>
              <a:t>DOE Early Career:</a:t>
            </a:r>
          </a:p>
          <a:p>
            <a:pPr marL="657225" lvl="1" indent="-266700" eaLnBrk="1">
              <a:defRPr/>
            </a:pPr>
            <a:r>
              <a:rPr lang="en-US" altLang="en-US" sz="1400" dirty="0"/>
              <a:t>Microwave Single-Photon Sensors for DM Searches and Precision Neutrino Measurements (2018)</a:t>
            </a:r>
          </a:p>
          <a:p>
            <a:pPr marL="657225" lvl="1" indent="-266700" eaLnBrk="1">
              <a:defRPr/>
            </a:pPr>
            <a:r>
              <a:rPr lang="en-US" altLang="en-US" sz="1400" dirty="0"/>
              <a:t>Towards table-top neutrino detectors: A 10 kg Skipper-CCD experiment (2018)</a:t>
            </a:r>
          </a:p>
          <a:p>
            <a:pPr marL="284162" indent="-266700" eaLnBrk="1">
              <a:defRPr/>
            </a:pPr>
            <a:r>
              <a:rPr lang="en-US" altLang="en-US" sz="1600" b="1" dirty="0"/>
              <a:t>DOE Late Career: </a:t>
            </a:r>
            <a:r>
              <a:rPr lang="en-US" altLang="en-US" sz="1400" dirty="0"/>
              <a:t>Office of Science Distinguished Scientist Fellow Award</a:t>
            </a:r>
          </a:p>
          <a:p>
            <a:pPr marL="657225" lvl="1" indent="-266700" eaLnBrk="1">
              <a:defRPr/>
            </a:pPr>
            <a:endParaRPr lang="en-US" altLang="en-US" sz="1800" dirty="0"/>
          </a:p>
          <a:p>
            <a:pPr marL="17462" indent="0" eaLnBrk="1">
              <a:buFont typeface="Arial" panose="020B0604020202020204" pitchFamily="34" charset="0"/>
              <a:buNone/>
              <a:defRPr/>
            </a:pPr>
            <a:r>
              <a:rPr lang="en-US" altLang="en-US" sz="1800" dirty="0"/>
              <a:t> </a:t>
            </a:r>
          </a:p>
          <a:p>
            <a:pPr marL="390525" lvl="1" indent="0" eaLnBrk="1">
              <a:buFont typeface="Arial" panose="020B0604020202020204" pitchFamily="34" charset="0"/>
              <a:buNone/>
              <a:defRPr/>
            </a:pPr>
            <a:endParaRPr lang="en-US" altLang="en-US" sz="1800" dirty="0"/>
          </a:p>
        </p:txBody>
      </p:sp>
      <p:sp>
        <p:nvSpPr>
          <p:cNvPr id="46083" name="Text Box 3">
            <a:extLst>
              <a:ext uri="{FF2B5EF4-FFF2-40B4-BE49-F238E27FC236}">
                <a16:creationId xmlns:a16="http://schemas.microsoft.com/office/drawing/2014/main" id="{51A273A3-A74F-CC49-B0DE-89394F459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515100"/>
            <a:ext cx="127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785327-9365-0141-AB49-FA14C662C00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itchFamily="2" charset="0"/>
                <a:sym typeface="Helvetica" pitchFamily="2" charset="0"/>
              </a:rPr>
              <a:pPr marL="0" marR="0" lvl="0" indent="0" algn="l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itchFamily="2" charset="0"/>
              <a:sym typeface="Helvetica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DB0BA6-D9DC-D94A-BCB6-EC6E934D69AC}"/>
              </a:ext>
            </a:extLst>
          </p:cNvPr>
          <p:cNvSpPr/>
          <p:nvPr/>
        </p:nvSpPr>
        <p:spPr bwMode="auto">
          <a:xfrm>
            <a:off x="635431" y="6420678"/>
            <a:ext cx="4363951" cy="9144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4C97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03250E-E124-F44E-8D27-5515178C1B10}"/>
              </a:ext>
            </a:extLst>
          </p:cNvPr>
          <p:cNvSpPr/>
          <p:nvPr/>
        </p:nvSpPr>
        <p:spPr bwMode="auto">
          <a:xfrm>
            <a:off x="8205167" y="6553754"/>
            <a:ext cx="914400" cy="9144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4C97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6188673-3F54-4E44-A218-EE498C02C7C0}"/>
              </a:ext>
            </a:extLst>
          </p:cNvPr>
          <p:cNvSpPr txBox="1">
            <a:spLocks/>
          </p:cNvSpPr>
          <p:nvPr/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6869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6869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3743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0620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7491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436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1238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198104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498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68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t>1/16/20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5CF0D0F-DD55-034C-B631-1A77885496B1}"/>
              </a:ext>
            </a:extLst>
          </p:cNvPr>
          <p:cNvSpPr txBox="1">
            <a:spLocks/>
          </p:cNvSpPr>
          <p:nvPr/>
        </p:nvSpPr>
        <p:spPr>
          <a:xfrm>
            <a:off x="1530604" y="6504227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6869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6869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3743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0620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7491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436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1238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198104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498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68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Cosmic Frontier Update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15245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290E55-56A8-B442-AED1-5FC78D0B4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589" y="709665"/>
            <a:ext cx="8043381" cy="5059363"/>
          </a:xfrm>
        </p:spPr>
        <p:txBody>
          <a:bodyPr/>
          <a:lstStyle/>
          <a:p>
            <a:r>
              <a:rPr lang="en-US" sz="1800" b="1" dirty="0"/>
              <a:t>Cosmic Microwave Background </a:t>
            </a:r>
            <a:r>
              <a:rPr lang="en-US" sz="1800" dirty="0"/>
              <a:t>(inflation, neutrinos)</a:t>
            </a:r>
            <a:endParaRPr lang="en-US" sz="1800" dirty="0">
              <a:solidFill>
                <a:schemeClr val="tx1"/>
              </a:solidFill>
            </a:endParaRPr>
          </a:p>
          <a:p>
            <a:pPr lvl="1"/>
            <a:r>
              <a:rPr lang="en-US" sz="1800" b="1" dirty="0">
                <a:solidFill>
                  <a:srgbClr val="004C97"/>
                </a:solidFill>
              </a:rPr>
              <a:t>SPT 3G lead operations </a:t>
            </a:r>
            <a:r>
              <a:rPr lang="en-US" sz="1800" dirty="0">
                <a:solidFill>
                  <a:srgbClr val="004C97"/>
                </a:solidFill>
                <a:sym typeface="Wingdings"/>
              </a:rPr>
              <a:t> </a:t>
            </a:r>
            <a:r>
              <a:rPr lang="en-US" sz="1800" b="1" dirty="0">
                <a:solidFill>
                  <a:srgbClr val="004C97"/>
                </a:solidFill>
                <a:sym typeface="Wingdings"/>
              </a:rPr>
              <a:t>CMB Stage 4 </a:t>
            </a:r>
            <a:r>
              <a:rPr lang="en-US" sz="1800" dirty="0">
                <a:solidFill>
                  <a:srgbClr val="004C97"/>
                </a:solidFill>
                <a:sym typeface="Wingdings"/>
              </a:rPr>
              <a:t>major roles</a:t>
            </a:r>
          </a:p>
          <a:p>
            <a:r>
              <a:rPr lang="en-US" sz="1800" b="1" dirty="0"/>
              <a:t>Dark Matter Detection</a:t>
            </a:r>
            <a:endParaRPr lang="en-US" sz="1800" b="1" dirty="0">
              <a:solidFill>
                <a:schemeClr val="tx1"/>
              </a:solidFill>
            </a:endParaRPr>
          </a:p>
          <a:p>
            <a:pPr lvl="1"/>
            <a:r>
              <a:rPr lang="en-US" sz="1800" b="1" dirty="0">
                <a:solidFill>
                  <a:srgbClr val="004C97"/>
                </a:solidFill>
              </a:rPr>
              <a:t>Axions</a:t>
            </a:r>
            <a:r>
              <a:rPr lang="en-US" sz="1800" dirty="0">
                <a:solidFill>
                  <a:srgbClr val="004C97"/>
                </a:solidFill>
              </a:rPr>
              <a:t>: lead lab ADMX, develop</a:t>
            </a:r>
            <a:r>
              <a:rPr lang="en-US" sz="1800" dirty="0">
                <a:solidFill>
                  <a:srgbClr val="004C97"/>
                </a:solidFill>
                <a:sym typeface="Wingdings"/>
              </a:rPr>
              <a:t> Quantum sensors for next-gen </a:t>
            </a:r>
            <a:r>
              <a:rPr lang="en-US" sz="1800" dirty="0" err="1">
                <a:solidFill>
                  <a:srgbClr val="004C97"/>
                </a:solidFill>
                <a:sym typeface="Wingdings"/>
              </a:rPr>
              <a:t>expt</a:t>
            </a:r>
            <a:r>
              <a:rPr lang="en-US" sz="1800" dirty="0">
                <a:solidFill>
                  <a:srgbClr val="004C97"/>
                </a:solidFill>
                <a:sym typeface="Wingdings"/>
              </a:rPr>
              <a:t> </a:t>
            </a:r>
            <a:endParaRPr lang="en-US" sz="1800" dirty="0">
              <a:solidFill>
                <a:srgbClr val="004C97"/>
              </a:solidFill>
            </a:endParaRPr>
          </a:p>
          <a:p>
            <a:pPr lvl="1"/>
            <a:r>
              <a:rPr lang="en-US" sz="1800" b="1" dirty="0">
                <a:solidFill>
                  <a:srgbClr val="004C97"/>
                </a:solidFill>
              </a:rPr>
              <a:t>Sub-</a:t>
            </a:r>
            <a:r>
              <a:rPr lang="en-US" sz="1800" b="1" dirty="0" err="1">
                <a:solidFill>
                  <a:srgbClr val="004C97"/>
                </a:solidFill>
              </a:rPr>
              <a:t>GeV</a:t>
            </a:r>
            <a:r>
              <a:rPr lang="en-US" sz="1800" b="1" dirty="0">
                <a:solidFill>
                  <a:srgbClr val="004C97"/>
                </a:solidFill>
              </a:rPr>
              <a:t> DM</a:t>
            </a:r>
            <a:r>
              <a:rPr lang="en-US" sz="1800" dirty="0">
                <a:solidFill>
                  <a:srgbClr val="004C97"/>
                </a:solidFill>
              </a:rPr>
              <a:t>:</a:t>
            </a:r>
          </a:p>
          <a:p>
            <a:pPr lvl="2"/>
            <a:r>
              <a:rPr lang="en-US" sz="1800" dirty="0" err="1">
                <a:solidFill>
                  <a:srgbClr val="004C97"/>
                </a:solidFill>
              </a:rPr>
              <a:t>SuperCDMS</a:t>
            </a:r>
            <a:r>
              <a:rPr lang="en-US" sz="1800" dirty="0">
                <a:solidFill>
                  <a:srgbClr val="004C97"/>
                </a:solidFill>
              </a:rPr>
              <a:t> construction, operations; R&amp;D at NEXUS</a:t>
            </a:r>
          </a:p>
          <a:p>
            <a:pPr lvl="2"/>
            <a:r>
              <a:rPr lang="en-US" sz="1800" dirty="0">
                <a:solidFill>
                  <a:srgbClr val="004C97"/>
                </a:solidFill>
              </a:rPr>
              <a:t>Skipper-CCD R&amp;D and deployment; scale-up to 10kg</a:t>
            </a:r>
          </a:p>
          <a:p>
            <a:pPr lvl="1"/>
            <a:r>
              <a:rPr lang="en-US" sz="1800" dirty="0">
                <a:solidFill>
                  <a:srgbClr val="004C97"/>
                </a:solidFill>
              </a:rPr>
              <a:t>Discontinued LZ effort, project deliverables completed</a:t>
            </a:r>
          </a:p>
          <a:p>
            <a:pPr lvl="1"/>
            <a:r>
              <a:rPr lang="en-US" sz="1800" dirty="0">
                <a:solidFill>
                  <a:srgbClr val="004C97"/>
                </a:solidFill>
              </a:rPr>
              <a:t>Concept &amp; motivation for accelerator-based experiments &amp; engineering/coordination support for </a:t>
            </a:r>
            <a:r>
              <a:rPr lang="en-US" sz="1800" dirty="0" err="1">
                <a:solidFill>
                  <a:srgbClr val="004C97"/>
                </a:solidFill>
              </a:rPr>
              <a:t>DarkSide</a:t>
            </a:r>
            <a:r>
              <a:rPr lang="en-US" sz="1800" dirty="0">
                <a:solidFill>
                  <a:srgbClr val="004C97"/>
                </a:solidFill>
              </a:rPr>
              <a:t>/</a:t>
            </a:r>
            <a:r>
              <a:rPr lang="en-US" sz="1800" dirty="0" err="1">
                <a:solidFill>
                  <a:srgbClr val="004C97"/>
                </a:solidFill>
              </a:rPr>
              <a:t>LAr</a:t>
            </a:r>
            <a:r>
              <a:rPr lang="en-US" sz="1800" dirty="0">
                <a:solidFill>
                  <a:srgbClr val="004C97"/>
                </a:solidFill>
              </a:rPr>
              <a:t> </a:t>
            </a:r>
          </a:p>
          <a:p>
            <a:r>
              <a:rPr lang="en-US" sz="1800" b="1" dirty="0"/>
              <a:t>Cosmic Surveys </a:t>
            </a:r>
            <a:r>
              <a:rPr lang="en-US" sz="1800" dirty="0"/>
              <a:t>(dark energy, dark matter, neutrinos)</a:t>
            </a:r>
          </a:p>
          <a:p>
            <a:pPr lvl="1"/>
            <a:r>
              <a:rPr lang="en-US" sz="1800" b="1" dirty="0">
                <a:solidFill>
                  <a:srgbClr val="004C97"/>
                </a:solidFill>
              </a:rPr>
              <a:t>DES </a:t>
            </a:r>
            <a:r>
              <a:rPr lang="en-US" sz="1800" b="1" dirty="0">
                <a:solidFill>
                  <a:srgbClr val="004C97"/>
                </a:solidFill>
                <a:sym typeface="Wingdings"/>
              </a:rPr>
              <a:t> LSST operations </a:t>
            </a:r>
            <a:r>
              <a:rPr lang="en-US" sz="1800" dirty="0">
                <a:solidFill>
                  <a:srgbClr val="004C97"/>
                </a:solidFill>
                <a:sym typeface="Wingdings"/>
              </a:rPr>
              <a:t>(small but critical role in DESI ops)</a:t>
            </a:r>
          </a:p>
          <a:p>
            <a:pPr lvl="1"/>
            <a:r>
              <a:rPr lang="en-US" sz="1800" b="1" dirty="0">
                <a:solidFill>
                  <a:srgbClr val="004C97"/>
                </a:solidFill>
                <a:sym typeface="Wingdings"/>
              </a:rPr>
              <a:t>R&amp;D toward next-gen spectroscopic survey</a:t>
            </a:r>
            <a:r>
              <a:rPr lang="en-US" sz="1800" dirty="0">
                <a:solidFill>
                  <a:srgbClr val="004C97"/>
                </a:solidFill>
                <a:sym typeface="Wingdings"/>
              </a:rPr>
              <a:t> (LDRD)  </a:t>
            </a:r>
            <a:endParaRPr lang="en-US" sz="1800" dirty="0">
              <a:solidFill>
                <a:srgbClr val="004C97"/>
              </a:solidFill>
            </a:endParaRPr>
          </a:p>
          <a:p>
            <a:r>
              <a:rPr lang="en-US" sz="1800" b="1" dirty="0" err="1">
                <a:sym typeface="Wingdings"/>
              </a:rPr>
              <a:t>Astro</a:t>
            </a:r>
            <a:r>
              <a:rPr lang="en-US" sz="1800" b="1" dirty="0">
                <a:sym typeface="Wingdings"/>
              </a:rPr>
              <a:t> Theory program </a:t>
            </a:r>
            <a:r>
              <a:rPr lang="en-US" sz="1800" dirty="0">
                <a:sym typeface="Wingdings"/>
              </a:rPr>
              <a:t>w/ growing focus on cosmic neutrinos</a:t>
            </a:r>
          </a:p>
          <a:p>
            <a:r>
              <a:rPr lang="en-US" sz="1800" b="1" dirty="0">
                <a:sym typeface="Wingdings"/>
              </a:rPr>
              <a:t>Cosmic Physics Center </a:t>
            </a:r>
            <a:r>
              <a:rPr lang="en-US" sz="1800" dirty="0">
                <a:sym typeface="Wingdings"/>
              </a:rPr>
              <a:t>to provide connectivity and serve users</a:t>
            </a:r>
            <a:endParaRPr lang="en-US" sz="1800" dirty="0"/>
          </a:p>
          <a:p>
            <a:r>
              <a:rPr lang="en-US" sz="1800" i="1" dirty="0">
                <a:solidFill>
                  <a:srgbClr val="004C97"/>
                </a:solidFill>
              </a:rPr>
              <a:t>Cosmic activities flow from P5 drivers and from our core capabilities and synergize with other lab activities (Quantum, Neutrino, Energy...)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AC0738-AB9E-D849-83CC-EFA847C8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4203"/>
            <a:ext cx="8686800" cy="427877"/>
          </a:xfrm>
        </p:spPr>
        <p:txBody>
          <a:bodyPr/>
          <a:lstStyle/>
          <a:p>
            <a:r>
              <a:rPr lang="en-US" dirty="0"/>
              <a:t>Fermilab Cosmic Strategic Plan   </a:t>
            </a:r>
            <a:r>
              <a:rPr lang="en-US" sz="1600" b="0" dirty="0"/>
              <a:t>(FY19 PEMP Notable satisfied)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B2458-46A1-784D-B7D5-3DB6FDD9EE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1/16/20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FD43B-E3C8-C544-AB41-49091BD10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Cosmic Frontier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8536B-C7A7-C349-B950-A97245CFF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7" descr="Screen Shot 2014-06-06 at 9.04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116" y="633735"/>
            <a:ext cx="4302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 descr="Screen Shot 2014-06-06 at 9.04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77" y="1272158"/>
            <a:ext cx="4302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7" descr="Screen Shot 2014-06-06 at 9.04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789" y="3871649"/>
            <a:ext cx="4302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13924" y="1217355"/>
            <a:ext cx="1662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Consolidate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92750" y="3845629"/>
            <a:ext cx="1437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Transition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DF5FB8-1F0D-074E-9989-49F3DE28CC12}"/>
              </a:ext>
            </a:extLst>
          </p:cNvPr>
          <p:cNvSpPr txBox="1"/>
          <p:nvPr/>
        </p:nvSpPr>
        <p:spPr>
          <a:xfrm>
            <a:off x="7297361" y="614381"/>
            <a:ext cx="861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Grow</a:t>
            </a:r>
          </a:p>
        </p:txBody>
      </p:sp>
    </p:spTree>
    <p:extLst>
      <p:ext uri="{BB962C8B-B14F-4D97-AF65-F5344CB8AC3E}">
        <p14:creationId xmlns:p14="http://schemas.microsoft.com/office/powerpoint/2010/main" val="408551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B8F70C-8B13-F144-9C57-F5BD1D0638E5}"/>
              </a:ext>
            </a:extLst>
          </p:cNvPr>
          <p:cNvCxnSpPr>
            <a:cxnSpLocks/>
          </p:cNvCxnSpPr>
          <p:nvPr/>
        </p:nvCxnSpPr>
        <p:spPr>
          <a:xfrm flipV="1">
            <a:off x="5595730" y="3316056"/>
            <a:ext cx="1434538" cy="15839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7C9488-FC0F-D342-A25F-D9CB694EE6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973" y="946221"/>
            <a:ext cx="6725627" cy="5557992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The CPC aims to serve the growing cosmic user community, following the successful Fermilab models of the LHC Physics Center and the Neutrino Physics Center: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roughly 100 annual on-site Cosmic users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over 700 Cosmic users of Fermilab computing facilities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Host and modestly support visiting scientists and students to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formalize and expand hands-on training opportunities in hardware and detector development, building on successful relationships with South American Universities that send students to the lab for extended periods (usually with their own funding)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enable joint analysis and cross-correlation of cosmic experiments such as DES and SPT-3G, LSST and CMB-S4 to make the tightest cosmological constraints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develop a consistent framework for combining multiple probes of dark matter (collider, direct, indirect, </a:t>
            </a:r>
            <a:r>
              <a:rPr lang="en-US" sz="1400" dirty="0" err="1"/>
              <a:t>astro</a:t>
            </a:r>
            <a:r>
              <a:rPr lang="en-US" sz="1400" dirty="0"/>
              <a:t>) to optimize the future dark matter detection program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develop a coherent framework for constraining neutrino physics through multiple probes through the Cosmic Neutrino Initiative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Host targeted workshops to accelerate the pace of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Develop and strengthen the cosmic synergies between Fermilab and local institutions to realize the tremendous potential of the Chicagoland cosmic community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Not funded as explicit task under Cosmic Research: rebranding visitor &amp; seminar funds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48AF8-4258-5746-AAC1-04E0A0103D5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1/16/20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5489A-2635-F640-9AAA-66A3E3C29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Cosmic Frontier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81681-B618-0E4E-83CB-439D955E6A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2CBB27E-2A2F-6741-99C5-31AF97E4D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300344"/>
            <a:ext cx="6002518" cy="427877"/>
          </a:xfrm>
        </p:spPr>
        <p:txBody>
          <a:bodyPr/>
          <a:lstStyle/>
          <a:p>
            <a:r>
              <a:rPr lang="en-US" sz="2400" dirty="0"/>
              <a:t>Cosmic Physics Center (CPC)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D1D391-4520-C846-A5CA-AA23B1C1A4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268" y="841166"/>
            <a:ext cx="1994576" cy="25878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64B2C53-7E89-F842-8004-C10BB047A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963" y="266613"/>
            <a:ext cx="2400359" cy="4616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B6621B-AD65-DF4E-9CA9-8DB5D2D0F3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268" y="3541945"/>
            <a:ext cx="1994575" cy="263261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AE53510-ADFC-DA42-B4D3-716BC86D7BFE}"/>
              </a:ext>
            </a:extLst>
          </p:cNvPr>
          <p:cNvCxnSpPr>
            <a:cxnSpLocks/>
          </p:cNvCxnSpPr>
          <p:nvPr/>
        </p:nvCxnSpPr>
        <p:spPr>
          <a:xfrm>
            <a:off x="5685183" y="4899991"/>
            <a:ext cx="1345085" cy="1238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0098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2250" y="5932478"/>
            <a:ext cx="8686800" cy="1091259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astro.fnal.gov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1/16/20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Cosmic Frontier Update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7990" y="251752"/>
            <a:ext cx="8686800" cy="427877"/>
          </a:xfrm>
        </p:spPr>
        <p:txBody>
          <a:bodyPr/>
          <a:lstStyle/>
          <a:p>
            <a:r>
              <a:rPr lang="en-US" dirty="0"/>
              <a:t>Cosmic Physics Center</a:t>
            </a:r>
          </a:p>
        </p:txBody>
      </p:sp>
      <p:pic>
        <p:nvPicPr>
          <p:cNvPr id="10" name="Picture Placeholder 9" descr="CPC-web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23" r="-17823"/>
          <a:stretch>
            <a:fillRect/>
          </a:stretch>
        </p:blipFill>
        <p:spPr>
          <a:xfrm>
            <a:off x="-1170833" y="815247"/>
            <a:ext cx="11489478" cy="4930061"/>
          </a:xfrm>
        </p:spPr>
      </p:pic>
    </p:spTree>
    <p:extLst>
      <p:ext uri="{BB962C8B-B14F-4D97-AF65-F5344CB8AC3E}">
        <p14:creationId xmlns:p14="http://schemas.microsoft.com/office/powerpoint/2010/main" val="38668118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2890" y="1016214"/>
            <a:ext cx="8672513" cy="5856902"/>
          </a:xfrm>
        </p:spPr>
        <p:txBody>
          <a:bodyPr/>
          <a:lstStyle/>
          <a:p>
            <a:r>
              <a:rPr lang="en-US" sz="2200" dirty="0"/>
              <a:t>Cosmic Frontier Strategic Plan delivered last Feb., implementation underway</a:t>
            </a:r>
            <a:r>
              <a:rPr lang="en-US" sz="2200"/>
              <a:t>, satisfied </a:t>
            </a:r>
            <a:r>
              <a:rPr lang="en-US" sz="2200" dirty="0"/>
              <a:t>2019 FNAL PEMP Notable.</a:t>
            </a:r>
          </a:p>
          <a:p>
            <a:r>
              <a:rPr lang="en-US" sz="2200" dirty="0"/>
              <a:t>FNAL growing its technical expertise and management roles in CMB-S4, building from SPT-3G experience and the lab’s core capabilities. Prepared to work with other labs and universities to make it a success.</a:t>
            </a:r>
          </a:p>
          <a:p>
            <a:r>
              <a:rPr lang="en-US" sz="2200" dirty="0"/>
              <a:t>Sub-GeV Dark matter program progressing well with DM New Initiatives. Laser focus on making </a:t>
            </a:r>
            <a:r>
              <a:rPr lang="en-US" sz="2200" dirty="0" err="1"/>
              <a:t>SuperCDMS</a:t>
            </a:r>
            <a:r>
              <a:rPr lang="en-US" sz="2200" dirty="0"/>
              <a:t> a success. </a:t>
            </a:r>
          </a:p>
          <a:p>
            <a:r>
              <a:rPr lang="en-US" sz="2200" dirty="0"/>
              <a:t>DES entering the heart of its cosmology analyses; small roles in transition to DESI operations; growing roles in LSST operations.</a:t>
            </a:r>
          </a:p>
          <a:p>
            <a:r>
              <a:rPr lang="en-US" sz="2200" dirty="0"/>
              <a:t>Cosmic Physics Center did a soft launch this year, amalgamating visitor &amp; seminar programs, initiating targeted workshops, with plans to expand the efforts in coming years based on community and agency feedback.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70693"/>
            <a:ext cx="8686800" cy="427877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1/16/20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Cosmic Frontier Update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798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71" name="Group 91">
            <a:extLst>
              <a:ext uri="{FF2B5EF4-FFF2-40B4-BE49-F238E27FC236}">
                <a16:creationId xmlns:a16="http://schemas.microsoft.com/office/drawing/2014/main" id="{8DA299A6-3BC7-DE41-8C0A-A7B7008CF5D9}"/>
              </a:ext>
            </a:extLst>
          </p:cNvPr>
          <p:cNvGraphicFramePr>
            <a:graphicFrameLocks noGrp="1"/>
          </p:cNvGraphicFramePr>
          <p:nvPr/>
        </p:nvGraphicFramePr>
        <p:xfrm>
          <a:off x="217488" y="5122863"/>
          <a:ext cx="8670924" cy="1401762"/>
        </p:xfrm>
        <a:graphic>
          <a:graphicData uri="http://schemas.openxmlformats.org/drawingml/2006/table">
            <a:tbl>
              <a:tblPr/>
              <a:tblGrid>
                <a:gridCol w="1457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5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7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662">
                <a:tc>
                  <a:txBody>
                    <a:bodyPr/>
                    <a:lstStyle>
                      <a:lvl1pPr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1pPr>
                      <a:lvl2pPr marL="715963" indent="-258763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3pPr>
                      <a:lvl4pPr marL="16256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4pPr>
                      <a:lvl5pPr marL="20828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5pPr>
                      <a:lvl6pPr marL="25400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6pPr>
                      <a:lvl7pPr marL="29972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7pPr>
                      <a:lvl8pPr marL="34544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8pPr>
                      <a:lvl9pPr marL="39116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rPr>
                        <a:t>CMB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  <a:sym typeface="Helvetica" pitchFamily="2" charset="0"/>
                      </a:endParaRPr>
                    </a:p>
                  </a:txBody>
                  <a:tcPr marL="45668" marR="45668" marT="45630" marB="4563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6E79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1pPr>
                      <a:lvl2pPr marL="715963" indent="-258763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3pPr>
                      <a:lvl4pPr marL="16256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4pPr>
                      <a:lvl5pPr marL="20828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5pPr>
                      <a:lvl6pPr marL="25400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6pPr>
                      <a:lvl7pPr marL="29972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7pPr>
                      <a:lvl8pPr marL="34544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8pPr>
                      <a:lvl9pPr marL="39116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rPr>
                        <a:t>Fermilab</a:t>
                      </a: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rPr>
                        <a:t> roles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  <a:sym typeface="Helvetica" pitchFamily="2" charset="0"/>
                      </a:endParaRPr>
                    </a:p>
                  </a:txBody>
                  <a:tcPr marL="45668" marR="45668" marT="45630" marB="4563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6E79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1pPr>
                      <a:lvl2pPr marL="715963" indent="-258763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3pPr>
                      <a:lvl4pPr marL="16256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4pPr>
                      <a:lvl5pPr marL="20828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5pPr>
                      <a:lvl6pPr marL="25400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6pPr>
                      <a:lvl7pPr marL="29972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7pPr>
                      <a:lvl8pPr marL="34544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8pPr>
                      <a:lvl9pPr marL="39116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  <a:sym typeface="Helvetica" pitchFamily="2" charset="0"/>
                      </a:endParaRPr>
                    </a:p>
                  </a:txBody>
                  <a:tcPr marL="45668" marR="45668" marT="45630" marB="4563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6E7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064">
                <a:tc>
                  <a:txBody>
                    <a:bodyPr/>
                    <a:lstStyle>
                      <a:lvl1pPr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1pPr>
                      <a:lvl2pPr marL="715963" indent="-258763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3pPr>
                      <a:lvl4pPr marL="16256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4pPr>
                      <a:lvl5pPr marL="20828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5pPr>
                      <a:lvl6pPr marL="25400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6pPr>
                      <a:lvl7pPr marL="29972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7pPr>
                      <a:lvl8pPr marL="34544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8pPr>
                      <a:lvl9pPr marL="39116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SPT 3G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  <a:sym typeface="Helvetica" pitchFamily="2" charset="0"/>
                      </a:endParaRPr>
                    </a:p>
                  </a:txBody>
                  <a:tcPr marL="45668" marR="45668" marT="45630" marB="4563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F3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1pPr>
                      <a:lvl2pPr marL="715963" indent="-258763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3pPr>
                      <a:lvl4pPr marL="16256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4pPr>
                      <a:lvl5pPr marL="20828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5pPr>
                      <a:lvl6pPr marL="25400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6pPr>
                      <a:lvl7pPr marL="29972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7pPr>
                      <a:lvl8pPr marL="34544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8pPr>
                      <a:lvl9pPr marL="39116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Camera design, cryostat fabrication, detector packaging, testing, integration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  <a:sym typeface="Helvetica" pitchFamily="2" charset="0"/>
                      </a:endParaRPr>
                    </a:p>
                  </a:txBody>
                  <a:tcPr marL="45668" marR="45668" marT="45630" marB="4563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F3CB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1pPr>
                      <a:lvl2pPr marL="715963" indent="-258763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3pPr>
                      <a:lvl4pPr marL="16256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4pPr>
                      <a:lvl5pPr marL="20828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5pPr>
                      <a:lvl6pPr marL="25400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6pPr>
                      <a:lvl7pPr marL="29972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7pPr>
                      <a:lvl8pPr marL="34544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8pPr>
                      <a:lvl9pPr marL="39116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Helvetica" pitchFamily="2" charset="0"/>
                          <a:cs typeface="Calibri" panose="020F0502020204030204" pitchFamily="34" charset="0"/>
                          <a:sym typeface="Helvetica" pitchFamily="2" charset="0"/>
                        </a:rPr>
                        <a:t>Detector testing, assembly, integration at </a:t>
                      </a: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Helvetica" pitchFamily="2" charset="0"/>
                          <a:cs typeface="Calibri" panose="020F0502020204030204" pitchFamily="34" charset="0"/>
                          <a:sym typeface="Helvetica" pitchFamily="2" charset="0"/>
                        </a:rPr>
                        <a:t>SiDet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Helvetica" pitchFamily="2" charset="0"/>
                          <a:cs typeface="Calibri" panose="020F0502020204030204" pitchFamily="34" charset="0"/>
                          <a:sym typeface="Helvetica" pitchFamily="2" charset="0"/>
                        </a:rPr>
                        <a:t>, operations mgmt., detector electronics, project </a:t>
                      </a: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Helvetica" pitchFamily="2" charset="0"/>
                          <a:cs typeface="Calibri" panose="020F0502020204030204" pitchFamily="34" charset="0"/>
                          <a:sym typeface="Helvetica" pitchFamily="2" charset="0"/>
                        </a:rPr>
                        <a:t>mgmt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Helvetica" pitchFamily="2" charset="0"/>
                        <a:cs typeface="Calibri" panose="020F0502020204030204" pitchFamily="34" charset="0"/>
                        <a:sym typeface="Helvetica" pitchFamily="2" charset="0"/>
                      </a:endParaRPr>
                    </a:p>
                  </a:txBody>
                  <a:tcPr marL="45668" marR="45668" marT="45630" marB="4563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F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036">
                <a:tc>
                  <a:txBody>
                    <a:bodyPr/>
                    <a:lstStyle>
                      <a:lvl1pPr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1pPr>
                      <a:lvl2pPr marL="715963" indent="-258763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3pPr>
                      <a:lvl4pPr marL="16256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4pPr>
                      <a:lvl5pPr marL="20828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5pPr>
                      <a:lvl6pPr marL="25400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6pPr>
                      <a:lvl7pPr marL="29972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7pPr>
                      <a:lvl8pPr marL="34544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8pPr>
                      <a:lvl9pPr marL="39116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CMB S4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  <a:sym typeface="Helvetica" pitchFamily="2" charset="0"/>
                      </a:endParaRPr>
                    </a:p>
                  </a:txBody>
                  <a:tcPr marL="45668" marR="45668" marT="45630" marB="4563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F3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1pPr>
                      <a:lvl2pPr marL="715963" indent="-258763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3pPr>
                      <a:lvl4pPr marL="16256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4pPr>
                      <a:lvl5pPr marL="20828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5pPr>
                      <a:lvl6pPr marL="25400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6pPr>
                      <a:lvl7pPr marL="29972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7pPr>
                      <a:lvl8pPr marL="34544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8pPr>
                      <a:lvl9pPr marL="39116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R&amp;D, cryostat design, electronics, module assembly/testing, cost/schedule development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  <a:sym typeface="Helvetica" pitchFamily="2" charset="0"/>
                      </a:endParaRPr>
                    </a:p>
                  </a:txBody>
                  <a:tcPr marL="45668" marR="45668" marT="45630" marB="4563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F3C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1218" name="Rectangle 1">
            <a:extLst>
              <a:ext uri="{FF2B5EF4-FFF2-40B4-BE49-F238E27FC236}">
                <a16:creationId xmlns:a16="http://schemas.microsoft.com/office/drawing/2014/main" id="{4AA439BF-3238-0446-A460-A20958B7D5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6037" y="-152400"/>
            <a:ext cx="8686800" cy="641350"/>
          </a:xfrm>
        </p:spPr>
        <p:txBody>
          <a:bodyPr/>
          <a:lstStyle/>
          <a:p>
            <a:pPr eaLnBrk="1"/>
            <a:r>
              <a:rPr lang="en-US" altLang="en-US" dirty="0"/>
              <a:t>Cosmic Frontier at FNAL</a:t>
            </a:r>
          </a:p>
        </p:txBody>
      </p:sp>
      <p:sp>
        <p:nvSpPr>
          <p:cNvPr id="51219" name="Rectangle 2">
            <a:extLst>
              <a:ext uri="{FF2B5EF4-FFF2-40B4-BE49-F238E27FC236}">
                <a16:creationId xmlns:a16="http://schemas.microsoft.com/office/drawing/2014/main" id="{39E1F922-92E6-4A4C-A990-75FE5A8A1D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/>
            <a:r>
              <a:rPr lang="en-US" altLang="en-US"/>
              <a:t>aa</a:t>
            </a:r>
          </a:p>
        </p:txBody>
      </p:sp>
      <p:graphicFrame>
        <p:nvGraphicFramePr>
          <p:cNvPr id="20527" name="Group 47">
            <a:extLst>
              <a:ext uri="{FF2B5EF4-FFF2-40B4-BE49-F238E27FC236}">
                <a16:creationId xmlns:a16="http://schemas.microsoft.com/office/drawing/2014/main" id="{3A10CA32-785D-9E43-BDAD-99E28F7469AD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549275"/>
          <a:ext cx="8648700" cy="2194072"/>
        </p:xfrm>
        <a:graphic>
          <a:graphicData uri="http://schemas.openxmlformats.org/drawingml/2006/table">
            <a:tbl>
              <a:tblPr/>
              <a:tblGrid>
                <a:gridCol w="14049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1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22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661">
                <a:tc>
                  <a:txBody>
                    <a:bodyPr/>
                    <a:lstStyle>
                      <a:lvl1pPr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1pPr>
                      <a:lvl2pPr marL="715963" indent="-258763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3pPr>
                      <a:lvl4pPr marL="16256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4pPr>
                      <a:lvl5pPr marL="20828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5pPr>
                      <a:lvl6pPr marL="25400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6pPr>
                      <a:lvl7pPr marL="29972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7pPr>
                      <a:lvl8pPr marL="34544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8pPr>
                      <a:lvl9pPr marL="39116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05050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rPr>
                        <a:t>Dark Energy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  <a:sym typeface="Helvetica" pitchFamily="2" charset="0"/>
                      </a:endParaRPr>
                    </a:p>
                  </a:txBody>
                  <a:tcPr marL="45720" marR="45720" marT="45659" marB="4565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9EA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1pPr>
                      <a:lvl2pPr marL="715963" indent="-258763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3pPr>
                      <a:lvl4pPr marL="16256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4pPr>
                      <a:lvl5pPr marL="20828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5pPr>
                      <a:lvl6pPr marL="25400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6pPr>
                      <a:lvl7pPr marL="29972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7pPr>
                      <a:lvl8pPr marL="34544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8pPr>
                      <a:lvl9pPr marL="39116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05050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rPr>
                        <a:t>Fermilab</a:t>
                      </a: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05050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rPr>
                        <a:t> roles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  <a:sym typeface="Helvetica" pitchFamily="2" charset="0"/>
                      </a:endParaRPr>
                    </a:p>
                  </a:txBody>
                  <a:tcPr marL="45720" marR="45720" marT="45659" marB="4565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9EA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1pPr>
                      <a:lvl2pPr marL="715963" indent="-258763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3pPr>
                      <a:lvl4pPr marL="16256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4pPr>
                      <a:lvl5pPr marL="20828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5pPr>
                      <a:lvl6pPr marL="25400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6pPr>
                      <a:lvl7pPr marL="29972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7pPr>
                      <a:lvl8pPr marL="34544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8pPr>
                      <a:lvl9pPr marL="39116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05050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rPr>
                        <a:t>Fermilab Capabilities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  <a:sym typeface="Helvetica" pitchFamily="2" charset="0"/>
                      </a:endParaRPr>
                    </a:p>
                  </a:txBody>
                  <a:tcPr marL="45720" marR="45720" marT="45659" marB="4565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9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346">
                <a:tc>
                  <a:txBody>
                    <a:bodyPr/>
                    <a:lstStyle>
                      <a:lvl1pPr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1pPr>
                      <a:lvl2pPr marL="715963" indent="-258763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3pPr>
                      <a:lvl4pPr marL="16256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4pPr>
                      <a:lvl5pPr marL="20828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5pPr>
                      <a:lvl6pPr marL="25400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6pPr>
                      <a:lvl7pPr marL="29972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7pPr>
                      <a:lvl8pPr marL="34544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8pPr>
                      <a:lvl9pPr marL="39116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05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DES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  <a:sym typeface="Helvetica" pitchFamily="2" charset="0"/>
                      </a:endParaRPr>
                    </a:p>
                  </a:txBody>
                  <a:tcPr marL="45720" marR="45720" marT="45659" marB="4565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FD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1pPr>
                      <a:lvl2pPr marL="715963" indent="-258763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3pPr>
                      <a:lvl4pPr marL="16256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4pPr>
                      <a:lvl5pPr marL="20828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5pPr>
                      <a:lvl6pPr marL="25400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6pPr>
                      <a:lvl7pPr marL="29972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7pPr>
                      <a:lvl8pPr marL="34544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8pPr>
                      <a:lvl9pPr marL="39116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05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Project (DECAM) management, operations management, calibration, science,  collaboration leadership, computing, data management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  <a:sym typeface="Helvetica" pitchFamily="2" charset="0"/>
                      </a:endParaRPr>
                    </a:p>
                  </a:txBody>
                  <a:tcPr marL="45720" marR="45720" marT="45659" marB="4565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FD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1pPr>
                      <a:lvl2pPr marL="715963" indent="-258763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3pPr>
                      <a:lvl4pPr marL="16256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4pPr>
                      <a:lvl5pPr marL="20828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5pPr>
                      <a:lvl6pPr marL="25400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6pPr>
                      <a:lvl7pPr marL="29972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7pPr>
                      <a:lvl8pPr marL="34544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8pPr>
                      <a:lvl9pPr marL="39116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05050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rPr>
                        <a:t>Detector test, assembly &amp; integration at </a:t>
                      </a: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05050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rPr>
                        <a:t>SiDet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05050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rPr>
                        <a:t>; survey design &amp; ops, data mgmt.; project </a:t>
                      </a: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05050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rPr>
                        <a:t>mgmt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  <a:sym typeface="Helvetica" pitchFamily="2" charset="0"/>
                      </a:endParaRPr>
                    </a:p>
                  </a:txBody>
                  <a:tcPr marL="45720" marR="45720" marT="45659" marB="4565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959">
                <a:tc>
                  <a:txBody>
                    <a:bodyPr/>
                    <a:lstStyle>
                      <a:lvl1pPr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1pPr>
                      <a:lvl2pPr marL="715963" indent="-258763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3pPr>
                      <a:lvl4pPr marL="16256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4pPr>
                      <a:lvl5pPr marL="20828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5pPr>
                      <a:lvl6pPr marL="25400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6pPr>
                      <a:lvl7pPr marL="29972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7pPr>
                      <a:lvl8pPr marL="34544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8pPr>
                      <a:lvl9pPr marL="39116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05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DESI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  <a:sym typeface="Helvetica" pitchFamily="2" charset="0"/>
                      </a:endParaRPr>
                    </a:p>
                  </a:txBody>
                  <a:tcPr marL="45720" marR="45720" marT="45659" marB="4565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FD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1pPr>
                      <a:lvl2pPr marL="715963" indent="-258763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3pPr>
                      <a:lvl4pPr marL="16256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4pPr>
                      <a:lvl5pPr marL="20828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5pPr>
                      <a:lvl6pPr marL="25400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6pPr>
                      <a:lvl7pPr marL="29972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7pPr>
                      <a:lvl8pPr marL="34544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8pPr>
                      <a:lvl9pPr marL="39116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05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Detectors, corrector support, science, online Database, fiber to target translation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  <a:sym typeface="Helvetica" pitchFamily="2" charset="0"/>
                      </a:endParaRPr>
                    </a:p>
                  </a:txBody>
                  <a:tcPr marL="45720" marR="45720" marT="45659" marB="4565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FD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1pPr>
                      <a:lvl2pPr marL="715963" indent="-258763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3pPr>
                      <a:lvl4pPr marL="16256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4pPr>
                      <a:lvl5pPr marL="20828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5pPr>
                      <a:lvl6pPr marL="25400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6pPr>
                      <a:lvl7pPr marL="29972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7pPr>
                      <a:lvl8pPr marL="34544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8pPr>
                      <a:lvl9pPr marL="39116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05050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rPr>
                        <a:t>Detector test, assembly at </a:t>
                      </a: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05050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rPr>
                        <a:t>SiDet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05050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rPr>
                        <a:t>; survey design &amp; ops</a:t>
                      </a:r>
                    </a:p>
                  </a:txBody>
                  <a:tcPr marL="45720" marR="45720" marT="45659" marB="4565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8959">
                <a:tc>
                  <a:txBody>
                    <a:bodyPr/>
                    <a:lstStyle>
                      <a:lvl1pPr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1pPr>
                      <a:lvl2pPr marL="715963" indent="-258763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3pPr>
                      <a:lvl4pPr marL="16256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4pPr>
                      <a:lvl5pPr marL="20828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5pPr>
                      <a:lvl6pPr marL="25400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6pPr>
                      <a:lvl7pPr marL="29972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7pPr>
                      <a:lvl8pPr marL="34544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8pPr>
                      <a:lvl9pPr marL="39116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05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LSST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  <a:sym typeface="Helvetica" pitchFamily="2" charset="0"/>
                      </a:endParaRPr>
                    </a:p>
                  </a:txBody>
                  <a:tcPr marL="45720" marR="45720" marT="45659" marB="4565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FD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1pPr>
                      <a:lvl2pPr marL="715963" indent="-258763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3pPr>
                      <a:lvl4pPr marL="16256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4pPr>
                      <a:lvl5pPr marL="20828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5pPr>
                      <a:lvl6pPr marL="25400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6pPr>
                      <a:lvl7pPr marL="29972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7pPr>
                      <a:lvl8pPr marL="34544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8pPr>
                      <a:lvl9pPr marL="39116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05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Dark Energy Science framework, survey operations &amp; strategy, data management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  <a:sym typeface="Helvetica" pitchFamily="2" charset="0"/>
                      </a:endParaRPr>
                    </a:p>
                  </a:txBody>
                  <a:tcPr marL="45720" marR="45720" marT="45659" marB="4565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FD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1pPr>
                      <a:lvl2pPr marL="715963" indent="-258763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3pPr>
                      <a:lvl4pPr marL="16256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4pPr>
                      <a:lvl5pPr marL="20828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5pPr>
                      <a:lvl6pPr marL="25400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6pPr>
                      <a:lvl7pPr marL="29972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7pPr>
                      <a:lvl8pPr marL="34544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8pPr>
                      <a:lvl9pPr marL="39116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05050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rPr>
                        <a:t>Survey ops and computing infrastructure</a:t>
                      </a:r>
                    </a:p>
                  </a:txBody>
                  <a:tcPr marL="45720" marR="45720" marT="45659" marB="4565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1242" name="Text Box 122">
            <a:extLst>
              <a:ext uri="{FF2B5EF4-FFF2-40B4-BE49-F238E27FC236}">
                <a16:creationId xmlns:a16="http://schemas.microsoft.com/office/drawing/2014/main" id="{577C9CF1-A0CA-AD4A-AA47-A94D15058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515100"/>
            <a:ext cx="18097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9pPr>
          </a:lstStyle>
          <a:p>
            <a:pPr eaLnBrk="1"/>
            <a:fld id="{5A5C91EC-7CDB-CC4E-A6D1-74C9C2B34FAE}" type="slidenum">
              <a:rPr lang="en-US" altLang="en-US" sz="1200">
                <a:latin typeface="Helvetica" pitchFamily="2" charset="0"/>
                <a:sym typeface="Helvetica" pitchFamily="2" charset="0"/>
              </a:rPr>
              <a:pPr eaLnBrk="1"/>
              <a:t>4</a:t>
            </a:fld>
            <a:endParaRPr lang="en-US" altLang="en-US" sz="1200">
              <a:latin typeface="Helvetica" pitchFamily="2" charset="0"/>
              <a:sym typeface="Helvetica" pitchFamily="2" charset="0"/>
            </a:endParaRPr>
          </a:p>
        </p:txBody>
      </p:sp>
      <p:sp>
        <p:nvSpPr>
          <p:cNvPr id="51243" name="Text Box 125">
            <a:extLst>
              <a:ext uri="{FF2B5EF4-FFF2-40B4-BE49-F238E27FC236}">
                <a16:creationId xmlns:a16="http://schemas.microsoft.com/office/drawing/2014/main" id="{35A97FF7-8804-1848-8E23-BCA2733821F4}"/>
              </a:ext>
            </a:extLst>
          </p:cNvPr>
          <p:cNvSpPr txBox="1">
            <a:spLocks/>
          </p:cNvSpPr>
          <p:nvPr/>
        </p:nvSpPr>
        <p:spPr bwMode="auto">
          <a:xfrm>
            <a:off x="6343650" y="76200"/>
            <a:ext cx="1428750" cy="400050"/>
          </a:xfrm>
          <a:prstGeom prst="rect">
            <a:avLst/>
          </a:prstGeom>
          <a:solidFill>
            <a:schemeClr val="accent1">
              <a:alpha val="25098"/>
            </a:schemeClr>
          </a:solidFill>
          <a:ln w="25400">
            <a:solidFill>
              <a:srgbClr val="A7A7A7"/>
            </a:solidFill>
            <a:miter lim="400000"/>
            <a:headEnd/>
            <a:tailEnd/>
          </a:ln>
        </p:spPr>
        <p:txBody>
          <a:bodyPr wrap="none" lIns="45720" rIns="45720">
            <a:spAutoFit/>
          </a:bodyPr>
          <a:lstStyle>
            <a:lvl1pPr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9pPr>
          </a:lstStyle>
          <a:p>
            <a:pPr eaLnBrk="1"/>
            <a:r>
              <a:rPr lang="en-US" altLang="en-US" sz="2000"/>
              <a:t>Dark Matter</a:t>
            </a:r>
          </a:p>
        </p:txBody>
      </p:sp>
      <p:graphicFrame>
        <p:nvGraphicFramePr>
          <p:cNvPr id="20483" name="Group 3">
            <a:extLst>
              <a:ext uri="{FF2B5EF4-FFF2-40B4-BE49-F238E27FC236}">
                <a16:creationId xmlns:a16="http://schemas.microsoft.com/office/drawing/2014/main" id="{D463C6ED-D4CE-594D-885F-4690566AB33B}"/>
              </a:ext>
            </a:extLst>
          </p:cNvPr>
          <p:cNvGraphicFramePr>
            <a:graphicFrameLocks noGrp="1"/>
          </p:cNvGraphicFramePr>
          <p:nvPr/>
        </p:nvGraphicFramePr>
        <p:xfrm>
          <a:off x="233363" y="2749550"/>
          <a:ext cx="8662988" cy="2370140"/>
        </p:xfrm>
        <a:graphic>
          <a:graphicData uri="http://schemas.openxmlformats.org/drawingml/2006/table">
            <a:tbl>
              <a:tblPr/>
              <a:tblGrid>
                <a:gridCol w="1442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0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02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587">
                <a:tc>
                  <a:txBody>
                    <a:bodyPr/>
                    <a:lstStyle>
                      <a:lvl1pPr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1pPr>
                      <a:lvl2pPr marL="715963" indent="-258763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3pPr>
                      <a:lvl4pPr marL="16256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4pPr>
                      <a:lvl5pPr marL="20828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5pPr>
                      <a:lvl6pPr marL="25400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6pPr>
                      <a:lvl7pPr marL="29972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7pPr>
                      <a:lvl8pPr marL="34544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8pPr>
                      <a:lvl9pPr marL="39116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rPr>
                        <a:t>Dark Matter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  <a:sym typeface="Helvetica" pitchFamily="2" charset="0"/>
                      </a:endParaRPr>
                    </a:p>
                  </a:txBody>
                  <a:tcPr marL="45623" marR="45623" marT="45614" marB="4561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1pPr>
                      <a:lvl2pPr marL="715963" indent="-258763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3pPr>
                      <a:lvl4pPr marL="16256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4pPr>
                      <a:lvl5pPr marL="20828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5pPr>
                      <a:lvl6pPr marL="25400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6pPr>
                      <a:lvl7pPr marL="29972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7pPr>
                      <a:lvl8pPr marL="34544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8pPr>
                      <a:lvl9pPr marL="39116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rPr>
                        <a:t>Fermilab</a:t>
                      </a: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rPr>
                        <a:t> roles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  <a:sym typeface="Helvetica" pitchFamily="2" charset="0"/>
                      </a:endParaRPr>
                    </a:p>
                  </a:txBody>
                  <a:tcPr marL="45623" marR="45623" marT="45614" marB="4561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1pPr>
                      <a:lvl2pPr marL="715963" indent="-258763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3pPr>
                      <a:lvl4pPr marL="16256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4pPr>
                      <a:lvl5pPr marL="20828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5pPr>
                      <a:lvl6pPr marL="25400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6pPr>
                      <a:lvl7pPr marL="29972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7pPr>
                      <a:lvl8pPr marL="34544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8pPr>
                      <a:lvl9pPr marL="39116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  <a:sym typeface="Helvetica" pitchFamily="2" charset="0"/>
                      </a:endParaRPr>
                    </a:p>
                  </a:txBody>
                  <a:tcPr marL="45623" marR="45623" marT="45614" marB="4561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474">
                <a:tc>
                  <a:txBody>
                    <a:bodyPr/>
                    <a:lstStyle>
                      <a:lvl1pPr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1pPr>
                      <a:lvl2pPr marL="715963" indent="-258763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3pPr>
                      <a:lvl4pPr marL="16256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4pPr>
                      <a:lvl5pPr marL="20828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5pPr>
                      <a:lvl6pPr marL="25400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6pPr>
                      <a:lvl7pPr marL="29972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7pPr>
                      <a:lvl8pPr marL="34544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8pPr>
                      <a:lvl9pPr marL="39116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SuperCDMS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  <a:sym typeface="Helvetica" pitchFamily="2" charset="0"/>
                      </a:endParaRPr>
                    </a:p>
                  </a:txBody>
                  <a:tcPr marL="45623" marR="45623" marT="45614" marB="4561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F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1pPr>
                      <a:lvl2pPr marL="715963" indent="-258763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3pPr>
                      <a:lvl4pPr marL="16256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4pPr>
                      <a:lvl5pPr marL="20828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5pPr>
                      <a:lvl6pPr marL="25400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6pPr>
                      <a:lvl7pPr marL="29972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7pPr>
                      <a:lvl8pPr marL="34544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8pPr>
                      <a:lvl9pPr marL="39116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cryogenics, electronics, operations, calibration, data analysis/science, project management</a:t>
                      </a:r>
                      <a:endParaRPr kumimoji="0" lang="en-US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  <a:sym typeface="Helvetica" pitchFamily="2" charset="0"/>
                      </a:endParaRPr>
                    </a:p>
                  </a:txBody>
                  <a:tcPr marL="45623" marR="45623" marT="45614" marB="4561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F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1pPr>
                      <a:lvl2pPr marL="715963" indent="-258763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3pPr>
                      <a:lvl4pPr marL="16256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4pPr>
                      <a:lvl5pPr marL="20828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5pPr>
                      <a:lvl6pPr marL="25400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6pPr>
                      <a:lvl7pPr marL="29972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7pPr>
                      <a:lvl8pPr marL="34544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8pPr>
                      <a:lvl9pPr marL="39116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Helvetica" pitchFamily="2" charset="0"/>
                          <a:cs typeface="Calibri" panose="020F0502020204030204" pitchFamily="34" charset="0"/>
                          <a:sym typeface="Helvetica" pitchFamily="2" charset="0"/>
                        </a:rPr>
                        <a:t>Precision assembly, cryogenic engineering, underground test facility (NEXUS), project </a:t>
                      </a: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Helvetica" pitchFamily="2" charset="0"/>
                          <a:cs typeface="Calibri" panose="020F0502020204030204" pitchFamily="34" charset="0"/>
                          <a:sym typeface="Helvetica" pitchFamily="2" charset="0"/>
                        </a:rPr>
                        <a:t>mgmt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Helvetica" pitchFamily="2" charset="0"/>
                        <a:cs typeface="Calibri" panose="020F0502020204030204" pitchFamily="34" charset="0"/>
                        <a:sym typeface="Helvetica" pitchFamily="2" charset="0"/>
                      </a:endParaRPr>
                    </a:p>
                  </a:txBody>
                  <a:tcPr marL="45623" marR="45623" marT="45614" marB="4561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439">
                <a:tc>
                  <a:txBody>
                    <a:bodyPr/>
                    <a:lstStyle>
                      <a:lvl1pPr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1pPr>
                      <a:lvl2pPr marL="715963" indent="-258763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3pPr>
                      <a:lvl4pPr marL="16256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4pPr>
                      <a:lvl5pPr marL="20828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5pPr>
                      <a:lvl6pPr marL="25400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6pPr>
                      <a:lvl7pPr marL="29972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7pPr>
                      <a:lvl8pPr marL="34544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8pPr>
                      <a:lvl9pPr marL="39116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LZ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  <a:sym typeface="Helvetica" pitchFamily="2" charset="0"/>
                      </a:endParaRPr>
                    </a:p>
                  </a:txBody>
                  <a:tcPr marL="45623" marR="45623" marT="45614" marB="4561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F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1pPr>
                      <a:lvl2pPr marL="715963" indent="-258763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3pPr>
                      <a:lvl4pPr marL="16256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4pPr>
                      <a:lvl5pPr marL="20828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5pPr>
                      <a:lvl6pPr marL="25400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6pPr>
                      <a:lvl7pPr marL="29972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7pPr>
                      <a:lvl8pPr marL="34544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8pPr>
                      <a:lvl9pPr marL="39116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TPC engineering, process control, science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  <a:sym typeface="Helvetica" pitchFamily="2" charset="0"/>
                      </a:endParaRPr>
                    </a:p>
                  </a:txBody>
                  <a:tcPr marL="45623" marR="45623" marT="45614" marB="4561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F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1pPr>
                      <a:lvl2pPr marL="715963" indent="-258763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3pPr>
                      <a:lvl4pPr marL="16256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4pPr>
                      <a:lvl5pPr marL="20828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5pPr>
                      <a:lvl6pPr marL="25400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6pPr>
                      <a:lvl7pPr marL="29972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7pPr>
                      <a:lvl8pPr marL="34544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8pPr>
                      <a:lvl9pPr marL="39116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Helvetica" pitchFamily="2" charset="0"/>
                          <a:cs typeface="Calibri" panose="020F0502020204030204" pitchFamily="34" charset="0"/>
                          <a:sym typeface="Helvetica" pitchFamily="2" charset="0"/>
                        </a:rPr>
                        <a:t>Cryogenic and process control engineering</a:t>
                      </a:r>
                    </a:p>
                  </a:txBody>
                  <a:tcPr marL="45623" marR="45623" marT="45614" marB="4561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8907">
                <a:tc>
                  <a:txBody>
                    <a:bodyPr/>
                    <a:lstStyle>
                      <a:lvl1pPr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1pPr>
                      <a:lvl2pPr marL="715963" indent="-258763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3pPr>
                      <a:lvl4pPr marL="16256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4pPr>
                      <a:lvl5pPr marL="20828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5pPr>
                      <a:lvl6pPr marL="25400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6pPr>
                      <a:lvl7pPr marL="29972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7pPr>
                      <a:lvl8pPr marL="34544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8pPr>
                      <a:lvl9pPr marL="39116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ADMX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  <a:sym typeface="Helvetica" pitchFamily="2" charset="0"/>
                      </a:endParaRPr>
                    </a:p>
                  </a:txBody>
                  <a:tcPr marL="45623" marR="45623" marT="45614" marB="4561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F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1pPr>
                      <a:lvl2pPr marL="715963" indent="-258763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3pPr>
                      <a:lvl4pPr marL="16256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4pPr>
                      <a:lvl5pPr marL="20828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5pPr>
                      <a:lvl6pPr marL="25400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6pPr>
                      <a:lvl7pPr marL="29972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7pPr>
                      <a:lvl8pPr marL="34544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8pPr>
                      <a:lvl9pPr marL="39116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RF cavity development, operations management, science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  <a:sym typeface="Helvetica" pitchFamily="2" charset="0"/>
                      </a:endParaRPr>
                    </a:p>
                  </a:txBody>
                  <a:tcPr marL="45623" marR="45623" marT="45614" marB="4561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F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1pPr>
                      <a:lvl2pPr marL="715963" indent="-258763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3pPr>
                      <a:lvl4pPr marL="16256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4pPr>
                      <a:lvl5pPr marL="2082800" indent="-254000">
                        <a:spcBef>
                          <a:spcPts val="5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5pPr>
                      <a:lvl6pPr marL="25400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6pPr>
                      <a:lvl7pPr marL="29972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7pPr>
                      <a:lvl8pPr marL="34544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8pPr>
                      <a:lvl9pPr marL="3911600" indent="-2540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>
                          <a:solidFill>
                            <a:srgbClr val="404040"/>
                          </a:solidFill>
                          <a:latin typeface="Helvetica" pitchFamily="2" charset="0"/>
                          <a:ea typeface="Helvetica" pitchFamily="2" charset="0"/>
                          <a:cs typeface="Helvetica" pitchFamily="2" charset="0"/>
                          <a:sym typeface="Helvetica" pitchFamily="2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Helvetica" pitchFamily="2" charset="0"/>
                          <a:cs typeface="Calibri" panose="020F0502020204030204" pitchFamily="34" charset="0"/>
                          <a:sym typeface="Helvetica" pitchFamily="2" charset="0"/>
                        </a:rPr>
                        <a:t>RF engineering test &amp; assembly, quantum sensors, high-field magnets, ops </a:t>
                      </a: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Helvetica" pitchFamily="2" charset="0"/>
                          <a:cs typeface="Calibri" panose="020F0502020204030204" pitchFamily="34" charset="0"/>
                          <a:sym typeface="Helvetica" pitchFamily="2" charset="0"/>
                        </a:rPr>
                        <a:t>mgmt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Helvetica" pitchFamily="2" charset="0"/>
                        <a:cs typeface="Calibri" panose="020F0502020204030204" pitchFamily="34" charset="0"/>
                        <a:sym typeface="Helvetica" pitchFamily="2" charset="0"/>
                      </a:endParaRPr>
                    </a:p>
                  </a:txBody>
                  <a:tcPr marL="45623" marR="45623" marT="45614" marB="4561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873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Helvetica" pitchFamily="2" charset="0"/>
                          <a:cs typeface="Calibri" panose="020F0502020204030204" pitchFamily="34" charset="0"/>
                          <a:sym typeface="Helvetica" pitchFamily="2" charset="0"/>
                        </a:rPr>
                        <a:t>Skipper CCD</a:t>
                      </a:r>
                    </a:p>
                  </a:txBody>
                  <a:tcPr marL="45623" marR="45623" marT="45614" marB="4561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Helvetica" pitchFamily="2" charset="0"/>
                          <a:cs typeface="Calibri" panose="020F0502020204030204" pitchFamily="34" charset="0"/>
                          <a:sym typeface="Helvetica" pitchFamily="2" charset="0"/>
                        </a:rPr>
                        <a:t>dark matter search (SENSEI), R&amp;D for applications to dark matter/neutrino </a:t>
                      </a:r>
                      <a:r>
                        <a:rPr kumimoji="0" lang="en-US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Helvetica" pitchFamily="2" charset="0"/>
                          <a:cs typeface="Calibri" panose="020F0502020204030204" pitchFamily="34" charset="0"/>
                          <a:sym typeface="Helvetica" pitchFamily="2" charset="0"/>
                        </a:rPr>
                        <a:t>expt’s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Helvetica" pitchFamily="2" charset="0"/>
                          <a:cs typeface="Calibri" panose="020F0502020204030204" pitchFamily="34" charset="0"/>
                          <a:sym typeface="Helvetica" pitchFamily="2" charset="0"/>
                        </a:rPr>
                        <a:t> &amp; large scale surveys</a:t>
                      </a:r>
                    </a:p>
                  </a:txBody>
                  <a:tcPr marL="45623" marR="45623" marT="45614" marB="4561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Helvetica" pitchFamily="2" charset="0"/>
                          <a:cs typeface="Calibri" panose="020F0502020204030204" pitchFamily="34" charset="0"/>
                          <a:sym typeface="Helvetica" pitchFamily="2" charset="0"/>
                        </a:rPr>
                        <a:t>Expertise in skipper CCD’s, detector packaging at </a:t>
                      </a: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Helvetica" pitchFamily="2" charset="0"/>
                          <a:cs typeface="Calibri" panose="020F0502020204030204" pitchFamily="34" charset="0"/>
                          <a:sym typeface="Helvetica" pitchFamily="2" charset="0"/>
                        </a:rPr>
                        <a:t>SiDet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Helvetica" pitchFamily="2" charset="0"/>
                          <a:cs typeface="Calibri" panose="020F0502020204030204" pitchFamily="34" charset="0"/>
                          <a:sym typeface="Helvetica" pitchFamily="2" charset="0"/>
                        </a:rPr>
                        <a:t>, underground test facility</a:t>
                      </a:r>
                    </a:p>
                  </a:txBody>
                  <a:tcPr marL="45623" marR="45623" marT="45614" marB="4561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1270" name="Text Box 125">
            <a:extLst>
              <a:ext uri="{FF2B5EF4-FFF2-40B4-BE49-F238E27FC236}">
                <a16:creationId xmlns:a16="http://schemas.microsoft.com/office/drawing/2014/main" id="{76231E5B-11C8-334E-AC8A-EB268EBF0A07}"/>
              </a:ext>
            </a:extLst>
          </p:cNvPr>
          <p:cNvSpPr txBox="1">
            <a:spLocks/>
          </p:cNvSpPr>
          <p:nvPr/>
        </p:nvSpPr>
        <p:spPr bwMode="auto">
          <a:xfrm>
            <a:off x="4806950" y="77788"/>
            <a:ext cx="1517650" cy="401637"/>
          </a:xfrm>
          <a:prstGeom prst="rect">
            <a:avLst/>
          </a:prstGeom>
          <a:solidFill>
            <a:srgbClr val="FF7E79">
              <a:alpha val="25098"/>
            </a:srgbClr>
          </a:solidFill>
          <a:ln w="25400">
            <a:solidFill>
              <a:srgbClr val="A7A7A7"/>
            </a:solidFill>
            <a:miter lim="400000"/>
            <a:headEnd/>
            <a:tailEnd/>
          </a:ln>
        </p:spPr>
        <p:txBody>
          <a:bodyPr wrap="none" lIns="45720" rIns="45720">
            <a:spAutoFit/>
          </a:bodyPr>
          <a:lstStyle>
            <a:lvl1pPr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9pPr>
          </a:lstStyle>
          <a:p>
            <a:pPr eaLnBrk="1"/>
            <a:r>
              <a:rPr lang="en-US" altLang="en-US" sz="2000"/>
              <a:t>Dark Energy</a:t>
            </a:r>
          </a:p>
        </p:txBody>
      </p:sp>
      <p:sp>
        <p:nvSpPr>
          <p:cNvPr id="51271" name="Text Box 125">
            <a:extLst>
              <a:ext uri="{FF2B5EF4-FFF2-40B4-BE49-F238E27FC236}">
                <a16:creationId xmlns:a16="http://schemas.microsoft.com/office/drawing/2014/main" id="{FB777F74-2B43-8D4D-9128-C66EA72AD2CA}"/>
              </a:ext>
            </a:extLst>
          </p:cNvPr>
          <p:cNvSpPr txBox="1">
            <a:spLocks/>
          </p:cNvSpPr>
          <p:nvPr/>
        </p:nvSpPr>
        <p:spPr bwMode="auto">
          <a:xfrm>
            <a:off x="7794625" y="76200"/>
            <a:ext cx="663575" cy="400050"/>
          </a:xfrm>
          <a:prstGeom prst="rect">
            <a:avLst/>
          </a:prstGeom>
          <a:solidFill>
            <a:srgbClr val="92D050">
              <a:alpha val="25098"/>
            </a:srgbClr>
          </a:solidFill>
          <a:ln w="25400">
            <a:solidFill>
              <a:srgbClr val="A7A7A7"/>
            </a:solidFill>
            <a:miter lim="400000"/>
            <a:headEnd/>
            <a:tailEnd/>
          </a:ln>
        </p:spPr>
        <p:txBody>
          <a:bodyPr wrap="none" lIns="45720" rIns="45720">
            <a:spAutoFit/>
          </a:bodyPr>
          <a:lstStyle>
            <a:lvl1pPr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9pPr>
          </a:lstStyle>
          <a:p>
            <a:pPr eaLnBrk="1"/>
            <a:r>
              <a:rPr lang="en-US" altLang="en-US" sz="2000"/>
              <a:t>CMB</a:t>
            </a:r>
          </a:p>
        </p:txBody>
      </p:sp>
    </p:spTree>
    <p:extLst>
      <p:ext uri="{BB962C8B-B14F-4D97-AF65-F5344CB8AC3E}">
        <p14:creationId xmlns:p14="http://schemas.microsoft.com/office/powerpoint/2010/main" val="237349042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>
            <a:extLst>
              <a:ext uri="{FF2B5EF4-FFF2-40B4-BE49-F238E27FC236}">
                <a16:creationId xmlns:a16="http://schemas.microsoft.com/office/drawing/2014/main" id="{53D60E58-EAE6-E24B-BE50-F377BD54C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515100"/>
            <a:ext cx="18097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9pPr>
          </a:lstStyle>
          <a:p>
            <a:pPr eaLnBrk="1"/>
            <a:fld id="{3E5DB21B-AC61-1342-BDC7-1CD8628CD275}" type="slidenum">
              <a:rPr lang="en-US" altLang="en-US" sz="1200">
                <a:latin typeface="Helvetica" pitchFamily="2" charset="0"/>
                <a:sym typeface="Helvetica" pitchFamily="2" charset="0"/>
              </a:rPr>
              <a:pPr eaLnBrk="1"/>
              <a:t>5</a:t>
            </a:fld>
            <a:endParaRPr lang="en-US" altLang="en-US" sz="1200">
              <a:latin typeface="Helvetica" pitchFamily="2" charset="0"/>
              <a:sym typeface="Helvetica" pitchFamily="2" charset="0"/>
            </a:endParaRPr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0CFBA37D-6FDD-AF4F-AA41-0FDC2AB3AB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 sz="2800" dirty="0"/>
              <a:t>CMB: Recent Accomplishments   </a:t>
            </a: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791AA18B-2D77-B740-8563-428E1C0B7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17" y="1011794"/>
            <a:ext cx="8853488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defRPr>
            </a:lvl1pPr>
            <a:lvl2pPr marL="279400" indent="-2794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defRPr>
            </a:lvl2pPr>
            <a:lvl3pPr marL="11430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defRPr>
            </a:lvl3pPr>
            <a:lvl4pPr marL="1625600" indent="-2540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defRPr>
            </a:lvl4pPr>
            <a:lvl5pPr marL="2082800" indent="-254000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defRPr>
            </a:lvl5pPr>
            <a:lvl6pPr marL="2540000" indent="-2540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defRPr>
            </a:lvl6pPr>
            <a:lvl7pPr marL="2997200" indent="-2540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defRPr>
            </a:lvl7pPr>
            <a:lvl8pPr marL="3454400" indent="-2540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defRPr>
            </a:lvl8pPr>
            <a:lvl9pPr marL="3911600" indent="-2540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defRPr>
            </a:lvl9pPr>
          </a:lstStyle>
          <a:p>
            <a:pPr lvl="1" eaLnBrk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SPT-3G completed first year of operations at full sensitivity.</a:t>
            </a:r>
          </a:p>
          <a:p>
            <a:pPr lvl="1" eaLnBrk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SPT-3G will continue to observe until 2023, with Fermilab leading operations. </a:t>
            </a:r>
          </a:p>
          <a:p>
            <a:pPr lvl="1" eaLnBrk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SPT part of Event Horizon Telescope BH imaging</a:t>
            </a:r>
          </a:p>
          <a:p>
            <a:pPr lvl="1" eaLnBrk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Multiple results from </a:t>
            </a:r>
            <a:r>
              <a:rPr lang="en-US" altLang="en-US" dirty="0" err="1"/>
              <a:t>SPTxDES</a:t>
            </a:r>
            <a:endParaRPr lang="en-US" altLang="en-US" dirty="0"/>
          </a:p>
          <a:p>
            <a:pPr lvl="1" eaLnBrk="1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pic>
        <p:nvPicPr>
          <p:cNvPr id="43012" name="Picture 4">
            <a:extLst>
              <a:ext uri="{FF2B5EF4-FFF2-40B4-BE49-F238E27FC236}">
                <a16:creationId xmlns:a16="http://schemas.microsoft.com/office/drawing/2014/main" id="{B443321F-3773-5A4B-8A9A-B6320F4D8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4230" r="28333" b="19952"/>
          <a:stretch>
            <a:fillRect/>
          </a:stretch>
        </p:blipFill>
        <p:spPr bwMode="auto">
          <a:xfrm>
            <a:off x="6210300" y="3581400"/>
            <a:ext cx="27432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2">
            <a:extLst>
              <a:ext uri="{FF2B5EF4-FFF2-40B4-BE49-F238E27FC236}">
                <a16:creationId xmlns:a16="http://schemas.microsoft.com/office/drawing/2014/main" id="{4A375D5E-6EBC-E743-8886-8194DF082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2819400"/>
            <a:ext cx="603091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5CB031-95D7-C44A-B51D-1635537C4C78}"/>
              </a:ext>
            </a:extLst>
          </p:cNvPr>
          <p:cNvSpPr txBox="1"/>
          <p:nvPr/>
        </p:nvSpPr>
        <p:spPr>
          <a:xfrm>
            <a:off x="266700" y="5759450"/>
            <a:ext cx="5883275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Preliminary analysis of 6 mos. of SPT-3G data; already the most sensitive measurement of E mode power spectrum for 1000 &lt; </a:t>
            </a:r>
            <a:r>
              <a:rPr lang="en-US" sz="1600" dirty="0">
                <a:latin typeface="Freestyle Script" panose="020F0502020204030204" pitchFamily="34" charset="0"/>
              </a:rPr>
              <a:t>l</a:t>
            </a:r>
            <a:r>
              <a:rPr lang="en-US" sz="1600" dirty="0">
                <a:latin typeface="+mn-lt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1400" dirty="0">
                <a:latin typeface="+mn-lt"/>
                <a:ea typeface="Brush Script MT" panose="03060802040406070304" pitchFamily="66" charset="-122"/>
                <a:cs typeface="Brush Script MT" panose="03060802040406070304" pitchFamily="66" charset="-122"/>
              </a:rPr>
              <a:t>&lt; </a:t>
            </a:r>
            <a:r>
              <a:rPr lang="en-US" sz="1400" dirty="0">
                <a:latin typeface="+mn-lt"/>
              </a:rPr>
              <a:t>1700</a:t>
            </a:r>
          </a:p>
        </p:txBody>
      </p:sp>
      <p:sp>
        <p:nvSpPr>
          <p:cNvPr id="43015" name="TextBox 1">
            <a:extLst>
              <a:ext uri="{FF2B5EF4-FFF2-40B4-BE49-F238E27FC236}">
                <a16:creationId xmlns:a16="http://schemas.microsoft.com/office/drawing/2014/main" id="{DD08CA54-E51B-D24D-967D-657BAD19D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743200"/>
            <a:ext cx="2971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1600" i="1" dirty="0"/>
              <a:t>Congratulations to Sasha </a:t>
            </a:r>
            <a:r>
              <a:rPr lang="en-US" altLang="en-US" sz="1600" i="1" dirty="0" err="1"/>
              <a:t>Rahlin</a:t>
            </a:r>
            <a:r>
              <a:rPr lang="en-US" altLang="en-US" sz="1600" i="1" dirty="0"/>
              <a:t> and Brad Benson on 2020 Breakthrough Prize !</a:t>
            </a:r>
          </a:p>
        </p:txBody>
      </p:sp>
      <p:sp>
        <p:nvSpPr>
          <p:cNvPr id="43016" name="Rectangle 2">
            <a:extLst>
              <a:ext uri="{FF2B5EF4-FFF2-40B4-BE49-F238E27FC236}">
                <a16:creationId xmlns:a16="http://schemas.microsoft.com/office/drawing/2014/main" id="{CAB34BF1-F578-4A4A-9529-B7046EE7E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5715000"/>
            <a:ext cx="2632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</a:rPr>
              <a:t>Black Hole imaged by EHT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217E84A-20FB-3743-A7CE-DA8DE0AAEF60}"/>
              </a:ext>
            </a:extLst>
          </p:cNvPr>
          <p:cNvSpPr txBox="1">
            <a:spLocks/>
          </p:cNvSpPr>
          <p:nvPr/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6869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6869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3743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0620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7491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436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1238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198104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498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68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t>1/16/20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28C704-5A65-0E45-BD20-90680EF97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650" y="6459763"/>
            <a:ext cx="63627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9638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roup"/>
          <p:cNvGrpSpPr/>
          <p:nvPr/>
        </p:nvGrpSpPr>
        <p:grpSpPr>
          <a:xfrm>
            <a:off x="4854481" y="3390364"/>
            <a:ext cx="2069987" cy="1797346"/>
            <a:chOff x="0" y="0"/>
            <a:chExt cx="2658399" cy="2070202"/>
          </a:xfrm>
        </p:grpSpPr>
        <p:pic>
          <p:nvPicPr>
            <p:cNvPr id="169" name="page1image464.png" descr="page1image464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658400" cy="20702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Cartoon Man Silhouette Clipart #1" descr="Cartoon Man Silhouette Clipart #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611" y="1708899"/>
              <a:ext cx="89313" cy="229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7" name="Google Shape;74;p12"/>
          <p:cNvSpPr txBox="1">
            <a:spLocks noGrp="1"/>
          </p:cNvSpPr>
          <p:nvPr>
            <p:ph type="sldNum" sz="quarter" idx="2"/>
          </p:nvPr>
        </p:nvSpPr>
        <p:spPr>
          <a:xfrm>
            <a:off x="8566149" y="6480795"/>
            <a:ext cx="231238" cy="21466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699" tIns="45699" rIns="45699" bIns="4569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18572E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fld id="{86CB4B4D-7CA3-9044-876B-883B54F8677D}" type="slidenum">
              <a:rPr lang="en-US" smtClean="0"/>
              <a:pPr/>
              <a:t>6</a:t>
            </a:fld>
            <a:endParaRPr/>
          </a:p>
        </p:txBody>
      </p:sp>
      <p:sp>
        <p:nvSpPr>
          <p:cNvPr id="158" name="Google Shape;75;p12"/>
          <p:cNvSpPr txBox="1">
            <a:spLocks noGrp="1"/>
          </p:cNvSpPr>
          <p:nvPr>
            <p:ph type="title"/>
          </p:nvPr>
        </p:nvSpPr>
        <p:spPr>
          <a:xfrm>
            <a:off x="238538" y="135390"/>
            <a:ext cx="4904503" cy="591237"/>
          </a:xfrm>
          <a:prstGeom prst="rect">
            <a:avLst/>
          </a:prstGeom>
        </p:spPr>
        <p:txBody>
          <a:bodyPr/>
          <a:lstStyle/>
          <a:p>
            <a:r>
              <a:rPr sz="2800" dirty="0"/>
              <a:t>CMB-S</a:t>
            </a:r>
            <a:r>
              <a:rPr lang="en-US" sz="2800" dirty="0"/>
              <a:t>tage 4</a:t>
            </a:r>
            <a:r>
              <a:rPr sz="2800" dirty="0"/>
              <a:t> </a:t>
            </a:r>
            <a:r>
              <a:rPr lang="en-US" sz="2800" dirty="0"/>
              <a:t>Experiment </a:t>
            </a:r>
            <a:endParaRPr sz="2800" dirty="0"/>
          </a:p>
        </p:txBody>
      </p:sp>
      <p:sp>
        <p:nvSpPr>
          <p:cNvPr id="159" name="Text Placeholder 3"/>
          <p:cNvSpPr txBox="1">
            <a:spLocks noGrp="1"/>
          </p:cNvSpPr>
          <p:nvPr>
            <p:ph type="body" sz="half" idx="1"/>
          </p:nvPr>
        </p:nvSpPr>
        <p:spPr>
          <a:xfrm>
            <a:off x="143091" y="915853"/>
            <a:ext cx="4576115" cy="4420196"/>
          </a:xfrm>
          <a:prstGeom prst="rect">
            <a:avLst/>
          </a:prstGeom>
        </p:spPr>
        <p:txBody>
          <a:bodyPr lIns="35718" tIns="35718" rIns="35718" bIns="35718"/>
          <a:lstStyle/>
          <a:p>
            <a:pPr marL="0" indent="0" defTabSz="410765">
              <a:spcBef>
                <a:spcPts val="1900"/>
              </a:spcBef>
              <a:buNone/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1800" b="1" dirty="0">
                <a:solidFill>
                  <a:srgbClr val="000000"/>
                </a:solidFill>
              </a:rPr>
              <a:t>Deep, wide N</a:t>
            </a:r>
            <a:r>
              <a:rPr lang="en-US" sz="1800" b="1" baseline="-5999" dirty="0">
                <a:solidFill>
                  <a:srgbClr val="000000"/>
                </a:solidFill>
              </a:rPr>
              <a:t>eff</a:t>
            </a:r>
            <a:r>
              <a:rPr lang="en-US" sz="1800" b="1" dirty="0">
                <a:solidFill>
                  <a:srgbClr val="000000"/>
                </a:solidFill>
              </a:rPr>
              <a:t> and Legacy Survey (Atacama</a:t>
            </a:r>
            <a:r>
              <a:rPr lang="en-US" b="1" dirty="0"/>
              <a:t>):  </a:t>
            </a:r>
            <a:r>
              <a:rPr sz="1600" dirty="0"/>
              <a:t>2 x 6m telescopes targeting ~60% of sky with 240,000 detectors over 6 bands</a:t>
            </a:r>
            <a:r>
              <a:rPr lang="en-US" sz="1600" dirty="0"/>
              <a:t>.</a:t>
            </a:r>
          </a:p>
          <a:p>
            <a:pPr marL="0" indent="0" defTabSz="410765">
              <a:spcBef>
                <a:spcPts val="1900"/>
              </a:spcBef>
              <a:buNone/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1800" b="1" dirty="0">
                <a:solidFill>
                  <a:srgbClr val="000000"/>
                </a:solidFill>
              </a:rPr>
              <a:t>Ultra-deep “r” survey (</a:t>
            </a:r>
            <a:r>
              <a:rPr lang="en-US" b="1" dirty="0"/>
              <a:t>South Pole)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b="1" dirty="0"/>
              <a:t>: </a:t>
            </a:r>
            <a:r>
              <a:rPr sz="1600" dirty="0"/>
              <a:t>18 x 0.55m small refractor telescopes targeting ≥ 3% of sky with 150,000 detectors over 8 bands and a dedicated de-lensing 6m telescope with 120,000 detectors.</a:t>
            </a:r>
            <a:r>
              <a:rPr lang="en-US" sz="1600" dirty="0"/>
              <a:t> </a:t>
            </a:r>
          </a:p>
          <a:p>
            <a:pPr marL="0" indent="0" defTabSz="410765">
              <a:spcBef>
                <a:spcPts val="1900"/>
              </a:spcBef>
              <a:buNone/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1600" b="1" dirty="0"/>
              <a:t>7-year survey</a:t>
            </a:r>
            <a:endParaRPr sz="1600" b="1" dirty="0"/>
          </a:p>
        </p:txBody>
      </p:sp>
      <p:sp>
        <p:nvSpPr>
          <p:cNvPr id="160" name="e.g., BICEP Array"/>
          <p:cNvSpPr txBox="1"/>
          <p:nvPr/>
        </p:nvSpPr>
        <p:spPr>
          <a:xfrm>
            <a:off x="1074956" y="6451996"/>
            <a:ext cx="1270406" cy="2844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90" tIns="34290" rIns="34290" bIns="34290">
            <a:spAutoFit/>
          </a:bodyPr>
          <a:lstStyle>
            <a:lvl1pPr defTabSz="457200">
              <a:def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e.g., BICEP Array</a:t>
            </a:r>
          </a:p>
        </p:txBody>
      </p:sp>
      <p:grpSp>
        <p:nvGrpSpPr>
          <p:cNvPr id="168" name="Group"/>
          <p:cNvGrpSpPr/>
          <p:nvPr/>
        </p:nvGrpSpPr>
        <p:grpSpPr>
          <a:xfrm>
            <a:off x="2262477" y="4571686"/>
            <a:ext cx="3450006" cy="2070205"/>
            <a:chOff x="0" y="0"/>
            <a:chExt cx="4235965" cy="2352192"/>
          </a:xfrm>
        </p:grpSpPr>
        <p:pic>
          <p:nvPicPr>
            <p:cNvPr id="162" name="BA_shields_w3shooter_boot.png" descr="BA_shields_w3shooter_boot.png"/>
            <p:cNvPicPr>
              <a:picLocks noChangeAspect="1"/>
            </p:cNvPicPr>
            <p:nvPr/>
          </p:nvPicPr>
          <p:blipFill>
            <a:blip r:embed="rId4"/>
            <a:srcRect l="32911" t="10323" r="18966" b="12282"/>
            <a:stretch>
              <a:fillRect/>
            </a:stretch>
          </p:blipFill>
          <p:spPr>
            <a:xfrm>
              <a:off x="0" y="0"/>
              <a:ext cx="1481690" cy="10090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" name="BA_shields_w3shooter_boot.png" descr="BA_shields_w3shooter_boot.png"/>
            <p:cNvPicPr>
              <a:picLocks noChangeAspect="1"/>
            </p:cNvPicPr>
            <p:nvPr/>
          </p:nvPicPr>
          <p:blipFill>
            <a:blip r:embed="rId4"/>
            <a:srcRect l="32911" t="10323" r="18966" b="12282"/>
            <a:stretch>
              <a:fillRect/>
            </a:stretch>
          </p:blipFill>
          <p:spPr>
            <a:xfrm>
              <a:off x="1279150" y="294889"/>
              <a:ext cx="1481690" cy="10090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" name="BA_shields_w3shooter_boot.png" descr="BA_shields_w3shooter_boot.png"/>
            <p:cNvPicPr>
              <a:picLocks noChangeAspect="1"/>
            </p:cNvPicPr>
            <p:nvPr/>
          </p:nvPicPr>
          <p:blipFill>
            <a:blip r:embed="rId4"/>
            <a:srcRect l="32911" t="10323" r="18966" b="12282"/>
            <a:stretch>
              <a:fillRect/>
            </a:stretch>
          </p:blipFill>
          <p:spPr>
            <a:xfrm>
              <a:off x="136377" y="784469"/>
              <a:ext cx="1481690" cy="10090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" name="BA_shields_w3shooter_boot.png" descr="BA_shields_w3shooter_boot.png"/>
            <p:cNvPicPr>
              <a:picLocks noChangeAspect="1"/>
            </p:cNvPicPr>
            <p:nvPr/>
          </p:nvPicPr>
          <p:blipFill>
            <a:blip r:embed="rId4"/>
            <a:srcRect l="32911" t="10323" r="18966" b="12282"/>
            <a:stretch>
              <a:fillRect/>
            </a:stretch>
          </p:blipFill>
          <p:spPr>
            <a:xfrm>
              <a:off x="2608524" y="532475"/>
              <a:ext cx="1481690" cy="1009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" name="BA_shields_w3shooter_boot.png" descr="BA_shields_w3shooter_boot.png"/>
            <p:cNvPicPr>
              <a:picLocks noChangeAspect="1"/>
            </p:cNvPicPr>
            <p:nvPr/>
          </p:nvPicPr>
          <p:blipFill>
            <a:blip r:embed="rId4"/>
            <a:srcRect l="32911" t="10323" r="18966" b="12282"/>
            <a:stretch>
              <a:fillRect/>
            </a:stretch>
          </p:blipFill>
          <p:spPr>
            <a:xfrm>
              <a:off x="1462051" y="1040322"/>
              <a:ext cx="1481690" cy="1009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" name="BA_shields_w3shooter_boot.png" descr="BA_shields_w3shooter_boot.png"/>
            <p:cNvPicPr>
              <a:picLocks noChangeAspect="1"/>
            </p:cNvPicPr>
            <p:nvPr/>
          </p:nvPicPr>
          <p:blipFill>
            <a:blip r:embed="rId4"/>
            <a:srcRect l="32911" t="10323" r="18966" b="12282"/>
            <a:stretch>
              <a:fillRect/>
            </a:stretch>
          </p:blipFill>
          <p:spPr>
            <a:xfrm>
              <a:off x="2754276" y="1343144"/>
              <a:ext cx="1481690" cy="10090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4" name="Group"/>
          <p:cNvGrpSpPr/>
          <p:nvPr/>
        </p:nvGrpSpPr>
        <p:grpSpPr>
          <a:xfrm>
            <a:off x="6774745" y="3714858"/>
            <a:ext cx="1929084" cy="1673146"/>
            <a:chOff x="0" y="0"/>
            <a:chExt cx="2658399" cy="2070202"/>
          </a:xfrm>
        </p:grpSpPr>
        <p:pic>
          <p:nvPicPr>
            <p:cNvPr id="172" name="page1image464.png" descr="page1image464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658400" cy="20702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Cartoon Man Silhouette Clipart #1" descr="Cartoon Man Silhouette Clipart #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611" y="1708899"/>
              <a:ext cx="89313" cy="229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7" name="Group"/>
          <p:cNvGrpSpPr/>
          <p:nvPr/>
        </p:nvGrpSpPr>
        <p:grpSpPr>
          <a:xfrm>
            <a:off x="38021" y="3714858"/>
            <a:ext cx="2225710" cy="1784249"/>
            <a:chOff x="0" y="0"/>
            <a:chExt cx="2658399" cy="2070202"/>
          </a:xfrm>
        </p:grpSpPr>
        <p:pic>
          <p:nvPicPr>
            <p:cNvPr id="175" name="page1image464.png" descr="page1image464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658400" cy="20702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Cartoon Man Silhouette Clipart #1" descr="Cartoon Man Silhouette Clipart #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611" y="1708899"/>
              <a:ext cx="89313" cy="229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8" name="18 x 0.55m small telescopes (3 per cryostat),…"/>
          <p:cNvSpPr txBox="1"/>
          <p:nvPr/>
        </p:nvSpPr>
        <p:spPr>
          <a:xfrm>
            <a:off x="360658" y="5508892"/>
            <a:ext cx="2275045" cy="6723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90" tIns="34290" rIns="34290" bIns="34290">
            <a:spAutoFit/>
          </a:bodyPr>
          <a:lstStyle/>
          <a:p>
            <a:pPr defTabSz="457200">
              <a:defRPr sz="1400"/>
            </a:pPr>
            <a:r>
              <a:rPr dirty="0"/>
              <a:t>18 x 0.55m small</a:t>
            </a:r>
            <a:br>
              <a:rPr dirty="0"/>
            </a:br>
            <a:r>
              <a:rPr dirty="0"/>
              <a:t>telescopes (3 per cryostat),</a:t>
            </a:r>
          </a:p>
          <a:p>
            <a:pPr defTabSz="457200">
              <a:defRPr sz="1400"/>
            </a:pPr>
            <a:r>
              <a:rPr dirty="0"/>
              <a:t>e.g., like BICEP Array</a:t>
            </a:r>
          </a:p>
        </p:txBody>
      </p:sp>
      <p:sp>
        <p:nvSpPr>
          <p:cNvPr id="179" name="6m large telescopes,  e.g.,  like Simons Obs."/>
          <p:cNvSpPr txBox="1"/>
          <p:nvPr/>
        </p:nvSpPr>
        <p:spPr>
          <a:xfrm>
            <a:off x="2862634" y="3795032"/>
            <a:ext cx="1859975" cy="4691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90" tIns="34290" rIns="34290" bIns="34290">
            <a:spAutoFit/>
          </a:bodyPr>
          <a:lstStyle/>
          <a:p>
            <a:pPr defTabSz="457200">
              <a:defRPr sz="1400"/>
            </a:pPr>
            <a:r>
              <a:rPr dirty="0"/>
              <a:t>6m large telescopes, </a:t>
            </a:r>
            <a:br>
              <a:rPr dirty="0"/>
            </a:br>
            <a:r>
              <a:rPr dirty="0"/>
              <a:t>e.g.,  like Simons Obs.</a:t>
            </a:r>
          </a:p>
        </p:txBody>
      </p:sp>
      <p:pic>
        <p:nvPicPr>
          <p:cNvPr id="180" name="large_and_small_area.pdf" descr="large_and_small_area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2975" y="5456779"/>
            <a:ext cx="1796990" cy="85081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6CF8B8-635B-884F-8426-4DA2AC96B48F}"/>
              </a:ext>
            </a:extLst>
          </p:cNvPr>
          <p:cNvSpPr txBox="1"/>
          <p:nvPr/>
        </p:nvSpPr>
        <p:spPr>
          <a:xfrm>
            <a:off x="5866538" y="5683643"/>
            <a:ext cx="1280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Could change to</a:t>
            </a:r>
          </a:p>
          <a:p>
            <a:r>
              <a:rPr lang="en-US" sz="1200" dirty="0"/>
              <a:t>9 Pole, 9 Chile if </a:t>
            </a:r>
            <a:r>
              <a:rPr lang="en-US" sz="1200" i="1" dirty="0"/>
              <a:t>r</a:t>
            </a:r>
            <a:r>
              <a:rPr lang="en-US" sz="1200" dirty="0"/>
              <a:t> prev. detected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9CF0FA-FC85-AB4D-8E4F-97BA5EE72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322" y="160259"/>
            <a:ext cx="4134678" cy="316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6754A887-0040-B448-8FE6-EF35ECF3FBC8}"/>
              </a:ext>
            </a:extLst>
          </p:cNvPr>
          <p:cNvSpPr txBox="1">
            <a:spLocks/>
          </p:cNvSpPr>
          <p:nvPr/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6869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6869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3743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0620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7491" algn="l" defTabSz="456869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436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1238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198104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4982" algn="l" defTabSz="456869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68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t>1/16/20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4B4A5-C717-4F49-AA3D-F84AC5E0CD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6770" y="6473326"/>
            <a:ext cx="63627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0990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he CMB-S4 Experiment"/>
          <p:cNvSpPr txBox="1">
            <a:spLocks noGrp="1"/>
          </p:cNvSpPr>
          <p:nvPr>
            <p:ph type="title"/>
          </p:nvPr>
        </p:nvSpPr>
        <p:spPr>
          <a:xfrm>
            <a:off x="228600" y="173968"/>
            <a:ext cx="7130240" cy="605215"/>
          </a:xfrm>
          <a:prstGeom prst="rect">
            <a:avLst/>
          </a:prstGeom>
        </p:spPr>
        <p:txBody>
          <a:bodyPr/>
          <a:lstStyle/>
          <a:p>
            <a:r>
              <a:rPr sz="3200" dirty="0"/>
              <a:t>CMB-S4 </a:t>
            </a:r>
            <a:r>
              <a:rPr lang="en-US" sz="3200" dirty="0"/>
              <a:t>Status</a:t>
            </a:r>
            <a:endParaRPr sz="3200" dirty="0"/>
          </a:p>
        </p:txBody>
      </p:sp>
      <p:sp>
        <p:nvSpPr>
          <p:cNvPr id="259" name="Endorsed by P5 report, NRC (NSF) Antarctic Science report, Concept Definition Taskforce (CDT) report accepted by AAAC panel…"/>
          <p:cNvSpPr txBox="1"/>
          <p:nvPr/>
        </p:nvSpPr>
        <p:spPr>
          <a:xfrm>
            <a:off x="200925" y="869177"/>
            <a:ext cx="8742149" cy="5119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07" tIns="35707" rIns="35707" bIns="35707" anchor="ctr">
            <a:spAutoFit/>
          </a:bodyPr>
          <a:lstStyle/>
          <a:p>
            <a:pPr marL="285677" indent="-285677" defTabSz="321374">
              <a:spcBef>
                <a:spcPts val="844"/>
              </a:spcBef>
              <a:buSzPct val="125000"/>
              <a:buFont typeface="Arial"/>
              <a:buChar char="•"/>
              <a:defRPr sz="2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Endorsed by P5 and many committees</a:t>
            </a:r>
          </a:p>
          <a:p>
            <a:pPr marL="285677" indent="-285677" defTabSz="321374">
              <a:spcBef>
                <a:spcPts val="844"/>
              </a:spcBef>
              <a:buSzPct val="125000"/>
              <a:buFont typeface="Arial"/>
              <a:buChar char="•"/>
              <a:defRPr sz="2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Plan is roughly equal DOE and NSF scope, TPC 600M$ including 30% contingency</a:t>
            </a:r>
          </a:p>
          <a:p>
            <a:pPr marL="285677" indent="-285677" defTabSz="321374">
              <a:spcBef>
                <a:spcPts val="844"/>
              </a:spcBef>
              <a:buSzPct val="125000"/>
              <a:buFont typeface="Arial"/>
              <a:buChar char="•"/>
              <a:defRPr sz="2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Received CD-0 July 25, 2019! </a:t>
            </a:r>
          </a:p>
          <a:p>
            <a:pPr marL="285677" indent="-285677" defTabSz="321374">
              <a:spcBef>
                <a:spcPts val="844"/>
              </a:spcBef>
              <a:buSzPct val="125000"/>
              <a:buFont typeface="Arial"/>
              <a:buChar char="•"/>
              <a:defRPr sz="2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Working toward CD-1 in summer 2021, </a:t>
            </a:r>
            <a:r>
              <a:rPr lang="en-US" sz="1600" dirty="0">
                <a:solidFill>
                  <a:schemeClr val="accent6"/>
                </a:solidFill>
              </a:rPr>
              <a:t>CD-2 ~’22, CD-3 ~’23, early ops start ~</a:t>
            </a:r>
            <a:r>
              <a:rPr lang="mr-IN" sz="1600" dirty="0">
                <a:solidFill>
                  <a:schemeClr val="accent6"/>
                </a:solidFill>
              </a:rPr>
              <a:t>’</a:t>
            </a:r>
            <a:r>
              <a:rPr lang="en-US" sz="1600" dirty="0">
                <a:solidFill>
                  <a:schemeClr val="accent6"/>
                </a:solidFill>
              </a:rPr>
              <a:t>26</a:t>
            </a:r>
            <a:endParaRPr lang="en-US" sz="1600" dirty="0">
              <a:solidFill>
                <a:srgbClr val="50505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285677" indent="-285677" defTabSz="321374">
              <a:spcBef>
                <a:spcPts val="844"/>
              </a:spcBef>
              <a:buSzPct val="125000"/>
              <a:buFont typeface="Arial"/>
              <a:buChar char="•"/>
              <a:defRPr sz="2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Science Case and Project Plan submitted to Astro 2020 Decadal Survey July 2019</a:t>
            </a:r>
          </a:p>
          <a:p>
            <a:pPr marL="742546" lvl="1" indent="-285677" defTabSz="321374">
              <a:spcBef>
                <a:spcPts val="844"/>
              </a:spcBef>
              <a:buSzPct val="125000"/>
              <a:buFont typeface="Arial"/>
              <a:buChar char="•"/>
              <a:defRPr sz="2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Precursor to MREFC, Presentation to Committee requested Feb. 4, 2020.</a:t>
            </a:r>
          </a:p>
          <a:p>
            <a:pPr marL="285677" indent="-285677" defTabSz="321374">
              <a:spcBef>
                <a:spcPts val="844"/>
              </a:spcBef>
              <a:buSzPct val="125000"/>
              <a:buFont typeface="Arial"/>
              <a:buChar char="•"/>
              <a:defRPr sz="2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Lead Lab Process</a:t>
            </a:r>
          </a:p>
          <a:p>
            <a:pPr marL="742546" lvl="1" indent="-285677" defTabSz="321374">
              <a:spcBef>
                <a:spcPts val="844"/>
              </a:spcBef>
              <a:buSzPct val="125000"/>
              <a:buFont typeface="Arial"/>
              <a:buChar char="•"/>
              <a:defRPr sz="2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Letter with Charge and instructions sent to SLAC, LBL and ANL in Dec. 2019</a:t>
            </a:r>
          </a:p>
          <a:p>
            <a:pPr marL="1199420" lvl="2" indent="-285677" defTabSz="321374">
              <a:spcBef>
                <a:spcPts val="244"/>
              </a:spcBef>
              <a:buSzPct val="125000"/>
              <a:buFont typeface="Arial"/>
              <a:buChar char="•"/>
              <a:defRPr sz="2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400" dirty="0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Instructions: Lead/Host Lab must have plan to engage resources at all the labs</a:t>
            </a:r>
          </a:p>
          <a:p>
            <a:pPr marL="1199420" lvl="2" indent="-285677" defTabSz="321374">
              <a:spcBef>
                <a:spcPts val="244"/>
              </a:spcBef>
              <a:buSzPct val="125000"/>
              <a:buFont typeface="Arial"/>
              <a:buChar char="•"/>
              <a:defRPr sz="2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400" dirty="0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10 page proposal and presentations to be posted by Jan. 31.</a:t>
            </a:r>
          </a:p>
          <a:p>
            <a:pPr marL="1199420" lvl="2" indent="-285677" defTabSz="321374">
              <a:spcBef>
                <a:spcPts val="244"/>
              </a:spcBef>
              <a:buSzPct val="125000"/>
              <a:buFont typeface="Arial"/>
              <a:buChar char="•"/>
              <a:defRPr sz="2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400" dirty="0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Team visits to Germantown Feb. 14 and 18.  </a:t>
            </a:r>
          </a:p>
          <a:p>
            <a:pPr marL="1199420" lvl="2" indent="-285677" defTabSz="321374">
              <a:spcBef>
                <a:spcPts val="244"/>
              </a:spcBef>
              <a:buSzPct val="125000"/>
              <a:buFont typeface="Arial"/>
              <a:buChar char="•"/>
              <a:defRPr sz="2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400" dirty="0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Decision in early March</a:t>
            </a:r>
          </a:p>
          <a:p>
            <a:pPr marL="285677" indent="-285677" defTabSz="321374">
              <a:spcBef>
                <a:spcPts val="844"/>
              </a:spcBef>
              <a:buSzPct val="125000"/>
              <a:buFont typeface="Arial"/>
              <a:buChar char="•"/>
              <a:defRPr sz="2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Fermilab, </a:t>
            </a:r>
            <a:r>
              <a:rPr lang="en-US" sz="1600" dirty="0" err="1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UChicago</a:t>
            </a:r>
            <a:r>
              <a:rPr lang="en-US" sz="1600" dirty="0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 and ANL comprise the “ANL CMB Consortium”</a:t>
            </a:r>
          </a:p>
          <a:p>
            <a:pPr marL="742546" lvl="1" indent="-285677" defTabSz="321374">
              <a:spcBef>
                <a:spcPts val="844"/>
              </a:spcBef>
              <a:buSzPct val="125000"/>
              <a:buFont typeface="Arial"/>
              <a:buChar char="•"/>
              <a:defRPr sz="2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ANL very committed to making CMB-S4 a success, will be “lab-wide” (not in ANL HEP)</a:t>
            </a:r>
          </a:p>
          <a:p>
            <a:pPr marL="742546" lvl="1" indent="-285677" defTabSz="321374">
              <a:spcBef>
                <a:spcPts val="844"/>
              </a:spcBef>
              <a:buSzPct val="125000"/>
              <a:buFont typeface="Arial"/>
              <a:buChar char="•"/>
              <a:defRPr sz="2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John Carlstrom, Jim Kerby, Brenna </a:t>
            </a:r>
            <a:r>
              <a:rPr lang="en-US" sz="1600" dirty="0" err="1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Flaugher</a:t>
            </a:r>
            <a:r>
              <a:rPr lang="en-US" sz="1600" dirty="0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 are the core leadership team</a:t>
            </a:r>
          </a:p>
          <a:p>
            <a:pPr marL="742546" lvl="1" indent="-285677" defTabSz="321374">
              <a:spcBef>
                <a:spcPts val="844"/>
              </a:spcBef>
              <a:buSzPct val="125000"/>
              <a:buFont typeface="Arial"/>
              <a:buChar char="•"/>
              <a:defRPr sz="2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Red Team Review Jan. 21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228600" y="6476059"/>
            <a:ext cx="447676" cy="215444"/>
          </a:xfrm>
        </p:spPr>
        <p:txBody>
          <a:bodyPr/>
          <a:lstStyle/>
          <a:p>
            <a:fld id="{86CB4B4D-7CA3-9044-876B-883B54F8677D}" type="slidenum">
              <a:rPr lang="uk-UA" sz="1200"/>
              <a:pPr/>
              <a:t>7</a:t>
            </a:fld>
            <a:endParaRPr lang="uk-UA" sz="1200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672B2458-46A1-784D-B7D5-3DB6FDD9EE55}"/>
              </a:ext>
            </a:extLst>
          </p:cNvPr>
          <p:cNvSpPr txBox="1">
            <a:spLocks/>
          </p:cNvSpPr>
          <p:nvPr/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694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6940" algn="l" defTabSz="45694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3883" algn="l" defTabSz="45694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0830" algn="l" defTabSz="45694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7772" algn="l" defTabSz="45694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4713" algn="l" defTabSz="45694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1659" algn="l" defTabSz="45694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198596" algn="l" defTabSz="45694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5543" algn="l" defTabSz="45694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6869">
              <a:defRPr/>
            </a:pPr>
            <a:r>
              <a:rPr lang="en-US" dirty="0"/>
              <a:t>1/16/20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EA3FD43B-E3C8-C544-AB41-49091BD10443}"/>
              </a:ext>
            </a:extLst>
          </p:cNvPr>
          <p:cNvSpPr txBox="1">
            <a:spLocks/>
          </p:cNvSpPr>
          <p:nvPr/>
        </p:nvSpPr>
        <p:spPr>
          <a:xfrm>
            <a:off x="1530604" y="6504227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694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6940" algn="l" defTabSz="45694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3883" algn="l" defTabSz="45694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0830" algn="l" defTabSz="45694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7772" algn="l" defTabSz="45694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4713" algn="l" defTabSz="45694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1659" algn="l" defTabSz="45694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198596" algn="l" defTabSz="45694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5543" algn="l" defTabSz="45694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6869">
              <a:defRPr/>
            </a:pPr>
            <a:r>
              <a:rPr lang="en-US" dirty="0"/>
              <a:t>Cosmic Frontier Update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0413575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2E338DC-9D9D-C14D-B2C2-3E073846D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403" y="1158686"/>
            <a:ext cx="5529351" cy="3498546"/>
          </a:xfrm>
          <a:prstGeom prst="rect">
            <a:avLst/>
          </a:prstGeom>
        </p:spPr>
      </p:pic>
      <p:sp>
        <p:nvSpPr>
          <p:cNvPr id="256" name="The CMB-S4 Experiment"/>
          <p:cNvSpPr txBox="1">
            <a:spLocks noGrp="1"/>
          </p:cNvSpPr>
          <p:nvPr>
            <p:ph type="title"/>
          </p:nvPr>
        </p:nvSpPr>
        <p:spPr>
          <a:xfrm>
            <a:off x="190612" y="100961"/>
            <a:ext cx="7130240" cy="605215"/>
          </a:xfrm>
          <a:prstGeom prst="rect">
            <a:avLst/>
          </a:prstGeom>
        </p:spPr>
        <p:txBody>
          <a:bodyPr/>
          <a:lstStyle/>
          <a:p>
            <a:r>
              <a:rPr sz="3200" dirty="0"/>
              <a:t>CMB-S4 </a:t>
            </a:r>
            <a:r>
              <a:rPr lang="en-US" sz="3200" dirty="0"/>
              <a:t>Project Organization</a:t>
            </a:r>
            <a:endParaRPr sz="3200" dirty="0"/>
          </a:p>
        </p:txBody>
      </p:sp>
      <p:sp>
        <p:nvSpPr>
          <p:cNvPr id="259" name="Endorsed by P5 report, NRC (NSF) Antarctic Science report, Concept Definition Taskforce (CDT) report accepted by AAAC panel…"/>
          <p:cNvSpPr txBox="1"/>
          <p:nvPr/>
        </p:nvSpPr>
        <p:spPr>
          <a:xfrm>
            <a:off x="126209" y="1229074"/>
            <a:ext cx="3786545" cy="4627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07" tIns="35707" rIns="35707" bIns="35707" anchor="ctr">
            <a:spAutoFit/>
          </a:bodyPr>
          <a:lstStyle/>
          <a:p>
            <a:pPr marL="285677" indent="-285677" defTabSz="321374">
              <a:spcBef>
                <a:spcPts val="844"/>
              </a:spcBef>
              <a:buSzPct val="125000"/>
              <a:buFont typeface="Arial"/>
              <a:buChar char="•"/>
              <a:defRPr sz="2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Jim </a:t>
            </a:r>
            <a:r>
              <a:rPr lang="en-US" sz="1600" dirty="0" err="1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Yeck</a:t>
            </a:r>
            <a:r>
              <a:rPr lang="en-US" sz="1600" dirty="0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 has been serving as Director</a:t>
            </a:r>
            <a:r>
              <a:rPr sz="1600" dirty="0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1600" dirty="0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for past ~ 3 years, will transition out after LL decision</a:t>
            </a:r>
          </a:p>
          <a:p>
            <a:pPr marL="285677" indent="-285677" defTabSz="321374">
              <a:spcBef>
                <a:spcPts val="844"/>
              </a:spcBef>
              <a:buSzPct val="125000"/>
              <a:buFont typeface="Arial"/>
              <a:buChar char="•"/>
              <a:defRPr sz="2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Integrated Project office to jointly manage NSF and DOE Scope</a:t>
            </a:r>
          </a:p>
          <a:p>
            <a:pPr marL="285677" indent="-285677" defTabSz="321374">
              <a:spcBef>
                <a:spcPts val="844"/>
              </a:spcBef>
              <a:buSzPct val="125000"/>
              <a:buFont typeface="Arial"/>
              <a:buChar char="•"/>
              <a:defRPr sz="2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Steering Committee of Lab Directors</a:t>
            </a:r>
          </a:p>
          <a:p>
            <a:pPr marL="285677" indent="-285677" defTabSz="321374">
              <a:spcBef>
                <a:spcPts val="844"/>
              </a:spcBef>
              <a:buSzPct val="125000"/>
              <a:buFont typeface="Arial"/>
              <a:buChar char="•"/>
              <a:defRPr sz="2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L2 managers assigned Summer 2019, engage technical experts from across the community</a:t>
            </a:r>
          </a:p>
          <a:p>
            <a:pPr marL="285677" indent="-285677" defTabSz="321374">
              <a:spcBef>
                <a:spcPts val="844"/>
              </a:spcBef>
              <a:buSzPct val="125000"/>
              <a:buFont typeface="Arial"/>
              <a:buChar char="•"/>
              <a:defRPr sz="2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Fermilab scope:  Module Assembly    and Testing, Brad Benson L2 manager </a:t>
            </a:r>
          </a:p>
          <a:p>
            <a:pPr marL="742546" lvl="1" indent="-285677" defTabSz="321374">
              <a:spcBef>
                <a:spcPts val="844"/>
              </a:spcBef>
              <a:buSzPct val="125000"/>
              <a:buFont typeface="Arial"/>
              <a:buChar char="•"/>
              <a:defRPr sz="2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Recent hire – Oct. 2019: Wilson Fellow Adam Anderson </a:t>
            </a:r>
          </a:p>
          <a:p>
            <a:pPr marL="742546" lvl="1" indent="-285677" defTabSz="321374">
              <a:spcBef>
                <a:spcPts val="844"/>
              </a:spcBef>
              <a:buSzPct val="125000"/>
              <a:buFont typeface="Arial"/>
              <a:buChar char="•"/>
              <a:defRPr sz="2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Schramm postdoc Fellow </a:t>
            </a:r>
            <a:r>
              <a:rPr lang="en-US" sz="1600" dirty="0" err="1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Kirit</a:t>
            </a:r>
            <a:r>
              <a:rPr lang="en-US" sz="1600" dirty="0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1600" dirty="0" err="1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Karkare</a:t>
            </a:r>
            <a:r>
              <a:rPr lang="en-US" sz="1600" dirty="0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rPr>
              <a:t> coming in Fall 2020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228600" y="6476059"/>
            <a:ext cx="447676" cy="215444"/>
          </a:xfrm>
        </p:spPr>
        <p:txBody>
          <a:bodyPr/>
          <a:lstStyle/>
          <a:p>
            <a:fld id="{86CB4B4D-7CA3-9044-876B-883B54F8677D}" type="slidenum">
              <a:rPr lang="uk-UA" sz="1200"/>
              <a:pPr/>
              <a:t>8</a:t>
            </a:fld>
            <a:endParaRPr lang="uk-UA" sz="1200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672B2458-46A1-784D-B7D5-3DB6FDD9EE55}"/>
              </a:ext>
            </a:extLst>
          </p:cNvPr>
          <p:cNvSpPr txBox="1">
            <a:spLocks/>
          </p:cNvSpPr>
          <p:nvPr/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694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6940" algn="l" defTabSz="45694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3883" algn="l" defTabSz="45694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0830" algn="l" defTabSz="45694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7772" algn="l" defTabSz="45694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4713" algn="l" defTabSz="45694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1659" algn="l" defTabSz="45694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198596" algn="l" defTabSz="45694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5543" algn="l" defTabSz="45694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6869">
              <a:defRPr/>
            </a:pPr>
            <a:r>
              <a:rPr lang="en-US" dirty="0"/>
              <a:t>1/16/20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EA3FD43B-E3C8-C544-AB41-49091BD10443}"/>
              </a:ext>
            </a:extLst>
          </p:cNvPr>
          <p:cNvSpPr txBox="1">
            <a:spLocks/>
          </p:cNvSpPr>
          <p:nvPr/>
        </p:nvSpPr>
        <p:spPr>
          <a:xfrm>
            <a:off x="1530604" y="6504227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694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6940" algn="l" defTabSz="45694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3883" algn="l" defTabSz="45694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0830" algn="l" defTabSz="45694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7772" algn="l" defTabSz="45694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4713" algn="l" defTabSz="45694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1659" algn="l" defTabSz="45694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198596" algn="l" defTabSz="45694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5543" algn="l" defTabSz="45694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6869">
              <a:defRPr/>
            </a:pPr>
            <a:r>
              <a:rPr lang="en-US" dirty="0"/>
              <a:t>Cosmic Frontier Update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C6710A-8B34-564B-BF3E-DDA51EB01991}"/>
              </a:ext>
            </a:extLst>
          </p:cNvPr>
          <p:cNvSpPr txBox="1"/>
          <p:nvPr/>
        </p:nvSpPr>
        <p:spPr>
          <a:xfrm>
            <a:off x="4959629" y="4696988"/>
            <a:ext cx="4277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Josh </a:t>
            </a:r>
            <a:r>
              <a:rPr lang="en-US" sz="1600" dirty="0" err="1">
                <a:solidFill>
                  <a:schemeClr val="accent6"/>
                </a:solidFill>
                <a:latin typeface="Helvetica" pitchFamily="2" charset="0"/>
              </a:rPr>
              <a:t>Frieman</a:t>
            </a: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 – FNAL Senior Team Lead</a:t>
            </a:r>
          </a:p>
          <a:p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Brenna </a:t>
            </a:r>
            <a:r>
              <a:rPr lang="en-US" sz="1600" dirty="0" err="1">
                <a:solidFill>
                  <a:schemeClr val="accent6"/>
                </a:solidFill>
                <a:latin typeface="Helvetica" pitchFamily="2" charset="0"/>
              </a:rPr>
              <a:t>Flaugher</a:t>
            </a: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 – R&amp;D and Cost/Schedule manager, member of CMB-S4 Governing board and Speakers board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657D8A7-F0CF-894B-9B4E-3DBFDF777149}"/>
              </a:ext>
            </a:extLst>
          </p:cNvPr>
          <p:cNvSpPr/>
          <p:nvPr/>
        </p:nvSpPr>
        <p:spPr>
          <a:xfrm>
            <a:off x="5953878" y="2187412"/>
            <a:ext cx="914400" cy="365759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1BC53BA-15AE-7B4A-8050-DB865E22852F}"/>
              </a:ext>
            </a:extLst>
          </p:cNvPr>
          <p:cNvSpPr/>
          <p:nvPr/>
        </p:nvSpPr>
        <p:spPr>
          <a:xfrm>
            <a:off x="3912754" y="3356416"/>
            <a:ext cx="425521" cy="589401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A6E5F39-D16E-C149-83ED-1B6158AA2A57}"/>
              </a:ext>
            </a:extLst>
          </p:cNvPr>
          <p:cNvSpPr/>
          <p:nvPr/>
        </p:nvSpPr>
        <p:spPr>
          <a:xfrm>
            <a:off x="5357511" y="3310502"/>
            <a:ext cx="425521" cy="589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4E9E9DB-EC2E-7C45-BC38-82FBAD77A7F1}"/>
              </a:ext>
            </a:extLst>
          </p:cNvPr>
          <p:cNvSpPr/>
          <p:nvPr/>
        </p:nvSpPr>
        <p:spPr>
          <a:xfrm>
            <a:off x="4338275" y="2420724"/>
            <a:ext cx="715941" cy="365759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FE7F8BD-37AE-0143-AB9D-FF1EA44CA9CA}"/>
              </a:ext>
            </a:extLst>
          </p:cNvPr>
          <p:cNvSpPr/>
          <p:nvPr/>
        </p:nvSpPr>
        <p:spPr>
          <a:xfrm>
            <a:off x="4393093" y="1727428"/>
            <a:ext cx="715941" cy="365759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802526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4C97"/>
                </a:solidFill>
              </a:rPr>
              <a:t>FNAL roles in CMB-S4 capitalize on 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70" y="1009079"/>
            <a:ext cx="9031111" cy="55877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200" b="1" dirty="0">
                <a:solidFill>
                  <a:srgbClr val="505050"/>
                </a:solidFill>
              </a:rPr>
              <a:t>Core Capabilities &amp; Experience</a:t>
            </a:r>
          </a:p>
          <a:p>
            <a:pPr lvl="1">
              <a:defRPr/>
            </a:pPr>
            <a:r>
              <a:rPr lang="en-US" sz="1900" dirty="0"/>
              <a:t>Leadership of SPT</a:t>
            </a:r>
            <a:r>
              <a:rPr lang="mr-IN" sz="1900" dirty="0"/>
              <a:t>–</a:t>
            </a:r>
            <a:r>
              <a:rPr lang="en-US" sz="1900" dirty="0"/>
              <a:t>3G detector testing, integration, cryostat design, operations </a:t>
            </a:r>
          </a:p>
          <a:p>
            <a:pPr lvl="1">
              <a:defRPr/>
            </a:pPr>
            <a:r>
              <a:rPr lang="en-US" sz="1900" dirty="0"/>
              <a:t>Project management expertise and infrastructure</a:t>
            </a:r>
          </a:p>
          <a:p>
            <a:pPr lvl="1">
              <a:defRPr/>
            </a:pPr>
            <a:r>
              <a:rPr lang="en-US" sz="1900" dirty="0"/>
              <a:t>Cryogenic Engineering</a:t>
            </a:r>
          </a:p>
          <a:p>
            <a:pPr lvl="1">
              <a:defRPr/>
            </a:pPr>
            <a:r>
              <a:rPr lang="en-US" sz="1900" dirty="0"/>
              <a:t>Technical facilities: </a:t>
            </a:r>
          </a:p>
          <a:p>
            <a:pPr lvl="2">
              <a:defRPr/>
            </a:pPr>
            <a:r>
              <a:rPr lang="en-US" sz="1700" dirty="0" err="1">
                <a:solidFill>
                  <a:srgbClr val="004C97"/>
                </a:solidFill>
              </a:rPr>
              <a:t>SiDet</a:t>
            </a:r>
            <a:r>
              <a:rPr lang="en-US" sz="1700" dirty="0">
                <a:solidFill>
                  <a:srgbClr val="004C97"/>
                </a:solidFill>
              </a:rPr>
              <a:t> </a:t>
            </a:r>
            <a:r>
              <a:rPr lang="mr-IN" sz="1700" dirty="0">
                <a:solidFill>
                  <a:srgbClr val="004C97"/>
                </a:solidFill>
              </a:rPr>
              <a:t>–</a:t>
            </a:r>
            <a:r>
              <a:rPr lang="en-US" sz="1700" dirty="0">
                <a:solidFill>
                  <a:srgbClr val="004C97"/>
                </a:solidFill>
              </a:rPr>
              <a:t> </a:t>
            </a:r>
            <a:r>
              <a:rPr lang="en-US" sz="1700" dirty="0" err="1">
                <a:solidFill>
                  <a:srgbClr val="004C97"/>
                </a:solidFill>
              </a:rPr>
              <a:t>wirebonding</a:t>
            </a:r>
            <a:r>
              <a:rPr lang="en-US" sz="1700" dirty="0">
                <a:solidFill>
                  <a:srgbClr val="004C97"/>
                </a:solidFill>
              </a:rPr>
              <a:t>, precision assembly, integration and testing</a:t>
            </a:r>
          </a:p>
          <a:p>
            <a:pPr lvl="2">
              <a:defRPr/>
            </a:pPr>
            <a:r>
              <a:rPr lang="en-US" sz="1700" dirty="0">
                <a:solidFill>
                  <a:srgbClr val="004C97"/>
                </a:solidFill>
              </a:rPr>
              <a:t>IERC cryogenic lab will house multiple dilution fridges for CMB S4</a:t>
            </a:r>
          </a:p>
          <a:p>
            <a:pPr>
              <a:defRPr/>
            </a:pPr>
            <a:r>
              <a:rPr lang="en-US" sz="2200" b="1" dirty="0">
                <a:solidFill>
                  <a:srgbClr val="505050"/>
                </a:solidFill>
              </a:rPr>
              <a:t>Strong/growing connections with U Chicago and ANL </a:t>
            </a:r>
          </a:p>
          <a:p>
            <a:pPr lvl="1">
              <a:defRPr/>
            </a:pPr>
            <a:r>
              <a:rPr lang="en-US" sz="1900" dirty="0"/>
              <a:t>History of close collaboration on SPT-3G and CMB-S4 </a:t>
            </a:r>
          </a:p>
          <a:p>
            <a:pPr lvl="1">
              <a:defRPr/>
            </a:pPr>
            <a:r>
              <a:rPr lang="en-US" sz="1900" dirty="0"/>
              <a:t>Combined expertise in project leadership, science, engineering and operations well matched to needs of CMB-S4; working closely to move it forward</a:t>
            </a:r>
          </a:p>
          <a:p>
            <a:pPr lvl="1">
              <a:defRPr/>
            </a:pPr>
            <a:r>
              <a:rPr lang="en-US" sz="1900" dirty="0"/>
              <a:t>Joint FNAL/UC positions will provide cost-effective growth to lead this program </a:t>
            </a:r>
          </a:p>
          <a:p>
            <a:pPr>
              <a:defRPr/>
            </a:pPr>
            <a:r>
              <a:rPr lang="en-US" sz="2200" b="1" dirty="0">
                <a:solidFill>
                  <a:srgbClr val="505050"/>
                </a:solidFill>
              </a:rPr>
              <a:t>Strong working relationships with other labs and universities: 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1900" dirty="0">
                <a:solidFill>
                  <a:srgbClr val="404040"/>
                </a:solidFill>
              </a:rPr>
              <a:t>Complementary strengths, e.g., detector fab at other labs will feed FNAL testing. </a:t>
            </a:r>
          </a:p>
          <a:p>
            <a:pPr>
              <a:defRPr/>
            </a:pPr>
            <a:endParaRPr lang="en-US" sz="1000" dirty="0">
              <a:solidFill>
                <a:srgbClr val="004C9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228600" y="6471812"/>
            <a:ext cx="447676" cy="215444"/>
          </a:xfrm>
        </p:spPr>
        <p:txBody>
          <a:bodyPr/>
          <a:lstStyle/>
          <a:p>
            <a:fld id="{86CB4B4D-7CA3-9044-876B-883B54F8677D}" type="slidenum">
              <a:rPr lang="uk-UA" sz="1200"/>
              <a:pPr/>
              <a:t>9</a:t>
            </a:fld>
            <a:endParaRPr lang="uk-UA" sz="1200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72B2458-46A1-784D-B7D5-3DB6FDD9EE55}"/>
              </a:ext>
            </a:extLst>
          </p:cNvPr>
          <p:cNvSpPr txBox="1">
            <a:spLocks/>
          </p:cNvSpPr>
          <p:nvPr/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694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6940" algn="l" defTabSz="45694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3883" algn="l" defTabSz="45694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0830" algn="l" defTabSz="45694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7772" algn="l" defTabSz="45694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4713" algn="l" defTabSz="45694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1659" algn="l" defTabSz="45694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198596" algn="l" defTabSz="45694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5543" algn="l" defTabSz="45694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6396">
              <a:defRPr/>
            </a:pPr>
            <a:r>
              <a:rPr lang="en-US" dirty="0"/>
              <a:t>1/16/20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A3FD43B-E3C8-C544-AB41-49091BD10443}"/>
              </a:ext>
            </a:extLst>
          </p:cNvPr>
          <p:cNvSpPr txBox="1">
            <a:spLocks/>
          </p:cNvSpPr>
          <p:nvPr/>
        </p:nvSpPr>
        <p:spPr>
          <a:xfrm>
            <a:off x="1530604" y="6504247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694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6940" algn="l" defTabSz="45694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3883" algn="l" defTabSz="45694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0830" algn="l" defTabSz="45694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7772" algn="l" defTabSz="45694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4713" algn="l" defTabSz="45694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1659" algn="l" defTabSz="45694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198596" algn="l" defTabSz="45694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5543" algn="l" defTabSz="45694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6396">
              <a:defRPr/>
            </a:pPr>
            <a:r>
              <a:rPr lang="en-US" dirty="0"/>
              <a:t>Cosmic Frontier Update</a:t>
            </a:r>
            <a:endParaRPr lang="en-US" b="1" dirty="0"/>
          </a:p>
        </p:txBody>
      </p:sp>
      <p:pic>
        <p:nvPicPr>
          <p:cNvPr id="7" name="IMG_6550.jpg" descr="IMG_6550.jpg"/>
          <p:cNvPicPr>
            <a:picLocks noChangeAspect="1"/>
          </p:cNvPicPr>
          <p:nvPr/>
        </p:nvPicPr>
        <p:blipFill>
          <a:blip r:embed="rId2"/>
          <a:srcRect r="6715"/>
          <a:stretch>
            <a:fillRect/>
          </a:stretch>
        </p:blipFill>
        <p:spPr>
          <a:xfrm>
            <a:off x="7545733" y="1758823"/>
            <a:ext cx="1622958" cy="2319735"/>
          </a:xfrm>
          <a:prstGeom prst="rect">
            <a:avLst/>
          </a:prstGeom>
          <a:ln w="38100">
            <a:solidFill>
              <a:srgbClr val="53585F"/>
            </a:solidFill>
          </a:ln>
        </p:spPr>
      </p:pic>
    </p:spTree>
    <p:extLst>
      <p:ext uri="{BB962C8B-B14F-4D97-AF65-F5344CB8AC3E}">
        <p14:creationId xmlns:p14="http://schemas.microsoft.com/office/powerpoint/2010/main" val="21555895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ark Matter Strategy" id="{73A67D2F-A54A-4321-99FE-18960602697D}" vid="{0DB917A5-8D6B-4806-ABBB-1D8BBB23ADDD}"/>
    </a:ext>
  </a:extLst>
</a:theme>
</file>

<file path=ppt/theme/theme3.xml><?xml version="1.0" encoding="utf-8"?>
<a:theme xmlns:a="http://schemas.openxmlformats.org/drawingml/2006/main" name="2_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ark Matter Strategy" id="{73A67D2F-A54A-4321-99FE-18960602697D}" vid="{0DB917A5-8D6B-4806-ABBB-1D8BBB23ADDD}"/>
    </a:ext>
  </a:extLst>
</a:theme>
</file>

<file path=ppt/theme/theme4.xml><?xml version="1.0" encoding="utf-8"?>
<a:theme xmlns:a="http://schemas.openxmlformats.org/drawingml/2006/main" name="3_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ark Matter Strategy" id="{73A67D2F-A54A-4321-99FE-18960602697D}" vid="{0DB917A5-8D6B-4806-ABBB-1D8BBB23ADDD}"/>
    </a:ext>
  </a:extLst>
</a:theme>
</file>

<file path=ppt/theme/theme5.xml><?xml version="1.0" encoding="utf-8"?>
<a:theme xmlns:a="http://schemas.openxmlformats.org/drawingml/2006/main" name="4_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FermilabTemplate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FermilabTemplate">
  <a:themeElements>
    <a:clrScheme name="">
      <a:dk1>
        <a:srgbClr val="004C97"/>
      </a:dk1>
      <a:lt1>
        <a:srgbClr val="FFFFFF"/>
      </a:lt1>
      <a:dk2>
        <a:srgbClr val="535353"/>
      </a:dk2>
      <a:lt2>
        <a:srgbClr val="A7A7A7"/>
      </a:lt2>
      <a:accent1>
        <a:srgbClr val="99D6EA"/>
      </a:accent1>
      <a:accent2>
        <a:srgbClr val="DB720C"/>
      </a:accent2>
      <a:accent3>
        <a:srgbClr val="FFFFFF"/>
      </a:accent3>
      <a:accent4>
        <a:srgbClr val="004080"/>
      </a:accent4>
      <a:accent5>
        <a:srgbClr val="CAE8F3"/>
      </a:accent5>
      <a:accent6>
        <a:srgbClr val="C6670A"/>
      </a:accent6>
      <a:hlink>
        <a:srgbClr val="0000FF"/>
      </a:hlink>
      <a:folHlink>
        <a:srgbClr val="FF00FF"/>
      </a:folHlink>
    </a:clrScheme>
    <a:fontScheme name="FermilabTempla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004C97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004C97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Fermilab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Custom 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44169</TotalTime>
  <Words>3651</Words>
  <Application>Microsoft Macintosh PowerPoint</Application>
  <PresentationFormat>On-screen Show (4:3)</PresentationFormat>
  <Paragraphs>454</Paragraphs>
  <Slides>32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Arial</vt:lpstr>
      <vt:lpstr>Calibri</vt:lpstr>
      <vt:lpstr>Cambria Math</vt:lpstr>
      <vt:lpstr>Freestyle Script</vt:lpstr>
      <vt:lpstr>Helvetica</vt:lpstr>
      <vt:lpstr>Helvetica Neue</vt:lpstr>
      <vt:lpstr>Lucida Grande</vt:lpstr>
      <vt:lpstr>Symbol</vt:lpstr>
      <vt:lpstr>Fermilab_PPT_090815</vt:lpstr>
      <vt:lpstr>1_Fermilab_PPT_090815</vt:lpstr>
      <vt:lpstr>2_Fermilab_PPT_090815</vt:lpstr>
      <vt:lpstr>3_Fermilab_PPT_090815</vt:lpstr>
      <vt:lpstr>4_Fermilab_PPT_090815</vt:lpstr>
      <vt:lpstr>Office Theme</vt:lpstr>
      <vt:lpstr>FermilabTemplate</vt:lpstr>
      <vt:lpstr>1_FermilabTemplate</vt:lpstr>
      <vt:lpstr>Fermilab</vt:lpstr>
      <vt:lpstr>PowerPoint Presentation</vt:lpstr>
      <vt:lpstr>Goals of the Cosmic Science Program </vt:lpstr>
      <vt:lpstr>Fermilab Cosmic Strategic Plan   (FY19 PEMP Notable satisfied)</vt:lpstr>
      <vt:lpstr>Cosmic Frontier at FNAL</vt:lpstr>
      <vt:lpstr>CMB: Recent Accomplishments   </vt:lpstr>
      <vt:lpstr>CMB-Stage 4 Experiment </vt:lpstr>
      <vt:lpstr>CMB-S4 Status</vt:lpstr>
      <vt:lpstr>CMB-S4 Project Organization</vt:lpstr>
      <vt:lpstr>FNAL roles in CMB-S4 capitalize on our strengths</vt:lpstr>
      <vt:lpstr>Potential FNAL Roles in CMB-S4 Project are being realized</vt:lpstr>
      <vt:lpstr>ADMX Search for Axion Dark Matter Particles</vt:lpstr>
      <vt:lpstr>ADMX Search For Dark Matter Axions</vt:lpstr>
      <vt:lpstr>Designing Next Phase of ADMX  </vt:lpstr>
      <vt:lpstr>Axion Detector Lab at Fermilab:  ADMX Cavity Testing and System Integration Tests</vt:lpstr>
      <vt:lpstr>Sub-GeV Dark Matter Search with CCDs</vt:lpstr>
      <vt:lpstr>Recent Results: SENSEI, SCDMS, DAMIC</vt:lpstr>
      <vt:lpstr>Future: SENSEI-100  Oscura</vt:lpstr>
      <vt:lpstr>Skipper-CCD beyond DM </vt:lpstr>
      <vt:lpstr>PowerPoint Presentation</vt:lpstr>
      <vt:lpstr>PowerPoint Presentation</vt:lpstr>
      <vt:lpstr>PowerPoint Presentation</vt:lpstr>
      <vt:lpstr>NEXUS: Sub-GeV Dark Matter and Cryogenic Detector Test Facility</vt:lpstr>
      <vt:lpstr>PowerPoint Presentation</vt:lpstr>
      <vt:lpstr>Timeline for SuperCDMS Activities</vt:lpstr>
      <vt:lpstr>Dark Energy Survey</vt:lpstr>
      <vt:lpstr>Dark Energy Survey: Recent Highlights</vt:lpstr>
      <vt:lpstr>Survey Synergy: SPTxDES Joint Analysis Results    </vt:lpstr>
      <vt:lpstr>Detector R&amp;D for the Cosmic Frontier</vt:lpstr>
      <vt:lpstr>Cosmic LDRD &amp; Other Related Grants</vt:lpstr>
      <vt:lpstr>Cosmic Physics Center (CPC)</vt:lpstr>
      <vt:lpstr>Cosmic Physics Center</vt:lpstr>
      <vt:lpstr>Conclusion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Joshua A Frieman</cp:lastModifiedBy>
  <cp:revision>1648</cp:revision>
  <cp:lastPrinted>2014-01-20T19:40:21Z</cp:lastPrinted>
  <dcterms:created xsi:type="dcterms:W3CDTF">2014-01-03T20:18:13Z</dcterms:created>
  <dcterms:modified xsi:type="dcterms:W3CDTF">2020-01-16T05:32:50Z</dcterms:modified>
</cp:coreProperties>
</file>