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63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9" r:id="rId5"/>
    <p:sldId id="264" r:id="rId6"/>
    <p:sldId id="260" r:id="rId7"/>
    <p:sldId id="261" r:id="rId8"/>
    <p:sldId id="262" r:id="rId9"/>
    <p:sldId id="263" r:id="rId10"/>
    <p:sldId id="267" r:id="rId11"/>
    <p:sldId id="265" r:id="rId12"/>
    <p:sldId id="266" r:id="rId13"/>
    <p:sldId id="277" r:id="rId14"/>
    <p:sldId id="268" r:id="rId15"/>
    <p:sldId id="269" r:id="rId16"/>
    <p:sldId id="270" r:id="rId17"/>
    <p:sldId id="294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30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575" autoAdjust="0"/>
    <p:restoredTop sz="93188" autoAdjust="0"/>
  </p:normalViewPr>
  <p:slideViewPr>
    <p:cSldViewPr snapToObjects="1" showGuides="1">
      <p:cViewPr varScale="1">
        <p:scale>
          <a:sx n="115" d="100"/>
          <a:sy n="115" d="100"/>
        </p:scale>
        <p:origin x="-3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53D6A-5627-BF44-9CAD-B86BEE129E21}" type="datetimeFigureOut">
              <a:rPr lang="en-US" smtClean="0"/>
              <a:pPr/>
              <a:t>4/25/10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4C7F5-D946-CB43-A92C-91768EC9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C1586-5DF1-5445-B7E3-B7397490DD96}" type="datetimeFigureOut">
              <a:rPr lang="en-US" smtClean="0"/>
              <a:pPr/>
              <a:t>4/25/10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F04EF-D5D4-1240-9BA7-6DA9BC154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4F55F-34BC-1042-98ED-D106C828A07F}" type="slidenum">
              <a:rPr lang="en-US"/>
              <a:pPr/>
              <a:t>3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8" tIns="45714" rIns="91428" bIns="45714"/>
          <a:lstStyle/>
          <a:p>
            <a:r>
              <a:rPr lang="en-US"/>
              <a:t>Lightcurve image is a Hubble (Wide Field and Planetary Camera 2) image of SN 1997cj.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64F685-211C-AC40-8128-439BDA8503C6}" type="slidenum">
              <a:rPr lang="en-US"/>
              <a:pPr/>
              <a:t>13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F04EF-D5D4-1240-9BA7-6DA9BC1548C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02E8D-EAE3-1245-A404-691505C65FCA}" type="slidenum">
              <a:rPr lang="en-US"/>
              <a:pPr/>
              <a:t>16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431375-0AD9-0646-994A-E33756EC7C99}" type="slidenum">
              <a:rPr lang="en-US"/>
              <a:pPr/>
              <a:t>18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D8273-8783-5F45-80B1-3F4BBFC47776}" type="slidenum">
              <a:rPr lang="en-US"/>
              <a:pPr/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D7F3E-0057-2946-85FC-8DC9B1529737}" type="slidenum">
              <a:rPr lang="en-US"/>
              <a:pPr/>
              <a:t>20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938F6-4530-8F4E-8F87-683AC938EE66}" type="slidenum">
              <a:rPr lang="en-US"/>
              <a:pPr/>
              <a:t>21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57543-228B-FB4B-81F9-01AB695BAD7F}" type="slidenum">
              <a:rPr lang="en-US"/>
              <a:pPr/>
              <a:t>22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10286-55DA-8D47-899C-CC2B90AA200D}" type="slidenum">
              <a:rPr lang="en-US"/>
              <a:pPr/>
              <a:t>23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ACD20-3428-564D-96D6-0A686BE11A65}" type="slidenum">
              <a:rPr lang="en-US"/>
              <a:pPr/>
              <a:t>24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CA3814-9D40-AB46-9D2C-2C7A522F8FE8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BC28D3-D8E7-AA42-926B-60A98A264D66}" type="slidenum">
              <a:rPr lang="en-US"/>
              <a:pPr/>
              <a:t>26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EED8F-740D-6D45-A6BA-D00FBC70292C}" type="slidenum">
              <a:rPr lang="en-US"/>
              <a:pPr/>
              <a:t>5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DF8358-B606-8441-B43B-0063743B4F27}" type="slidenum">
              <a:rPr lang="en-US"/>
              <a:pPr/>
              <a:t>6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BDD44-88C2-764A-877C-12E4A036C5CD}" type="slidenum">
              <a:rPr lang="en-US"/>
              <a:pPr/>
              <a:t>7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DE88D-7A95-294C-AA5B-8D758CC19432}" type="slidenum">
              <a:rPr lang="en-US"/>
              <a:pPr/>
              <a:t>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7" rIns="91433" bIns="4571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7B65A-86A7-B147-A9EF-E7519999E88F}" type="slidenum">
              <a:rPr lang="en-US"/>
              <a:pPr/>
              <a:t>10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60" y="4343400"/>
            <a:ext cx="5031482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0" tIns="43245" rIns="86490" bIns="4324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D0C2E7-14CA-2743-9C3E-82DF46F494A0}" type="slidenum">
              <a:rPr lang="en-US"/>
              <a:pPr/>
              <a:t>11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77045A-14E6-F543-B6F7-4DA8BB52F579}" type="slidenum">
              <a:rPr lang="en-US"/>
              <a:pPr/>
              <a:t>12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5943600" cy="917575"/>
          </a:xfrm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D78B5-45D5-D84F-9B81-AB250BB61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38" y="0"/>
            <a:ext cx="7772400" cy="674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81050" y="1190625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3450" y="119062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1D8CC-BBC7-A94A-8741-08C4197BB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C78D8-5807-7949-92F7-7FE3C6350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3A971-0DF6-4C4D-8D2D-3261449FE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050" y="11906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1906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B498B-AB11-684F-81E5-C15DC2DB5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"/>
            <a:ext cx="7772400" cy="838200"/>
          </a:xfrm>
          <a:prstGeom prst="rect">
            <a:avLst/>
          </a:prstGeom>
        </p:spPr>
        <p:txBody>
          <a:bodyPr tIns="91440" bIns="137160" anchor="ctr">
            <a:normAutofit/>
          </a:bodyPr>
          <a:lstStyle>
            <a:lvl1pPr algn="l">
              <a:spcBef>
                <a:spcPts val="0"/>
              </a:spcBef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28600" y="990600"/>
            <a:ext cx="8553450" cy="52578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spcBef>
                <a:spcPts val="600"/>
              </a:spcBef>
              <a:buClr>
                <a:srgbClr val="800000"/>
              </a:buClr>
              <a:buSzPct val="80000"/>
              <a:buFont typeface="Lucida Grande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600"/>
              </a:spcBef>
              <a:buClr>
                <a:srgbClr val="800000"/>
              </a:buClr>
              <a:buSzPct val="80000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600"/>
              </a:spcBef>
              <a:buClr>
                <a:srgbClr val="800000"/>
              </a:buClr>
              <a:buSzPct val="80000"/>
              <a:buFont typeface="Courier New"/>
              <a:buChar char="o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.png"/><Relationship Id="rId13" Type="http://schemas.openxmlformats.org/officeDocument/2006/relationships/image" Target="../media/image4.pdf"/><Relationship Id="rId14" Type="http://schemas.openxmlformats.org/officeDocument/2006/relationships/image" Target="../media/image6.png"/><Relationship Id="rId15" Type="http://schemas.openxmlformats.org/officeDocument/2006/relationships/image" Target="../media/image5.pdf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df"/><Relationship Id="rId9" Type="http://schemas.openxmlformats.org/officeDocument/2006/relationships/image" Target="../media/image2.png"/><Relationship Id="rId10" Type="http://schemas.openxmlformats.org/officeDocument/2006/relationships/image" Target="../media/image3.pd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5" Type="http://schemas.openxmlformats.org/officeDocument/2006/relationships/image" Target="../media/image6.png"/><Relationship Id="rId6" Type="http://schemas.openxmlformats.org/officeDocument/2006/relationships/image" Target="../media/image5.pdf"/><Relationship Id="rId7" Type="http://schemas.openxmlformats.org/officeDocument/2006/relationships/image" Target="../media/image81.png"/><Relationship Id="rId8" Type="http://schemas.openxmlformats.org/officeDocument/2006/relationships/image" Target="../media/image6.pdf"/><Relationship Id="rId11" Type="http://schemas.openxmlformats.org/officeDocument/2006/relationships/image" Target="../media/image121.png"/><Relationship Id="rId12" Type="http://schemas.openxmlformats.org/officeDocument/2006/relationships/image" Target="../media/image7.pdf"/><Relationship Id="rId13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4.pdf"/><Relationship Id="rId5" Type="http://schemas.openxmlformats.org/officeDocument/2006/relationships/image" Target="../media/image6.png"/><Relationship Id="rId6" Type="http://schemas.openxmlformats.org/officeDocument/2006/relationships/image" Target="../media/image5.pdf"/><Relationship Id="rId7" Type="http://schemas.openxmlformats.org/officeDocument/2006/relationships/image" Target="../media/image81.png"/><Relationship Id="rId8" Type="http://schemas.openxmlformats.org/officeDocument/2006/relationships/image" Target="../media/image7.pdf"/><Relationship Id="rId12" Type="http://schemas.openxmlformats.org/officeDocument/2006/relationships/image" Target="../media/image141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E15DC-4D6C-554C-8F38-AD9D3D996884}" type="datetime1">
              <a:rPr lang="en-US" smtClean="0"/>
              <a:pPr/>
              <a:t>4/25/10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D6AA2-9BDB-5745-B5B9-A4F131D1B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15968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endParaRPr lang="en-US" b="1" dirty="0">
              <a:latin typeface="Arial"/>
              <a:cs typeface="Arial"/>
            </a:endParaRPr>
          </a:p>
        </p:txBody>
      </p:sp>
      <p:pic>
        <p:nvPicPr>
          <p:cNvPr id="8" name="Picture 7" descr="ci_logo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14300" y="114300"/>
            <a:ext cx="1790700" cy="800100"/>
          </a:xfrm>
          <a:prstGeom prst="rect">
            <a:avLst/>
          </a:prstGeom>
        </p:spPr>
      </p:pic>
      <p:pic>
        <p:nvPicPr>
          <p:cNvPr id="9" name="Picture 8" descr="radiate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0">
                <a:alphaModFix amt="50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2">
                <a:alphaModFix amt="50000"/>
              </a:blip>
              <a:stretch>
                <a:fillRect/>
              </a:stretch>
            </p:blipFill>
          </mc:Fallback>
        </mc:AlternateContent>
        <p:spPr>
          <a:xfrm>
            <a:off x="5410200" y="495300"/>
            <a:ext cx="3721100" cy="5676900"/>
          </a:xfrm>
          <a:prstGeom prst="rect">
            <a:avLst/>
          </a:prstGeom>
        </p:spPr>
      </p:pic>
      <p:pic>
        <p:nvPicPr>
          <p:cNvPr id="10" name="Picture 9" descr="argonn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572000" y="6400800"/>
            <a:ext cx="812800" cy="279400"/>
          </a:xfrm>
          <a:prstGeom prst="rect">
            <a:avLst/>
          </a:prstGeom>
        </p:spPr>
      </p:pic>
      <p:pic>
        <p:nvPicPr>
          <p:cNvPr id="11" name="Picture 10" descr="uofc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007100" y="6477000"/>
            <a:ext cx="1003300" cy="2032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5400000">
            <a:off x="5561806" y="65532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163594" y="65532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06811" y="6333282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www.ci.anl.gov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12746" y="6497350"/>
            <a:ext cx="1347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www.ci.uchicago.edu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4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rgonn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6477000"/>
            <a:ext cx="812800" cy="279400"/>
          </a:xfrm>
          <a:prstGeom prst="rect">
            <a:avLst/>
          </a:prstGeom>
        </p:spPr>
      </p:pic>
      <p:pic>
        <p:nvPicPr>
          <p:cNvPr id="10" name="Picture 9" descr="uofc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72200" y="6553200"/>
            <a:ext cx="1003300" cy="203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5791994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241382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uofcicon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8305800" y="152400"/>
            <a:ext cx="673100" cy="596900"/>
          </a:xfrm>
          <a:prstGeom prst="rect">
            <a:avLst/>
          </a:prstGeom>
        </p:spPr>
      </p:pic>
      <p:pic>
        <p:nvPicPr>
          <p:cNvPr id="15" name="Picture 14" descr="radiateforwhite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2">
                <a:alphaModFix amt="85000"/>
              </a:blip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3">
                <a:alphaModFix amt="85000"/>
              </a:blip>
              <a:stretch>
                <a:fillRect/>
              </a:stretch>
            </p:blipFill>
          </mc:Fallback>
        </mc:AlternateContent>
        <p:spPr>
          <a:xfrm>
            <a:off x="5613400" y="838200"/>
            <a:ext cx="3530600" cy="5359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6467445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ED12DC1-BB88-6B49-A914-5DE104335772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1066800" y="6467445"/>
            <a:ext cx="28956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algn="l" defTabSz="457200" rtl="0" eaLnBrk="1" latinLnBrk="0" hangingPunct="1">
              <a:defRPr lang="en-US" sz="1200" kern="120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06811" y="6408000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www.ci.anl.gov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12746" y="6572068"/>
            <a:ext cx="1347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www.ci.uchicago.edu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41596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rgonn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6477000"/>
            <a:ext cx="812800" cy="279400"/>
          </a:xfrm>
          <a:prstGeom prst="rect">
            <a:avLst/>
          </a:prstGeom>
        </p:spPr>
      </p:pic>
      <p:pic>
        <p:nvPicPr>
          <p:cNvPr id="10" name="Picture 9" descr="uofclogo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72200" y="6553200"/>
            <a:ext cx="1003300" cy="203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>
            <a:off x="5791994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241382" y="6629400"/>
            <a:ext cx="304800" cy="1588"/>
          </a:xfrm>
          <a:prstGeom prst="line">
            <a:avLst/>
          </a:prstGeom>
          <a:ln>
            <a:solidFill>
              <a:srgbClr val="B42E3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 descr="radiateforwhite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>
                <a:alphaModFix amt="85000"/>
              </a:blip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2">
                <a:alphaModFix amt="85000"/>
              </a:blip>
              <a:stretch>
                <a:fillRect/>
              </a:stretch>
            </p:blipFill>
          </mc:Fallback>
        </mc:AlternateContent>
        <p:spPr>
          <a:xfrm>
            <a:off x="5613400" y="838200"/>
            <a:ext cx="3530600" cy="535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06811" y="6408000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www.ci.anl.gov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2746" y="6572068"/>
            <a:ext cx="13472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 smtClean="0">
                <a:solidFill>
                  <a:schemeClr val="bg1">
                    <a:lumMod val="85000"/>
                  </a:schemeClr>
                </a:solidFill>
              </a:rPr>
              <a:t>www.ci.uchicago.edu</a:t>
            </a:r>
            <a:endParaRPr lang="en-US" sz="105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hyperlink" Target="javascript:popup('citart1','a1','10.1111/j.1365-2966.2004.08381.x','aj13652966200408381x','')" TargetMode="External"/><Relationship Id="rId12" Type="http://schemas.openxmlformats.org/officeDocument/2006/relationships/hyperlink" Target="javascript:popup('citart1','a1%20a2','10.1111/j.1365-2966.2004.08381.x','aj13652966200408381x','')" TargetMode="External"/><Relationship Id="rId13" Type="http://schemas.openxmlformats.org/officeDocument/2006/relationships/hyperlink" Target="javascript:popup('citart1','a3','10.1111/j.1365-2966.2004.08381.x','aj13652966200408381x','')" TargetMode="External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hyperlink" Target="javascript:popup('citart1','a1%20c1','10.1111/j.1365-2966.2004.08381.x','aj13652966200408381x','')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amb/Desktop/Images%20and%20Movies/Turbulent%20Nuclear%20Combustion/rt256_s30_fn_0.0010_flam_velm_vrtm_1066x600.mpeg" TargetMode="Externa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lamb/Desktop/Images%20and%20Movies/Type%20Ia%20Supernovae/wd_def_det_16rb_80off_1024x768.mpeg" TargetMode="Externa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eg"/><Relationship Id="rId1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1" Type="http://schemas.openxmlformats.org/officeDocument/2006/relationships/video" Target="file://localhost/Users/lamb/Desktop/Images%20and%20Movies/saul_sm.mpg.mpeg" TargetMode="Externa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png"/><Relationship Id="rId1" Type="http://schemas.openxmlformats.org/officeDocument/2006/relationships/video" Target="file://localhost/Users/lamb/Desktop/Images%20and%20Movies/saul_sm.mpg.mpeg" TargetMode="Externa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jpe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7010400" cy="9175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Insights into Type </a:t>
            </a:r>
            <a:r>
              <a:rPr lang="en-US" dirty="0" err="1" smtClean="0"/>
              <a:t>Ia</a:t>
            </a:r>
            <a:r>
              <a:rPr lang="en-US" dirty="0" smtClean="0"/>
              <a:t> Supernova Explosions from Large-</a:t>
            </a:r>
            <a:r>
              <a:rPr lang="en-US" dirty="0" smtClean="0"/>
              <a:t>Scale Simulations</a:t>
            </a:r>
            <a:endParaRPr lang="en-US" dirty="0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57200" y="5105400"/>
            <a:ext cx="4867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Computation Institute Review</a:t>
            </a:r>
          </a:p>
          <a:p>
            <a:r>
              <a:rPr lang="en-US" sz="1800" dirty="0">
                <a:solidFill>
                  <a:schemeClr val="bg1"/>
                </a:solidFill>
              </a:rPr>
              <a:t>University of Chicago</a:t>
            </a:r>
          </a:p>
          <a:p>
            <a:r>
              <a:rPr lang="en-US" sz="1800" dirty="0">
                <a:solidFill>
                  <a:schemeClr val="bg1"/>
                </a:solidFill>
              </a:rPr>
              <a:t>27 April 2010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457200" y="3352800"/>
            <a:ext cx="6035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Don Q. Lamb </a:t>
            </a: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</a:rPr>
              <a:t> DOE ASC Flash </a:t>
            </a:r>
            <a:r>
              <a:rPr lang="en-US" sz="2400" dirty="0">
                <a:solidFill>
                  <a:schemeClr val="bg1"/>
                </a:solidFill>
              </a:rPr>
              <a:t>Center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University of Chicago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8163" y="0"/>
            <a:ext cx="8181975" cy="67468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600" b="1" dirty="0" smtClean="0"/>
              <a:t>…FLASH is being used by </a:t>
            </a:r>
            <a:r>
              <a:rPr lang="en-US" sz="2600" b="1" dirty="0" smtClean="0"/>
              <a:t>groups</a:t>
            </a:r>
            <a:r>
              <a:rPr lang="en-US" sz="2600" b="1" dirty="0" smtClean="0"/>
              <a:t> </a:t>
            </a:r>
            <a:r>
              <a:rPr lang="en-US" sz="2600" b="1" dirty="0" smtClean="0"/>
              <a:t>throughout </a:t>
            </a:r>
            <a:r>
              <a:rPr lang="en-US" sz="2600" b="1" dirty="0" smtClean="0"/>
              <a:t>the world</a:t>
            </a:r>
          </a:p>
        </p:txBody>
      </p:sp>
      <p:pic>
        <p:nvPicPr>
          <p:cNvPr id="32771" name="Picture 3" descr="Brueggen2005-Snapsh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175" y="4038600"/>
            <a:ext cx="29083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CITA-FLASH-Workshop-small"/>
          <p:cNvPicPr>
            <a:picLocks noChangeAspect="1" noChangeArrowheads="1"/>
          </p:cNvPicPr>
          <p:nvPr/>
        </p:nvPicPr>
        <p:blipFill>
          <a:blip r:embed="rId4"/>
          <a:srcRect t="3636"/>
          <a:stretch>
            <a:fillRect/>
          </a:stretch>
        </p:blipFill>
        <p:spPr bwMode="auto">
          <a:xfrm>
            <a:off x="5254625" y="930275"/>
            <a:ext cx="38862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ang2005-Snapsho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1225" y="1052513"/>
            <a:ext cx="202723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Dominion-flas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4075" y="2457450"/>
            <a:ext cx="259238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Brueggen2005-Snapsh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5350" y="4051300"/>
            <a:ext cx="31575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4486275" y="922338"/>
            <a:ext cx="484188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US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835900" y="1400175"/>
            <a:ext cx="884238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Canada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905375" y="2967038"/>
            <a:ext cx="484188" cy="34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US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7612063" y="3975100"/>
            <a:ext cx="1031875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Germany</a:t>
            </a:r>
          </a:p>
        </p:txBody>
      </p:sp>
      <p:pic>
        <p:nvPicPr>
          <p:cNvPr id="32780" name="Picture 12" descr="MunichObservatory-Flash"/>
          <p:cNvPicPr>
            <a:picLocks noChangeAspect="1" noChangeArrowheads="1"/>
          </p:cNvPicPr>
          <p:nvPr/>
        </p:nvPicPr>
        <p:blipFill>
          <a:blip r:embed="rId7"/>
          <a:srcRect t="8183"/>
          <a:stretch>
            <a:fillRect/>
          </a:stretch>
        </p:blipFill>
        <p:spPr bwMode="auto">
          <a:xfrm>
            <a:off x="0" y="979488"/>
            <a:ext cx="25828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3" descr="McMaster-Practical-FLASH-Note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" y="2141538"/>
            <a:ext cx="35496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4" descr="THE-FLASH-CODE-AT-OAP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163" y="3235325"/>
            <a:ext cx="2790825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3338" y="3995738"/>
            <a:ext cx="681037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Italy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319213" y="2994025"/>
            <a:ext cx="884237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Canada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820863" y="1016000"/>
            <a:ext cx="1031875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Germany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747963" y="6254496"/>
            <a:ext cx="4414837" cy="5303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747963" y="5865813"/>
            <a:ext cx="3646487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chemeClr val="tx1"/>
                </a:solidFill>
              </a:rPr>
              <a:t>Monthly Notices of the Royal Astronomical Society</a:t>
            </a:r>
            <a:endParaRPr lang="en-US" sz="800">
              <a:solidFill>
                <a:schemeClr val="tx1"/>
              </a:solidFill>
            </a:endParaRPr>
          </a:p>
          <a:p>
            <a:r>
              <a:rPr lang="en-US" sz="800">
                <a:solidFill>
                  <a:schemeClr val="tx1"/>
                </a:solidFill>
              </a:rPr>
              <a:t>Volume 355 Issue 3 Page 995  - December 2004</a:t>
            </a:r>
          </a:p>
          <a:p>
            <a:r>
              <a:rPr lang="en-US" sz="800">
                <a:solidFill>
                  <a:schemeClr val="tx1"/>
                </a:solidFill>
              </a:rPr>
              <a:t>doi:10.1111/j.1365-2966.2004.08381.x</a:t>
            </a:r>
          </a:p>
          <a:p>
            <a:endParaRPr lang="en-US" sz="600">
              <a:solidFill>
                <a:schemeClr val="tx1"/>
              </a:solidFill>
            </a:endParaRPr>
          </a:p>
          <a:p>
            <a:r>
              <a:rPr lang="en-US" sz="800" b="1">
                <a:solidFill>
                  <a:schemeClr val="tx1"/>
                </a:solidFill>
              </a:rPr>
              <a:t>Quenching cluster cooling flows with recurrent hot plasma bubbles</a:t>
            </a:r>
          </a:p>
          <a:p>
            <a:r>
              <a:rPr lang="en-US" sz="800" i="1">
                <a:solidFill>
                  <a:schemeClr val="tx1"/>
                </a:solidFill>
              </a:rPr>
              <a:t>Claudio Dalla Vecchia</a:t>
            </a:r>
            <a:r>
              <a:rPr lang="en-US" sz="800" i="1" baseline="30000">
                <a:solidFill>
                  <a:srgbClr val="0021E8"/>
                </a:solidFill>
                <a:hlinkClick r:id="rId10"/>
              </a:rPr>
              <a:t>1</a:t>
            </a:r>
            <a:r>
              <a:rPr lang="en-US" sz="800" i="1">
                <a:solidFill>
                  <a:schemeClr val="tx1"/>
                </a:solidFill>
              </a:rPr>
              <a:t>, Richard G. Bower</a:t>
            </a:r>
            <a:r>
              <a:rPr lang="en-US" sz="800" i="1" baseline="30000">
                <a:solidFill>
                  <a:srgbClr val="0021E8"/>
                </a:solidFill>
                <a:hlinkClick r:id="rId11"/>
              </a:rPr>
              <a:t>1</a:t>
            </a:r>
            <a:r>
              <a:rPr lang="en-US" sz="800" i="1">
                <a:solidFill>
                  <a:schemeClr val="tx1"/>
                </a:solidFill>
              </a:rPr>
              <a:t>, Tom Theuns</a:t>
            </a:r>
            <a:r>
              <a:rPr lang="en-US" sz="800" i="1" baseline="30000">
                <a:solidFill>
                  <a:srgbClr val="0021E8"/>
                </a:solidFill>
                <a:hlinkClick r:id="rId12"/>
              </a:rPr>
              <a:t>1,2</a:t>
            </a:r>
            <a:r>
              <a:rPr lang="en-US" sz="800" i="1">
                <a:solidFill>
                  <a:schemeClr val="tx1"/>
                </a:solidFill>
              </a:rPr>
              <a:t>, Michael L. Balogh</a:t>
            </a:r>
            <a:r>
              <a:rPr lang="en-US" sz="800" i="1" baseline="30000">
                <a:solidFill>
                  <a:srgbClr val="0021E8"/>
                </a:solidFill>
                <a:hlinkClick r:id="rId11"/>
              </a:rPr>
              <a:t>1</a:t>
            </a:r>
            <a:r>
              <a:rPr lang="en-US" sz="800" i="1">
                <a:solidFill>
                  <a:schemeClr val="tx1"/>
                </a:solidFill>
              </a:rPr>
              <a:t>, Pasquale Mazzotta</a:t>
            </a:r>
            <a:r>
              <a:rPr lang="en-US" sz="800" i="1" baseline="30000">
                <a:solidFill>
                  <a:srgbClr val="0021E8"/>
                </a:solidFill>
                <a:hlinkClick r:id="rId13"/>
              </a:rPr>
              <a:t>3</a:t>
            </a:r>
            <a:r>
              <a:rPr lang="en-US" sz="800" i="1">
                <a:solidFill>
                  <a:schemeClr val="tx1"/>
                </a:solidFill>
              </a:rPr>
              <a:t> and Carlos S. Frenk</a:t>
            </a:r>
            <a:r>
              <a:rPr lang="en-US" sz="800" i="1" baseline="30000">
                <a:solidFill>
                  <a:srgbClr val="0021E8"/>
                </a:solidFill>
                <a:hlinkClick r:id="rId11"/>
              </a:rPr>
              <a:t>1</a:t>
            </a:r>
            <a:endParaRPr lang="en-US" sz="700"/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5414963" y="5900738"/>
            <a:ext cx="468312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UK</a:t>
            </a:r>
          </a:p>
        </p:txBody>
      </p:sp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41625" y="5037138"/>
            <a:ext cx="3327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2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41625" y="4670425"/>
            <a:ext cx="33274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4765675" y="5426075"/>
            <a:ext cx="1390650" cy="3460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folHlink"/>
                </a:solidFill>
                <a:latin typeface="Comic Sans MS" charset="0"/>
              </a:rPr>
              <a:t>Netherlands</a:t>
            </a:r>
          </a:p>
        </p:txBody>
      </p:sp>
      <p:sp>
        <p:nvSpPr>
          <p:cNvPr id="333848" name="Text Box 24"/>
          <p:cNvSpPr txBox="1">
            <a:spLocks noChangeArrowheads="1"/>
          </p:cNvSpPr>
          <p:nvPr/>
        </p:nvSpPr>
        <p:spPr bwMode="auto">
          <a:xfrm rot="-1800000">
            <a:off x="1303338" y="2347913"/>
            <a:ext cx="6454775" cy="2678112"/>
          </a:xfrm>
          <a:prstGeom prst="rect">
            <a:avLst/>
          </a:prstGeom>
          <a:solidFill>
            <a:schemeClr val="accent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FLASH is being used by over 700 scientists around the world to do simulations in astrophysics, cosmology, computational fluid dynamics, high-energy density physics, plasma physics... ; to do scaling studies, software development, etc.; and was a key acceptance test for the IBM BG/P at ANL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800" b="1" dirty="0"/>
              <a:t>Computational Demands</a:t>
            </a:r>
            <a:br>
              <a:rPr lang="en-US" sz="2800" b="1" dirty="0"/>
            </a:br>
            <a:r>
              <a:rPr lang="en-US" sz="2800" b="1" dirty="0"/>
              <a:t>of Type </a:t>
            </a:r>
            <a:r>
              <a:rPr lang="en-US" sz="2800" b="1" dirty="0" err="1"/>
              <a:t>Ia</a:t>
            </a:r>
            <a:r>
              <a:rPr lang="en-US" sz="2800" b="1" dirty="0"/>
              <a:t> Supernova Simulations</a:t>
            </a:r>
            <a:endParaRPr lang="en-US" sz="28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1168400"/>
            <a:ext cx="3714750" cy="2946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Large-scale, 3D </a:t>
            </a:r>
            <a:r>
              <a:rPr lang="en-US" sz="2000" dirty="0" smtClean="0"/>
              <a:t>simulations </a:t>
            </a:r>
            <a:r>
              <a:rPr lang="en-US" sz="2000" dirty="0" smtClean="0"/>
              <a:t>of</a:t>
            </a:r>
            <a:r>
              <a:rPr lang="en-US" sz="2000" dirty="0" smtClean="0"/>
              <a:t> explosion </a:t>
            </a:r>
            <a:r>
              <a:rPr lang="en-US" sz="2000" dirty="0" smtClean="0"/>
              <a:t>phase of Type </a:t>
            </a:r>
            <a:r>
              <a:rPr lang="en-US" sz="2000" dirty="0" err="1" smtClean="0"/>
              <a:t>Ia</a:t>
            </a:r>
            <a:r>
              <a:rPr lang="en-US" sz="2000" dirty="0" smtClean="0"/>
              <a:t> supernovae require </a:t>
            </a:r>
            <a:r>
              <a:rPr lang="en-US" sz="2000" dirty="0" smtClean="0"/>
              <a:t>~100</a:t>
            </a:r>
            <a:r>
              <a:rPr lang="en-US" sz="2000" dirty="0" smtClean="0"/>
              <a:t>-300K</a:t>
            </a:r>
            <a:r>
              <a:rPr lang="en-US" sz="2000" dirty="0" smtClean="0"/>
              <a:t> </a:t>
            </a:r>
            <a:r>
              <a:rPr lang="en-US" sz="2000" dirty="0" smtClean="0"/>
              <a:t>CPU</a:t>
            </a:r>
            <a:r>
              <a:rPr lang="en-US" sz="2000" dirty="0" smtClean="0"/>
              <a:t>-</a:t>
            </a:r>
            <a:r>
              <a:rPr lang="en-US" sz="2000" dirty="0" smtClean="0"/>
              <a:t>hrs on</a:t>
            </a:r>
            <a:r>
              <a:rPr lang="en-US" sz="2000" dirty="0" smtClean="0"/>
              <a:t> </a:t>
            </a:r>
            <a:r>
              <a:rPr lang="en-US" sz="2000" i="1" dirty="0" smtClean="0"/>
              <a:t>Intrepid</a:t>
            </a:r>
            <a:r>
              <a:rPr lang="en-US" sz="2000" dirty="0" smtClean="0"/>
              <a:t> at ALCF</a:t>
            </a:r>
            <a:r>
              <a:rPr lang="en-US" sz="2000" dirty="0" smtClean="0"/>
              <a:t>; </a:t>
            </a:r>
            <a:r>
              <a:rPr lang="en-US" sz="2000" dirty="0" smtClean="0"/>
              <a:t>radiation transfer phase requires similar resources</a:t>
            </a:r>
          </a:p>
          <a:p>
            <a:pPr eaLnBrk="1" hangingPunct="1"/>
            <a:r>
              <a:rPr lang="en-US" sz="2000" dirty="0" smtClean="0"/>
              <a:t>Each </a:t>
            </a:r>
            <a:r>
              <a:rPr lang="en-US" sz="2000" dirty="0" smtClean="0"/>
              <a:t>large-scale, 3D simulation </a:t>
            </a:r>
            <a:r>
              <a:rPr lang="en-US" sz="2000" dirty="0" smtClean="0"/>
              <a:t>generates ~ 20-60 TB of </a:t>
            </a:r>
            <a:r>
              <a:rPr lang="en-US" sz="2000" dirty="0" smtClean="0"/>
              <a:t>data</a:t>
            </a:r>
            <a:endParaRPr lang="en-US" sz="2000" dirty="0" smtClean="0"/>
          </a:p>
        </p:txBody>
      </p:sp>
      <p:pic>
        <p:nvPicPr>
          <p:cNvPr id="5" name="Picture 6" descr="IMG_4289"/>
          <p:cNvPicPr>
            <a:picLocks noChangeAspect="1" noChangeArrowheads="1"/>
          </p:cNvPicPr>
          <p:nvPr/>
        </p:nvPicPr>
        <p:blipFill>
          <a:blip r:embed="rId3"/>
          <a:srcRect t="4471"/>
          <a:stretch>
            <a:fillRect/>
          </a:stretch>
        </p:blipFill>
        <p:spPr>
          <a:xfrm>
            <a:off x="597326" y="1295400"/>
            <a:ext cx="4436268" cy="2819400"/>
          </a:xfrm>
          <a:prstGeom prst="rect">
            <a:avLst/>
          </a:prstGeo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7326" y="4343400"/>
            <a:ext cx="804579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   Flash Center </a:t>
            </a:r>
            <a:r>
              <a:rPr lang="en-US" sz="2000" dirty="0" smtClean="0"/>
              <a:t>used</a:t>
            </a:r>
            <a:r>
              <a:rPr lang="en-US" sz="2000" dirty="0" smtClean="0"/>
              <a:t> 80 </a:t>
            </a:r>
            <a:r>
              <a:rPr lang="en-US" sz="2000" dirty="0" smtClean="0"/>
              <a:t>M</a:t>
            </a:r>
            <a:r>
              <a:rPr lang="en-US" sz="2000" dirty="0" smtClean="0"/>
              <a:t> CPU-</a:t>
            </a:r>
            <a:r>
              <a:rPr lang="en-US" sz="2000" dirty="0" smtClean="0"/>
              <a:t>hrs on </a:t>
            </a:r>
            <a:r>
              <a:rPr lang="en-US" sz="2000" i="1" dirty="0" smtClean="0"/>
              <a:t>Intrepid</a:t>
            </a:r>
            <a:r>
              <a:rPr lang="en-US" sz="2000" dirty="0" smtClean="0"/>
              <a:t> at ALCF</a:t>
            </a:r>
            <a:r>
              <a:rPr lang="en-US" sz="2000" dirty="0" smtClean="0"/>
              <a:t> awarded under DOE</a:t>
            </a:r>
          </a:p>
          <a:p>
            <a:r>
              <a:rPr lang="en-US" sz="2000" dirty="0" smtClean="0"/>
              <a:t>     Office of </a:t>
            </a:r>
            <a:r>
              <a:rPr lang="en-US" sz="2000" dirty="0" smtClean="0"/>
              <a:t>Science</a:t>
            </a:r>
            <a:r>
              <a:rPr lang="en-US" sz="2000" dirty="0" smtClean="0"/>
              <a:t> INCITE program the past two years; </a:t>
            </a:r>
            <a:r>
              <a:rPr lang="en-US" sz="2000" dirty="0" smtClean="0"/>
              <a:t>we expect to use </a:t>
            </a:r>
            <a:r>
              <a:rPr lang="en-US" sz="2000" dirty="0" smtClean="0"/>
              <a:t>a</a:t>
            </a:r>
          </a:p>
          <a:p>
            <a:r>
              <a:rPr lang="en-US" sz="2000" dirty="0" smtClean="0"/>
              <a:t>     similar amount this year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   We </a:t>
            </a:r>
            <a:r>
              <a:rPr lang="en-US" sz="2000" dirty="0" smtClean="0"/>
              <a:t>generated ~ 3 PB of data</a:t>
            </a:r>
            <a:r>
              <a:rPr lang="en-US" sz="2000" dirty="0" smtClean="0"/>
              <a:t> the past two years; </a:t>
            </a:r>
            <a:r>
              <a:rPr lang="en-US" sz="2000" dirty="0" smtClean="0"/>
              <a:t>we expect to generate </a:t>
            </a:r>
            <a:r>
              <a:rPr lang="en-US" sz="2000" dirty="0" smtClean="0"/>
              <a:t>a</a:t>
            </a:r>
          </a:p>
          <a:p>
            <a:r>
              <a:rPr lang="en-US" sz="2000" dirty="0" smtClean="0"/>
              <a:t>      similar amount this </a:t>
            </a:r>
            <a:r>
              <a:rPr lang="en-US" sz="2000" dirty="0" smtClean="0"/>
              <a:t>year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" y="3409890"/>
            <a:ext cx="3605324" cy="40011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0556 TF IBM Blue Gene P System </a:t>
            </a:r>
            <a:endParaRPr lang="en-US" sz="20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0"/>
            <a:ext cx="8547100" cy="67468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800" b="1" dirty="0" smtClean="0"/>
              <a:t>Key Physical Process</a:t>
            </a:r>
            <a:r>
              <a:rPr lang="en-US" sz="2800" b="1" dirty="0" smtClean="0"/>
              <a:t> Not </a:t>
            </a:r>
            <a:r>
              <a:rPr lang="en-US" sz="2800" b="1" dirty="0" smtClean="0"/>
              <a:t>Fully Understood: Buoyancy-Driven Turbulent Nuclear Burning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28600" y="5897563"/>
            <a:ext cx="4970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Zhang et al. (2007); Townsley et al. (2008)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995363"/>
            <a:ext cx="47498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618163" y="1676400"/>
            <a:ext cx="104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275263" y="939800"/>
            <a:ext cx="367823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dirty="0"/>
              <a:t> Nuclear flame is ~ 0.1 </a:t>
            </a:r>
            <a:r>
              <a:rPr lang="en-US" sz="2000" dirty="0" smtClean="0"/>
              <a:t>mm thick          </a:t>
            </a:r>
            <a:r>
              <a:rPr lang="en-US" sz="2000" dirty="0" smtClean="0"/>
              <a:t>           </a:t>
            </a:r>
            <a:r>
              <a:rPr lang="en-US" sz="2000" dirty="0" smtClean="0"/>
              <a:t>while </a:t>
            </a:r>
            <a:r>
              <a:rPr lang="en-US" sz="2000" dirty="0"/>
              <a:t>resolution of best</a:t>
            </a:r>
            <a:r>
              <a:rPr lang="en-US" sz="2000" dirty="0" smtClean="0"/>
              <a:t> whole-star simulations </a:t>
            </a:r>
            <a:r>
              <a:rPr lang="en-US" sz="2000" dirty="0"/>
              <a:t>is</a:t>
            </a:r>
            <a:r>
              <a:rPr lang="en-US" sz="2000" dirty="0" smtClean="0"/>
              <a:t> 8 </a:t>
            </a:r>
            <a:r>
              <a:rPr lang="en-US" sz="2000" dirty="0"/>
              <a:t>km</a:t>
            </a:r>
            <a:r>
              <a:rPr lang="en-US" sz="2000" dirty="0" smtClean="0"/>
              <a:t> – a </a:t>
            </a:r>
            <a:r>
              <a:rPr lang="en-US" sz="2000" dirty="0"/>
              <a:t>factor of </a:t>
            </a:r>
            <a:r>
              <a:rPr lang="en-US" sz="2000" dirty="0" smtClean="0"/>
              <a:t>10</a:t>
            </a:r>
            <a:r>
              <a:rPr lang="en-US" sz="2000" b="1" baseline="30000" dirty="0" smtClean="0"/>
              <a:t>10</a:t>
            </a:r>
            <a:r>
              <a:rPr lang="en-US" sz="2000" dirty="0" smtClean="0"/>
              <a:t> </a:t>
            </a:r>
            <a:r>
              <a:rPr lang="en-US" sz="2000" dirty="0"/>
              <a:t>larger!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dirty="0"/>
              <a:t> A model of the nuclear flame is therefore essential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/>
              <a:t> The burning rate</a:t>
            </a:r>
            <a:r>
              <a:rPr lang="en-US" sz="2000" dirty="0" smtClean="0"/>
              <a:t> – </a:t>
            </a:r>
            <a:r>
              <a:rPr lang="en-US" sz="2000" dirty="0"/>
              <a:t>and thus the result</a:t>
            </a:r>
            <a:r>
              <a:rPr lang="en-US" sz="2000" dirty="0" smtClean="0"/>
              <a:t> – </a:t>
            </a:r>
            <a:r>
              <a:rPr lang="en-US" sz="2000" dirty="0"/>
              <a:t>depends on</a:t>
            </a:r>
            <a:r>
              <a:rPr lang="en-US" sz="2000" dirty="0" smtClean="0"/>
              <a:t> </a:t>
            </a:r>
            <a:r>
              <a:rPr lang="en-US" sz="2000" dirty="0" smtClean="0"/>
              <a:t>the </a:t>
            </a:r>
            <a:r>
              <a:rPr lang="en-US" sz="2000" dirty="0" smtClean="0"/>
              <a:t>model </a:t>
            </a:r>
            <a:endParaRPr lang="en-US" sz="2000" dirty="0"/>
          </a:p>
          <a:p>
            <a:pPr>
              <a:spcBef>
                <a:spcPct val="500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dirty="0" smtClean="0"/>
              <a:t> The correct </a:t>
            </a:r>
            <a:r>
              <a:rPr lang="en-US" sz="2000" dirty="0"/>
              <a:t>model to use is controversial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Arial"/>
              <a:buChar char="•"/>
            </a:pPr>
            <a:r>
              <a:rPr lang="en-US" sz="2000" dirty="0"/>
              <a:t> Verification simulations we</a:t>
            </a:r>
            <a:r>
              <a:rPr lang="en-US" sz="2000" dirty="0" smtClean="0"/>
              <a:t> have done and continue to do </a:t>
            </a:r>
            <a:r>
              <a:rPr lang="en-US" sz="2000" dirty="0"/>
              <a:t>on </a:t>
            </a:r>
            <a:r>
              <a:rPr lang="en-US" sz="2000" dirty="0" smtClean="0"/>
              <a:t>ALCF </a:t>
            </a:r>
            <a:r>
              <a:rPr lang="en-US" sz="2000" dirty="0"/>
              <a:t>IBM BG/P are answering this question</a:t>
            </a:r>
            <a:endParaRPr lang="en-US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848600" cy="381000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sz="2400" b="1" smtClean="0"/>
              <a:t>3D Verification Simulations of Buoyancy-Driven Turbulent Nuclear Combustion</a:t>
            </a:r>
            <a:endParaRPr lang="en-US" sz="240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22251" y="960120"/>
            <a:ext cx="8658226" cy="5451475"/>
            <a:chOff x="228600" y="838200"/>
            <a:chExt cx="8664575" cy="5451475"/>
          </a:xfrm>
        </p:grpSpPr>
        <p:pic>
          <p:nvPicPr>
            <p:cNvPr id="37890" name="Picture 4" descr="rtflame_0872_vrtm_velm_fla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838200"/>
              <a:ext cx="3335338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2" name="Picture 4" descr="flameBubble_2km-16km_1920x1080.tif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9125" y="1982788"/>
              <a:ext cx="5730875" cy="2513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3" name="Picture 5" descr="whiteDwarf_1km-8km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200" y="4064000"/>
              <a:ext cx="5568950" cy="222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4" name="TextBox 7"/>
            <p:cNvSpPr txBox="1">
              <a:spLocks noChangeArrowheads="1"/>
            </p:cNvSpPr>
            <p:nvPr/>
          </p:nvSpPr>
          <p:spPr bwMode="auto">
            <a:xfrm>
              <a:off x="228600" y="3048000"/>
              <a:ext cx="2636838" cy="10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Initially Planar Flame</a:t>
              </a:r>
            </a:p>
            <a:p>
              <a:r>
                <a:rPr lang="en-US" sz="2000"/>
                <a:t>In Rectilinear Domain</a:t>
              </a:r>
            </a:p>
            <a:p>
              <a:r>
                <a:rPr lang="en-US" sz="2000"/>
                <a:t>at Constant </a:t>
              </a:r>
              <a:r>
                <a:rPr lang="en-US" sz="2000" i="1"/>
                <a:t>g</a:t>
              </a:r>
              <a:r>
                <a:rPr lang="en-US" sz="2000"/>
                <a:t> and </a:t>
              </a:r>
              <a:r>
                <a:rPr lang="en-US" sz="2000" i="1"/>
                <a:t>ρ</a:t>
              </a:r>
            </a:p>
          </p:txBody>
        </p:sp>
        <p:sp>
          <p:nvSpPr>
            <p:cNvPr id="37895" name="TextBox 8"/>
            <p:cNvSpPr txBox="1">
              <a:spLocks noChangeArrowheads="1"/>
            </p:cNvSpPr>
            <p:nvPr/>
          </p:nvSpPr>
          <p:spPr bwMode="auto">
            <a:xfrm>
              <a:off x="4495800" y="1219200"/>
              <a:ext cx="343058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Flame Bubble in Rectilinear </a:t>
              </a:r>
            </a:p>
            <a:p>
              <a:r>
                <a:rPr lang="en-US" sz="2000"/>
                <a:t>Domain at Constant </a:t>
              </a:r>
              <a:r>
                <a:rPr lang="en-US" sz="2000" i="1"/>
                <a:t>g</a:t>
              </a:r>
              <a:r>
                <a:rPr lang="en-US" sz="2000"/>
                <a:t> and </a:t>
              </a:r>
              <a:r>
                <a:rPr lang="en-US" sz="2000" i="1"/>
                <a:t>ρ</a:t>
              </a:r>
            </a:p>
          </p:txBody>
        </p:sp>
        <p:sp>
          <p:nvSpPr>
            <p:cNvPr id="37896" name="TextBox 9"/>
            <p:cNvSpPr txBox="1">
              <a:spLocks noChangeArrowheads="1"/>
            </p:cNvSpPr>
            <p:nvPr/>
          </p:nvSpPr>
          <p:spPr bwMode="auto">
            <a:xfrm>
              <a:off x="6477000" y="4953000"/>
              <a:ext cx="24161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Flame Bubble</a:t>
              </a:r>
            </a:p>
            <a:p>
              <a:r>
                <a:rPr lang="en-US" sz="2000"/>
                <a:t>in White Dwarf Star</a:t>
              </a:r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/Users/lamb/Desktop/Images and Movies/Turbulent Nuclear Combustion/rt256_s30_fn_0.0010_flam_velm_vrtm_1066x600.mpe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1454150" y="-92075"/>
            <a:ext cx="6291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Resolution Study of Flame Bubble </a:t>
            </a:r>
          </a:p>
          <a:p>
            <a:pPr algn="ctr"/>
            <a:r>
              <a:rPr lang="en-US" sz="2400" b="1" dirty="0"/>
              <a:t>in Rectilinear Domain at Constant </a:t>
            </a:r>
            <a:r>
              <a:rPr lang="en-US" sz="2400" b="1" dirty="0" err="1"/>
              <a:t>g</a:t>
            </a:r>
            <a:r>
              <a:rPr lang="en-US" sz="2400" b="1" dirty="0"/>
              <a:t> and </a:t>
            </a:r>
            <a:r>
              <a:rPr lang="en-US" sz="2400" b="1" dirty="0" err="1"/>
              <a:t>ρ</a:t>
            </a:r>
            <a:r>
              <a:rPr lang="en-US" sz="2400" b="1" dirty="0"/>
              <a:t> 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6060400" y="13075920"/>
            <a:ext cx="11804904" cy="4754880"/>
          </a:xfrm>
          <a:prstGeom prst="rect">
            <a:avLst/>
          </a:prstGeom>
          <a:noFill/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5743896" y="1179183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itchFamily="34" charset="0"/>
                <a:cs typeface="Arial" pitchFamily="34" charset="0"/>
              </a:rPr>
              <a:t>16 km</a:t>
            </a:r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373976"/>
            <a:ext cx="9144000" cy="4110047"/>
            <a:chOff x="0" y="1373976"/>
            <a:chExt cx="9144000" cy="4110047"/>
          </a:xfrm>
        </p:grpSpPr>
        <p:pic>
          <p:nvPicPr>
            <p:cNvPr id="5" name="Picture 4" descr="flameBubble_1km_16km_3.1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3976"/>
              <a:ext cx="9144000" cy="4110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" y="1764268"/>
              <a:ext cx="643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67200" y="1764268"/>
              <a:ext cx="643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4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38400" y="1764268"/>
              <a:ext cx="643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0" y="1764268"/>
              <a:ext cx="643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8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48600" y="1764268"/>
              <a:ext cx="760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16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 descr="Surface Area vs. Ti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352800"/>
            <a:ext cx="3895344" cy="28502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 descr="Burnt Mass vs. Tim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027" y="914400"/>
            <a:ext cx="3892296" cy="28480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3D Simulations of GCD Model</a:t>
            </a:r>
            <a:br>
              <a:rPr lang="en-US" sz="2800" b="1" dirty="0" smtClean="0"/>
            </a:br>
            <a:r>
              <a:rPr lang="en-US" sz="2800" b="1" dirty="0" smtClean="0"/>
              <a:t>for Single Ignition Point</a:t>
            </a:r>
            <a:endParaRPr lang="en-US" sz="28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 descr="8km_18o80_temp_de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41792"/>
            <a:ext cx="7070725" cy="530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/Users/lamb/Desktop/Images and Movies/Type Ia Supernovae/wd_def_det_16rb_80off_1024x768.mpe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sz="2800" b="1" dirty="0"/>
              <a:t>Detonation Conditions Are Robustly Produced</a:t>
            </a:r>
            <a:r>
              <a:rPr lang="en-US" sz="2800" b="1" dirty="0" smtClean="0"/>
              <a:t>                        by </a:t>
            </a:r>
            <a:r>
              <a:rPr lang="en-US" sz="2800" b="1" dirty="0"/>
              <a:t>Inwardly Directed Jet</a:t>
            </a:r>
            <a:endParaRPr lang="en-US" sz="2800" dirty="0"/>
          </a:p>
        </p:txBody>
      </p:sp>
      <p:pic>
        <p:nvPicPr>
          <p:cNvPr id="44035" name="Picture 5" descr="coverpageimag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92200" y="1066800"/>
            <a:ext cx="6959600" cy="5148263"/>
          </a:xfrm>
          <a:noFill/>
        </p:spPr>
      </p:pic>
      <p:sp>
        <p:nvSpPr>
          <p:cNvPr id="386054" name="Text Box 6"/>
          <p:cNvSpPr txBox="1">
            <a:spLocks noChangeArrowheads="1"/>
          </p:cNvSpPr>
          <p:nvPr/>
        </p:nvSpPr>
        <p:spPr bwMode="auto">
          <a:xfrm rot="-1615490">
            <a:off x="2385986" y="2954725"/>
            <a:ext cx="4587875" cy="1203325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GCD model is only model so far </a:t>
            </a:r>
          </a:p>
          <a:p>
            <a:pPr algn="ctr"/>
            <a:r>
              <a:rPr lang="en-US" sz="2400" dirty="0"/>
              <a:t>in which detonation occurs  </a:t>
            </a:r>
          </a:p>
          <a:p>
            <a:pPr algn="ctr"/>
            <a:r>
              <a:rPr lang="en-US" sz="2400" dirty="0"/>
              <a:t>without being put in by hand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0"/>
            <a:ext cx="8229600" cy="9906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2800" b="1" dirty="0"/>
              <a:t>Global Validation of Light Curves and Spectra Predicted by GCD Model</a:t>
            </a:r>
            <a:endParaRPr lang="en-US" sz="3600" b="1" dirty="0"/>
          </a:p>
        </p:txBody>
      </p:sp>
      <p:pic>
        <p:nvPicPr>
          <p:cNvPr id="46083" name="Picture 3" descr="f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r="50839"/>
          <a:stretch>
            <a:fillRect/>
          </a:stretch>
        </p:blipFill>
        <p:spPr>
          <a:xfrm>
            <a:off x="133350" y="1143000"/>
            <a:ext cx="2838450" cy="4583113"/>
          </a:xfrm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995613" y="1401763"/>
            <a:ext cx="1609725" cy="2835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0066"/>
                </a:solidFill>
              </a:rPr>
              <a:t>Comparison of U, V, B, R light curves predicted by GCD model and obs. of Type Ia </a:t>
            </a:r>
          </a:p>
          <a:p>
            <a:pPr eaLnBrk="0" hangingPunct="0"/>
            <a:r>
              <a:rPr lang="en-US" sz="2000">
                <a:solidFill>
                  <a:srgbClr val="000066"/>
                </a:solidFill>
              </a:rPr>
              <a:t>Supernova SN 2001el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203575" y="5791200"/>
            <a:ext cx="2965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0066"/>
                </a:solidFill>
              </a:rPr>
              <a:t>Kasen</a:t>
            </a:r>
            <a:r>
              <a:rPr lang="en-US" sz="2000" i="1" dirty="0">
                <a:solidFill>
                  <a:srgbClr val="000066"/>
                </a:solidFill>
              </a:rPr>
              <a:t> and </a:t>
            </a:r>
            <a:r>
              <a:rPr lang="en-US" sz="2000" i="1" dirty="0" err="1">
                <a:solidFill>
                  <a:srgbClr val="000066"/>
                </a:solidFill>
              </a:rPr>
              <a:t>Plewa</a:t>
            </a:r>
            <a:r>
              <a:rPr lang="en-US" sz="2000" i="1" dirty="0">
                <a:solidFill>
                  <a:srgbClr val="000066"/>
                </a:solidFill>
              </a:rPr>
              <a:t> (2006)</a:t>
            </a:r>
          </a:p>
        </p:txBody>
      </p:sp>
      <p:pic>
        <p:nvPicPr>
          <p:cNvPr id="46086" name="Picture 7" descr="f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18050" y="1336676"/>
            <a:ext cx="2635250" cy="4389437"/>
          </a:xfrm>
        </p:spPr>
      </p:pic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7353300" y="1409700"/>
            <a:ext cx="1590675" cy="2530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66"/>
                </a:solidFill>
              </a:rPr>
              <a:t>Comparison of spectra predicted by GCD model and obs. of Type </a:t>
            </a:r>
            <a:r>
              <a:rPr lang="en-US" sz="2000" dirty="0" err="1">
                <a:solidFill>
                  <a:srgbClr val="000066"/>
                </a:solidFill>
              </a:rPr>
              <a:t>Ia</a:t>
            </a:r>
            <a:r>
              <a:rPr lang="en-US" sz="2000" dirty="0">
                <a:solidFill>
                  <a:srgbClr val="000066"/>
                </a:solidFill>
              </a:rPr>
              <a:t> supernova SN 1994D</a:t>
            </a:r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 rot="-1800000">
            <a:off x="2538473" y="2690370"/>
            <a:ext cx="3701930" cy="954107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Light curves and spectra</a:t>
            </a:r>
          </a:p>
          <a:p>
            <a:r>
              <a:rPr lang="en-US" sz="2800" dirty="0"/>
              <a:t>agree with observations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-11113"/>
            <a:ext cx="8229600" cy="8842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Key</a:t>
            </a:r>
            <a:r>
              <a:rPr lang="en-US" sz="3600" b="1" dirty="0" smtClean="0"/>
              <a:t> Flash Center Personnel</a:t>
            </a:r>
            <a:endParaRPr lang="en-US" sz="3600" b="1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62000" y="1097280"/>
            <a:ext cx="7772400" cy="554037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Director: Don Q. </a:t>
            </a:r>
            <a:r>
              <a:rPr lang="en-US" sz="1800" dirty="0" err="1" smtClean="0"/>
              <a:t>Lamb(UofC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accent6"/>
                </a:solidFill>
              </a:rPr>
              <a:t>CI Senior Fellow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Associate Director: </a:t>
            </a:r>
            <a:r>
              <a:rPr lang="en-US" sz="1800" dirty="0" err="1" smtClean="0"/>
              <a:t>Anshu</a:t>
            </a:r>
            <a:r>
              <a:rPr lang="en-US" sz="1800" dirty="0" smtClean="0"/>
              <a:t> </a:t>
            </a:r>
            <a:r>
              <a:rPr lang="en-US" sz="1800" dirty="0" err="1" smtClean="0"/>
              <a:t>Dubey</a:t>
            </a:r>
            <a:r>
              <a:rPr lang="en-US" sz="1800" dirty="0" smtClean="0"/>
              <a:t> (</a:t>
            </a:r>
            <a:r>
              <a:rPr lang="en-US" sz="1800" dirty="0" err="1" smtClean="0"/>
              <a:t>UofC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chemeClr val="accent6"/>
                </a:solidFill>
              </a:rPr>
              <a:t>CI Fellow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CS/Applications Group (Leader: </a:t>
            </a:r>
            <a:r>
              <a:rPr lang="en-US" sz="1800" dirty="0" err="1" smtClean="0"/>
              <a:t>Anshu</a:t>
            </a:r>
            <a:r>
              <a:rPr lang="en-US" sz="1800" dirty="0" smtClean="0"/>
              <a:t> </a:t>
            </a:r>
            <a:r>
              <a:rPr lang="en-US" sz="1800" dirty="0" err="1" smtClean="0"/>
              <a:t>Dubey</a:t>
            </a:r>
            <a:r>
              <a:rPr lang="en-US" sz="1800" dirty="0" smtClean="0"/>
              <a:t>, </a:t>
            </a:r>
            <a:r>
              <a:rPr lang="en-US" sz="1800" dirty="0" err="1" smtClean="0"/>
              <a:t>UofC</a:t>
            </a:r>
            <a:r>
              <a:rPr lang="en-US" sz="1800" dirty="0" smtClean="0"/>
              <a:t> and</a:t>
            </a:r>
            <a:r>
              <a:rPr lang="en-US" sz="1800" dirty="0" smtClean="0">
                <a:solidFill>
                  <a:schemeClr val="accent6"/>
                </a:solidFill>
              </a:rPr>
              <a:t> CI Fellow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1"/>
            <a:r>
              <a:rPr lang="en-US" sz="1800" dirty="0" smtClean="0"/>
              <a:t>Shawn Couch</a:t>
            </a:r>
          </a:p>
          <a:p>
            <a:pPr lvl="1"/>
            <a:r>
              <a:rPr lang="en-US" sz="1800" dirty="0" smtClean="0"/>
              <a:t>Chris Daley</a:t>
            </a:r>
          </a:p>
          <a:p>
            <a:pPr lvl="1"/>
            <a:r>
              <a:rPr lang="en-US" sz="1800" dirty="0" smtClean="0"/>
              <a:t>Norbert </a:t>
            </a:r>
            <a:r>
              <a:rPr lang="en-US" sz="1800" dirty="0" err="1" smtClean="0"/>
              <a:t>Flocke</a:t>
            </a:r>
            <a:endParaRPr lang="en-US" sz="1800" dirty="0" smtClean="0"/>
          </a:p>
          <a:p>
            <a:pPr lvl="1"/>
            <a:r>
              <a:rPr lang="en-US" sz="1800" dirty="0" smtClean="0"/>
              <a:t>Jonathan (“Brad”) </a:t>
            </a:r>
            <a:r>
              <a:rPr lang="en-US" sz="1800" dirty="0" smtClean="0"/>
              <a:t>Gallagher</a:t>
            </a:r>
          </a:p>
          <a:p>
            <a:pPr lvl="1"/>
            <a:r>
              <a:rPr lang="en-US" sz="1800" dirty="0" err="1" smtClean="0"/>
              <a:t>Shravan</a:t>
            </a:r>
            <a:r>
              <a:rPr lang="en-US" sz="1800" dirty="0" smtClean="0"/>
              <a:t> Kumar</a:t>
            </a:r>
          </a:p>
          <a:p>
            <a:r>
              <a:rPr lang="en-US" sz="1800" dirty="0" smtClean="0"/>
              <a:t>Scientific Analysis and Visualization Group (Lead: Mike </a:t>
            </a:r>
            <a:r>
              <a:rPr lang="en-US" sz="1800" dirty="0" err="1" smtClean="0"/>
              <a:t>Papka</a:t>
            </a:r>
            <a:r>
              <a:rPr lang="en-US" sz="1800" dirty="0" smtClean="0"/>
              <a:t>, ANL and </a:t>
            </a:r>
            <a:r>
              <a:rPr lang="en-US" sz="1800" dirty="0" smtClean="0">
                <a:solidFill>
                  <a:schemeClr val="accent6"/>
                </a:solidFill>
              </a:rPr>
              <a:t>CI Senior Fellow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Randy </a:t>
            </a:r>
            <a:r>
              <a:rPr lang="en-US" sz="1800" dirty="0" smtClean="0"/>
              <a:t>Hudson</a:t>
            </a:r>
            <a:endParaRPr lang="en-US" sz="1800" dirty="0" smtClean="0"/>
          </a:p>
          <a:p>
            <a:r>
              <a:rPr lang="en-US" sz="1800" dirty="0" smtClean="0"/>
              <a:t>Astrophysics </a:t>
            </a:r>
            <a:r>
              <a:rPr lang="en-US" sz="1800" dirty="0" smtClean="0"/>
              <a:t>and High-Energy Density Physics (Lead: Don Lamb, </a:t>
            </a:r>
            <a:r>
              <a:rPr lang="en-US" sz="1800" dirty="0" smtClean="0">
                <a:solidFill>
                  <a:schemeClr val="accent6"/>
                </a:solidFill>
              </a:rPr>
              <a:t>CI Senior Fellow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err="1" smtClean="0"/>
              <a:t>Benedikt</a:t>
            </a:r>
            <a:r>
              <a:rPr lang="en-US" sz="1800" dirty="0" smtClean="0"/>
              <a:t> </a:t>
            </a:r>
            <a:r>
              <a:rPr lang="en-US" sz="1800" dirty="0" err="1" smtClean="0"/>
              <a:t>Diemer</a:t>
            </a:r>
            <a:r>
              <a:rPr lang="en-US" sz="1800" dirty="0" smtClean="0"/>
              <a:t> (</a:t>
            </a:r>
            <a:r>
              <a:rPr lang="en-US" sz="1800" dirty="0" smtClean="0"/>
              <a:t>Grad Student)</a:t>
            </a:r>
            <a:endParaRPr lang="en-US" sz="1800" dirty="0" smtClean="0"/>
          </a:p>
          <a:p>
            <a:pPr lvl="1"/>
            <a:r>
              <a:rPr lang="en-US" sz="1800" dirty="0" smtClean="0"/>
              <a:t>Carlo </a:t>
            </a:r>
            <a:r>
              <a:rPr lang="en-US" sz="1800" dirty="0" err="1" smtClean="0"/>
              <a:t>Graziani</a:t>
            </a:r>
            <a:endParaRPr lang="en-US" sz="1800" dirty="0" smtClean="0"/>
          </a:p>
          <a:p>
            <a:pPr lvl="1"/>
            <a:r>
              <a:rPr lang="en-US" sz="1800" dirty="0" smtClean="0"/>
              <a:t>George (“Cal”) Jordan</a:t>
            </a:r>
            <a:endParaRPr lang="en-US" sz="18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960120"/>
            <a:ext cx="3886200" cy="5440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Dongwook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Paul Rich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Klaus </a:t>
            </a:r>
            <a:r>
              <a:rPr lang="en-US" dirty="0" err="1" smtClean="0"/>
              <a:t>Weide</a:t>
            </a:r>
            <a:endParaRPr lang="en-US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Guohua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Xia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14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John Norris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1946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46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Yuenjin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Kim (Graduate Student)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Daan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Rossum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Jim </a:t>
            </a:r>
            <a:r>
              <a:rPr lang="en-US" dirty="0" err="1" smtClean="0"/>
              <a:t>Truran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9822" y="171450"/>
            <a:ext cx="7207250" cy="381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/>
              <a:t>Partnership with SDSS-II Supernova Survey</a:t>
            </a:r>
            <a:r>
              <a:rPr lang="en-US" sz="2800" b="1" dirty="0" smtClean="0"/>
              <a:t>                      to </a:t>
            </a:r>
            <a:r>
              <a:rPr lang="en-US" sz="2800" b="1" dirty="0" smtClean="0"/>
              <a:t>Validate Type </a:t>
            </a:r>
            <a:r>
              <a:rPr lang="en-US" sz="2800" b="1" dirty="0" err="1" smtClean="0"/>
              <a:t>Ia</a:t>
            </a:r>
            <a:r>
              <a:rPr lang="en-US" sz="2800" b="1" dirty="0" smtClean="0"/>
              <a:t> Supernova Models</a:t>
            </a:r>
            <a:endParaRPr lang="en-US" sz="2800" dirty="0" smtClean="0"/>
          </a:p>
        </p:txBody>
      </p:sp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295275" y="1090613"/>
            <a:ext cx="8539163" cy="3525837"/>
            <a:chOff x="288" y="805"/>
            <a:chExt cx="5291" cy="2614"/>
          </a:xfrm>
        </p:grpSpPr>
        <p:pic>
          <p:nvPicPr>
            <p:cNvPr id="48133" name="Picture 13" descr="2005h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1" y="2160"/>
              <a:ext cx="1259" cy="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88" y="805"/>
              <a:ext cx="5291" cy="2614"/>
              <a:chOff x="288" y="805"/>
              <a:chExt cx="5291" cy="2614"/>
            </a:xfrm>
          </p:grpSpPr>
          <p:pic>
            <p:nvPicPr>
              <p:cNvPr id="48135" name="Picture 15" descr="2005f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8" y="816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6" name="Picture 16" descr="2005fv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21" y="816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7" name="Picture 17" descr="2005gb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76" y="816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8" name="Picture 18" descr="2005hc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8" y="2160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9" name="Picture 19" descr="2005i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320" y="2160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40" name="Picture 20" descr="2005lk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976" y="2160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41" name="Picture 21" descr="2005fa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309" y="805"/>
                <a:ext cx="1259" cy="1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8132" name="Text Box 22"/>
          <p:cNvSpPr txBox="1">
            <a:spLocks noChangeArrowheads="1"/>
          </p:cNvSpPr>
          <p:nvPr/>
        </p:nvSpPr>
        <p:spPr bwMode="auto">
          <a:xfrm>
            <a:off x="265176" y="4859338"/>
            <a:ext cx="86963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SDSS-II Supernova </a:t>
            </a:r>
            <a:r>
              <a:rPr lang="en-US" sz="2400" dirty="0" smtClean="0"/>
              <a:t>Survey</a:t>
            </a:r>
            <a:r>
              <a:rPr lang="en-US" sz="2400" dirty="0" smtClean="0"/>
              <a:t> </a:t>
            </a:r>
            <a:r>
              <a:rPr lang="en-US" sz="2400" dirty="0"/>
              <a:t>has </a:t>
            </a:r>
            <a:r>
              <a:rPr lang="en-US" sz="2400" dirty="0" err="1"/>
              <a:t>spectroscopically</a:t>
            </a:r>
            <a:r>
              <a:rPr lang="en-US" sz="2400" dirty="0"/>
              <a:t> identified more than</a:t>
            </a:r>
          </a:p>
          <a:p>
            <a:r>
              <a:rPr lang="en-US" sz="2400" dirty="0"/>
              <a:t>500 Type </a:t>
            </a:r>
            <a:r>
              <a:rPr lang="en-US" sz="2400" dirty="0" err="1"/>
              <a:t>Ia</a:t>
            </a:r>
            <a:r>
              <a:rPr lang="en-US" sz="2400" dirty="0"/>
              <a:t> supernovae, and obtained high-quality light curves and</a:t>
            </a:r>
          </a:p>
          <a:p>
            <a:r>
              <a:rPr lang="en-US" sz="2400" dirty="0"/>
              <a:t>spectra for many of them </a:t>
            </a:r>
            <a:r>
              <a:rPr lang="en-US" sz="2400" i="1" dirty="0"/>
              <a:t>(</a:t>
            </a:r>
            <a:r>
              <a:rPr lang="en-US" sz="2400" i="1" dirty="0" err="1"/>
              <a:t>Holtzman</a:t>
            </a:r>
            <a:r>
              <a:rPr lang="en-US" sz="2400" i="1" dirty="0"/>
              <a:t> et al. 2009, Kessler et al. 2009)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 smtClean="0"/>
              <a:t>Systematic Validation</a:t>
            </a:r>
            <a:r>
              <a:rPr lang="en-US" sz="2800" b="1" dirty="0" smtClean="0"/>
              <a:t>                                                             of </a:t>
            </a:r>
            <a:r>
              <a:rPr lang="en-US" sz="2800" b="1" dirty="0" smtClean="0"/>
              <a:t>Type </a:t>
            </a:r>
            <a:r>
              <a:rPr lang="en-US" sz="2800" b="1" dirty="0" err="1" smtClean="0"/>
              <a:t>Ia</a:t>
            </a:r>
            <a:r>
              <a:rPr lang="en-US" sz="2800" b="1" dirty="0" smtClean="0"/>
              <a:t> Supernova</a:t>
            </a:r>
            <a:r>
              <a:rPr lang="en-US" sz="2800" b="1" dirty="0" smtClean="0"/>
              <a:t> Models </a:t>
            </a:r>
            <a:r>
              <a:rPr lang="en-US" sz="2800" b="1" dirty="0" smtClean="0"/>
              <a:t>I</a:t>
            </a:r>
            <a:r>
              <a:rPr lang="en-US" sz="2800" b="1" dirty="0" smtClean="0"/>
              <a:t>s </a:t>
            </a:r>
            <a:r>
              <a:rPr lang="en-US" sz="2800" b="1" dirty="0" smtClean="0"/>
              <a:t>Underway </a:t>
            </a:r>
            <a:endParaRPr lang="en-US" sz="2800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80" name="Picture 4" descr="snfit_KasenSED_MLCS_Sim_4"/>
          <p:cNvPicPr>
            <a:picLocks noChangeAspect="1" noChangeArrowheads="1"/>
          </p:cNvPicPr>
          <p:nvPr/>
        </p:nvPicPr>
        <p:blipFill>
          <a:blip r:embed="rId3"/>
          <a:srcRect t="6363" b="13637"/>
          <a:stretch>
            <a:fillRect/>
          </a:stretch>
        </p:blipFill>
        <p:spPr bwMode="auto">
          <a:xfrm>
            <a:off x="90488" y="1020763"/>
            <a:ext cx="463762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snfit_KasenSED_MLCS_Sim_5"/>
          <p:cNvPicPr>
            <a:picLocks noChangeAspect="1" noChangeArrowheads="1"/>
          </p:cNvPicPr>
          <p:nvPr/>
        </p:nvPicPr>
        <p:blipFill>
          <a:blip r:embed="rId4"/>
          <a:srcRect t="6364" b="13637"/>
          <a:stretch>
            <a:fillRect/>
          </a:stretch>
        </p:blipFill>
        <p:spPr bwMode="auto">
          <a:xfrm>
            <a:off x="4419600" y="1020763"/>
            <a:ext cx="4633913" cy="479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/>
              <a:t>O</a:t>
            </a:r>
            <a:r>
              <a:rPr lang="en-US" sz="2800" b="1" dirty="0" smtClean="0"/>
              <a:t>ur </a:t>
            </a:r>
            <a:r>
              <a:rPr lang="en-US" sz="2800" b="1" dirty="0"/>
              <a:t>student legacy</a:t>
            </a:r>
            <a:endParaRPr lang="en-US" dirty="0"/>
          </a:p>
        </p:txBody>
      </p:sp>
      <p:pic>
        <p:nvPicPr>
          <p:cNvPr id="54275" name="Picture 4" descr="ASCFla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63600"/>
            <a:ext cx="59817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7" name="Text Box 5"/>
          <p:cNvSpPr>
            <a:spLocks noGrp="1" noChangeArrowheads="1"/>
          </p:cNvSpPr>
          <p:nvPr>
            <p:ph type="body" idx="1"/>
          </p:nvPr>
        </p:nvSpPr>
        <p:spPr>
          <a:xfrm rot="20255882">
            <a:off x="1060541" y="2954238"/>
            <a:ext cx="7389153" cy="1430384"/>
          </a:xfrm>
          <a:solidFill>
            <a:schemeClr val="accent5"/>
          </a:solidFill>
          <a:ln w="158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2800" dirty="0">
                <a:solidFill>
                  <a:srgbClr val="181B4D"/>
                </a:solidFill>
              </a:rPr>
              <a:t>Two key FLASH developers have won </a:t>
            </a:r>
            <a:r>
              <a:rPr lang="en-US" sz="2800" dirty="0" smtClean="0">
                <a:solidFill>
                  <a:srgbClr val="181B4D"/>
                </a:solidFill>
              </a:rPr>
              <a:t>Presidential Early Career Awards </a:t>
            </a:r>
            <a:r>
              <a:rPr lang="en-US" sz="2800" dirty="0" smtClean="0">
                <a:solidFill>
                  <a:srgbClr val="181B4D"/>
                </a:solidFill>
              </a:rPr>
              <a:t>in </a:t>
            </a:r>
            <a:r>
              <a:rPr lang="en-US" sz="2800" dirty="0" smtClean="0">
                <a:solidFill>
                  <a:srgbClr val="181B4D"/>
                </a:solidFill>
              </a:rPr>
              <a:t>Science and Engineering </a:t>
            </a:r>
            <a:r>
              <a:rPr lang="en-US" sz="2800" dirty="0">
                <a:solidFill>
                  <a:srgbClr val="181B4D"/>
                </a:solidFill>
              </a:rPr>
              <a:t>(Paul Ricker and Michael </a:t>
            </a:r>
            <a:r>
              <a:rPr lang="en-US" sz="2800" dirty="0" err="1">
                <a:solidFill>
                  <a:srgbClr val="181B4D"/>
                </a:solidFill>
              </a:rPr>
              <a:t>Zingale</a:t>
            </a:r>
            <a:r>
              <a:rPr lang="en-US" sz="2800" dirty="0">
                <a:solidFill>
                  <a:srgbClr val="181B4D"/>
                </a:solidFill>
              </a:rPr>
              <a:t>)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/>
              <a:t>O</a:t>
            </a:r>
            <a:r>
              <a:rPr lang="en-US" sz="2800" b="1" dirty="0" smtClean="0"/>
              <a:t>ur </a:t>
            </a:r>
            <a:r>
              <a:rPr lang="en-US" sz="2800" b="1" dirty="0" err="1"/>
              <a:t>postdoc</a:t>
            </a:r>
            <a:r>
              <a:rPr lang="en-US" sz="2800" b="1" dirty="0"/>
              <a:t> </a:t>
            </a:r>
            <a:r>
              <a:rPr lang="en-US" sz="2800" b="1" dirty="0" smtClean="0"/>
              <a:t>legacy…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6324" name="Picture 4" descr="ASCFlash"/>
          <p:cNvPicPr>
            <a:picLocks noChangeAspect="1" noChangeArrowheads="1"/>
          </p:cNvPicPr>
          <p:nvPr/>
        </p:nvPicPr>
        <p:blipFill>
          <a:blip r:embed="rId3"/>
          <a:srcRect t="5338"/>
          <a:stretch>
            <a:fillRect/>
          </a:stretch>
        </p:blipFill>
        <p:spPr bwMode="auto">
          <a:xfrm>
            <a:off x="1141413" y="1133475"/>
            <a:ext cx="6859587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/>
              <a:t>…our </a:t>
            </a:r>
            <a:r>
              <a:rPr lang="en-US" sz="2800" b="1" dirty="0" err="1"/>
              <a:t>postdoc</a:t>
            </a:r>
            <a:r>
              <a:rPr lang="en-US" sz="2800" b="1" dirty="0"/>
              <a:t> legacy (continued)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8372" name="Picture 4" descr="ASCFla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3" y="1290638"/>
            <a:ext cx="6859587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rot="-1233177">
            <a:off x="2006042" y="2908291"/>
            <a:ext cx="5217644" cy="954107"/>
          </a:xfrm>
          <a:prstGeom prst="rect">
            <a:avLst/>
          </a:prstGeom>
          <a:solidFill>
            <a:schemeClr val="accent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Twenty-four</a:t>
            </a:r>
            <a:r>
              <a:rPr lang="en-US" sz="2800" dirty="0" smtClean="0"/>
              <a:t> Flash Center </a:t>
            </a:r>
            <a:r>
              <a:rPr lang="en-US" sz="2800" dirty="0" err="1" smtClean="0"/>
              <a:t>postdocs</a:t>
            </a:r>
            <a:endParaRPr lang="en-US" sz="2800" dirty="0"/>
          </a:p>
          <a:p>
            <a:pPr algn="ctr"/>
            <a:r>
              <a:rPr lang="en-US" sz="2800" dirty="0"/>
              <a:t>now hold faculty positions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0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Importance of the CI to the Flash Center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Facilities</a:t>
            </a:r>
          </a:p>
          <a:p>
            <a:pPr lvl="1"/>
            <a:r>
              <a:rPr lang="en-US" sz="2000" dirty="0" smtClean="0"/>
              <a:t>Major Flash Center grants are administered by the CI (NSF Cyber- infrastructure </a:t>
            </a:r>
            <a:r>
              <a:rPr lang="en-US" sz="2000" dirty="0" err="1" smtClean="0"/>
              <a:t>PetaApps</a:t>
            </a:r>
            <a:r>
              <a:rPr lang="en-US" sz="2000" dirty="0" smtClean="0"/>
              <a:t> blood flow project and NSF Physics at the Frontier MHD project)</a:t>
            </a:r>
          </a:p>
          <a:p>
            <a:pPr lvl="1"/>
            <a:r>
              <a:rPr lang="en-US" sz="2000" dirty="0" smtClean="0"/>
              <a:t>Flash Center is a participant in the CI </a:t>
            </a:r>
            <a:r>
              <a:rPr lang="en-US" sz="2000" dirty="0" err="1" smtClean="0"/>
              <a:t>Petascale</a:t>
            </a:r>
            <a:r>
              <a:rPr lang="en-US" sz="2000" dirty="0" smtClean="0"/>
              <a:t> Active Data Store (PADS)</a:t>
            </a:r>
          </a:p>
          <a:p>
            <a:pPr lvl="1"/>
            <a:r>
              <a:rPr lang="en-US" sz="2000" dirty="0" smtClean="0"/>
              <a:t>CI hosts 40 Terabytes of data and the analysis tools for world’s largest compressible turbulence simulation</a:t>
            </a:r>
            <a:r>
              <a:rPr lang="en-US" sz="2000" dirty="0" smtClean="0"/>
              <a:t> that the Flash Center carried out</a:t>
            </a:r>
          </a:p>
          <a:p>
            <a:pPr lvl="1"/>
            <a:r>
              <a:rPr lang="en-US" sz="2000" dirty="0" smtClean="0"/>
              <a:t>CI maintains some of the Flash Center’s infrastructure (</a:t>
            </a:r>
            <a:r>
              <a:rPr lang="en-US" sz="2000" i="1" dirty="0" smtClean="0"/>
              <a:t>Ellipse</a:t>
            </a:r>
            <a:r>
              <a:rPr lang="en-US" sz="2000" dirty="0" smtClean="0"/>
              <a:t> cluster, FLASH repository, tape backups)</a:t>
            </a:r>
          </a:p>
          <a:p>
            <a:r>
              <a:rPr lang="en-US" sz="2400" dirty="0" smtClean="0"/>
              <a:t>Personnel</a:t>
            </a:r>
          </a:p>
          <a:p>
            <a:pPr lvl="1"/>
            <a:r>
              <a:rPr lang="en-US" sz="2000" dirty="0" smtClean="0"/>
              <a:t>Ian Foster (Director of the CI) and Rick Stevens (a previous Founding Director of  the CI) are members of the Flash Center</a:t>
            </a:r>
          </a:p>
          <a:p>
            <a:pPr lvl="1"/>
            <a:r>
              <a:rPr lang="en-US" sz="2000" dirty="0" smtClean="0"/>
              <a:t>Don Lamb (Director of the Flash Center), </a:t>
            </a:r>
            <a:r>
              <a:rPr lang="en-US" sz="2000" dirty="0" err="1" smtClean="0"/>
              <a:t>Anshu</a:t>
            </a:r>
            <a:r>
              <a:rPr lang="en-US" sz="2000" dirty="0" smtClean="0"/>
              <a:t> </a:t>
            </a:r>
            <a:r>
              <a:rPr lang="en-US" sz="2000" dirty="0" err="1" smtClean="0"/>
              <a:t>Dubey</a:t>
            </a:r>
            <a:r>
              <a:rPr lang="en-US" sz="2000" dirty="0" smtClean="0"/>
              <a:t> (Associate Director of the Flash Center and CS/Applications Group Leader), and Mike </a:t>
            </a:r>
            <a:r>
              <a:rPr lang="en-US" sz="2000" dirty="0" err="1" smtClean="0"/>
              <a:t>Papka</a:t>
            </a:r>
            <a:r>
              <a:rPr lang="en-US" sz="2000" dirty="0" smtClean="0"/>
              <a:t> (CS/Scientific Data Analysis and Visualization Group Leader) are members of the CI</a:t>
            </a:r>
          </a:p>
          <a:p>
            <a:r>
              <a:rPr lang="en-US" sz="2400" dirty="0" smtClean="0"/>
              <a:t>Expertise</a:t>
            </a:r>
          </a:p>
          <a:p>
            <a:pPr lvl="1"/>
            <a:r>
              <a:rPr lang="en-US" sz="2000" dirty="0" smtClean="0"/>
              <a:t>CI provides interdisciplinary expertise and a home for Flash Center projects that don’t fit well in Astronomy &amp; </a:t>
            </a:r>
            <a:r>
              <a:rPr lang="en-US" sz="2000" dirty="0" err="1" smtClean="0"/>
              <a:t>Astroophysics</a:t>
            </a:r>
            <a:r>
              <a:rPr lang="en-US" sz="2000" dirty="0" smtClean="0"/>
              <a:t> (e.g., blood flow)</a:t>
            </a:r>
          </a:p>
          <a:p>
            <a:pPr lvl="1"/>
            <a:r>
              <a:rPr lang="en-US" sz="2000" dirty="0" smtClean="0"/>
              <a:t>CI facilitates collaborations and interactions with experts at ANL</a:t>
            </a:r>
          </a:p>
          <a:p>
            <a:pPr lvl="1"/>
            <a:r>
              <a:rPr lang="en-US" sz="2000" dirty="0" smtClean="0"/>
              <a:t>CI research in data analysis, visualization, work flow, etc., used by Flash Center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674688"/>
          </a:xfrm>
        </p:spPr>
        <p:txBody>
          <a:bodyPr/>
          <a:lstStyle/>
          <a:p>
            <a:r>
              <a:rPr lang="en-US" sz="3600" b="1" dirty="0"/>
              <a:t>Conclusions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914401"/>
            <a:ext cx="8115300" cy="571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Flash Center has conducted – and</a:t>
            </a:r>
            <a:r>
              <a:rPr lang="en-US" sz="2400" dirty="0" smtClean="0"/>
              <a:t> continues </a:t>
            </a:r>
            <a:r>
              <a:rPr lang="en-US" sz="2400" dirty="0"/>
              <a:t>to conduct</a:t>
            </a:r>
            <a:r>
              <a:rPr lang="en-US" sz="2400" dirty="0" smtClean="0"/>
              <a:t> – </a:t>
            </a:r>
            <a:r>
              <a:rPr lang="en-US" sz="2400" dirty="0"/>
              <a:t>an extensive study of several key physical processes in Type </a:t>
            </a:r>
            <a:r>
              <a:rPr lang="en-US" sz="2400" dirty="0" err="1"/>
              <a:t>Ia</a:t>
            </a:r>
            <a:r>
              <a:rPr lang="en-US" sz="2400" dirty="0"/>
              <a:t> supernovae that are not fully understood, using high-fidelity 3D simulations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Center has carried out a series of high-fidelity, 3D, whole star simulations of Type </a:t>
            </a:r>
            <a:r>
              <a:rPr lang="en-US" sz="2400" dirty="0" err="1"/>
              <a:t>Ia</a:t>
            </a:r>
            <a:r>
              <a:rPr lang="en-US" sz="2400" dirty="0"/>
              <a:t> supernovae in order to understand them better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They led to the discovery of the “gravitationally confined detonation” (GCD) model of Type </a:t>
            </a:r>
            <a:r>
              <a:rPr lang="en-US" sz="2400" dirty="0" err="1"/>
              <a:t>Ia</a:t>
            </a:r>
            <a:r>
              <a:rPr lang="en-US" sz="2400" dirty="0"/>
              <a:t> supernovae -- the only model so far that detonates without the detonation being put in by hand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Center has begun comprehensive, systematic</a:t>
            </a:r>
            <a:r>
              <a:rPr lang="en-US" sz="2400" dirty="0" smtClean="0"/>
              <a:t> validation </a:t>
            </a:r>
            <a:r>
              <a:rPr lang="en-US" sz="2400" dirty="0"/>
              <a:t>of all current Type </a:t>
            </a:r>
            <a:r>
              <a:rPr lang="en-US" sz="2400" dirty="0" err="1"/>
              <a:t>Ia</a:t>
            </a:r>
            <a:r>
              <a:rPr lang="en-US" sz="2400" dirty="0"/>
              <a:t> supernova models – the only group so far to do so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CI is a critical resource for the Center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What Are Type </a:t>
            </a:r>
            <a:r>
              <a:rPr lang="en-US" sz="3600" b="1" dirty="0" err="1"/>
              <a:t>Ia</a:t>
            </a:r>
            <a:r>
              <a:rPr lang="en-US" sz="3600" b="1" dirty="0"/>
              <a:t> </a:t>
            </a:r>
            <a:r>
              <a:rPr lang="en-US" sz="3600" b="1" dirty="0" smtClean="0"/>
              <a:t>Supernovae?</a:t>
            </a:r>
            <a:endParaRPr lang="en-US" b="1" dirty="0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85800" y="1524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14350" y="1955800"/>
            <a:ext cx="2374900" cy="10795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C3300"/>
              </a:buClr>
              <a:buFont typeface="Zapf Dingbats" charset="2"/>
              <a:buNone/>
            </a:pPr>
            <a:r>
              <a:rPr lang="en-US" sz="1600">
                <a:solidFill>
                  <a:srgbClr val="000066"/>
                </a:solidFill>
                <a:latin typeface="Arial Black" charset="0"/>
              </a:rPr>
              <a:t>Accretion</a:t>
            </a:r>
            <a:endParaRPr lang="en-US" sz="1600">
              <a:solidFill>
                <a:srgbClr val="000066"/>
              </a:solidFill>
            </a:endParaRP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rgbClr val="000066"/>
                </a:solidFill>
                <a:latin typeface="Arial Narrow" charset="0"/>
              </a:rPr>
              <a:t> </a:t>
            </a:r>
            <a:r>
              <a:rPr lang="en-US" sz="1600">
                <a:solidFill>
                  <a:srgbClr val="1C1F5A"/>
                </a:solidFill>
                <a:latin typeface="Arial Narrow" charset="0"/>
              </a:rPr>
              <a:t>Stellar binary in which main            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 sequence star transfers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 mass onto white dwarf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889000" y="4483100"/>
            <a:ext cx="1981200" cy="132397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C3300"/>
              </a:buClr>
              <a:buFont typeface="Zapf Dingbats" charset="2"/>
              <a:buNone/>
            </a:pPr>
            <a:r>
              <a:rPr lang="en-US" sz="1600">
                <a:solidFill>
                  <a:srgbClr val="000066"/>
                </a:solidFill>
                <a:latin typeface="Arial Black" charset="0"/>
              </a:rPr>
              <a:t>Smoldering</a:t>
            </a:r>
            <a:endParaRPr lang="en-US" sz="1600">
              <a:solidFill>
                <a:schemeClr val="tx1"/>
              </a:solidFill>
              <a:latin typeface="Arial Narrow" charset="0"/>
            </a:endParaRP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en-US" sz="1600">
                <a:solidFill>
                  <a:srgbClr val="1C1F5A"/>
                </a:solidFill>
                <a:latin typeface="Arial Narrow" charset="0"/>
              </a:rPr>
              <a:t>Subsonic convection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 in core of white dwarf</a:t>
            </a: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Heat transport is by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electron conduction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724525" y="4381500"/>
            <a:ext cx="2581275" cy="20574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>
                <a:solidFill>
                  <a:srgbClr val="000066"/>
                </a:solidFill>
                <a:latin typeface="Arial Black" charset="0"/>
              </a:rPr>
              <a:t>Flame</a:t>
            </a:r>
            <a:endParaRPr lang="en-US" sz="1600" dirty="0">
              <a:solidFill>
                <a:srgbClr val="000066"/>
              </a:solidFill>
            </a:endParaRPr>
          </a:p>
          <a:p>
            <a:pPr eaLnBrk="0" hangingPunct="0">
              <a:buFont typeface="Times" charset="0"/>
              <a:buChar char="•"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Nuclear burning initially due to</a:t>
            </a:r>
          </a:p>
          <a:p>
            <a:pPr eaLnBrk="0" hangingPunct="0">
              <a:buFont typeface="Times" charset="0"/>
              <a:buNone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 laminar flame</a:t>
            </a:r>
          </a:p>
          <a:p>
            <a:pPr eaLnBrk="0" hangingPunct="0">
              <a:buFont typeface="Times" charset="0"/>
              <a:buChar char="•"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Buoyancy—driven turbulence</a:t>
            </a:r>
          </a:p>
          <a:p>
            <a:pPr eaLnBrk="0" hangingPunct="0">
              <a:buFont typeface="Times" charset="0"/>
              <a:buNone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 increases nuclear burning rate </a:t>
            </a:r>
          </a:p>
          <a:p>
            <a:pPr eaLnBrk="0" hangingPunct="0">
              <a:buFont typeface="Times" charset="0"/>
              <a:buChar char="•"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Transition from deflagration to </a:t>
            </a:r>
          </a:p>
          <a:p>
            <a:pPr eaLnBrk="0" hangingPunct="0">
              <a:buFont typeface="Times" charset="0"/>
              <a:buNone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 detonation occurs, causing the</a:t>
            </a:r>
          </a:p>
          <a:p>
            <a:pPr eaLnBrk="0" hangingPunct="0">
              <a:buFont typeface="Times" charset="0"/>
              <a:buNone/>
            </a:pPr>
            <a:r>
              <a:rPr lang="en-US" sz="1600" dirty="0">
                <a:solidFill>
                  <a:srgbClr val="000066"/>
                </a:solidFill>
                <a:latin typeface="Arial Narrow" charset="0"/>
              </a:rPr>
              <a:t>  star to explode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6527800" y="2130425"/>
            <a:ext cx="2371725" cy="1812925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CC3300"/>
              </a:buClr>
              <a:buFont typeface="Zapf Dingbats" charset="2"/>
              <a:buNone/>
            </a:pPr>
            <a:r>
              <a:rPr lang="en-US" sz="1600">
                <a:solidFill>
                  <a:srgbClr val="000066"/>
                </a:solidFill>
                <a:latin typeface="Arial Black" charset="0"/>
              </a:rPr>
              <a:t>Lightcurve</a:t>
            </a:r>
            <a:endParaRPr lang="en-US" sz="1600">
              <a:solidFill>
                <a:srgbClr val="000066"/>
              </a:solidFill>
            </a:endParaRP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rgbClr val="000066"/>
                </a:solidFill>
                <a:latin typeface="Arial Narrow" charset="0"/>
              </a:rPr>
              <a:t> Free expansion of star           </a:t>
            </a: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Radioactive decay of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nickel heats the ejecta</a:t>
            </a:r>
          </a:p>
          <a:p>
            <a:pPr eaLnBrk="0" hangingPunct="0">
              <a:buFont typeface="Times" charset="0"/>
              <a:buChar char="•"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This causes the ejecta to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 glow, which makes the    </a:t>
            </a:r>
          </a:p>
          <a:p>
            <a:pPr eaLnBrk="0" hangingPunct="0">
              <a:buFont typeface="Times" charset="0"/>
              <a:buNone/>
            </a:pPr>
            <a:r>
              <a:rPr lang="en-US" sz="1600">
                <a:solidFill>
                  <a:srgbClr val="1C1F5A"/>
                </a:solidFill>
                <a:latin typeface="Arial Narrow" charset="0"/>
              </a:rPr>
              <a:t>   supernova visible</a:t>
            </a:r>
            <a:endParaRPr lang="en-US" sz="1800">
              <a:solidFill>
                <a:srgbClr val="1C1F5A"/>
              </a:solidFill>
              <a:latin typeface="Arial Narrow" charset="0"/>
            </a:endParaRPr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957263"/>
            <a:ext cx="21336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67000" y="3429000"/>
            <a:ext cx="1524000" cy="1295400"/>
            <a:chOff x="1728" y="2496"/>
            <a:chExt cx="1248" cy="1056"/>
          </a:xfrm>
        </p:grpSpPr>
        <p:sp>
          <p:nvSpPr>
            <p:cNvPr id="28698" name="Rectangle 10"/>
            <p:cNvSpPr>
              <a:spLocks noChangeArrowheads="1"/>
            </p:cNvSpPr>
            <p:nvPr/>
          </p:nvSpPr>
          <p:spPr bwMode="auto">
            <a:xfrm>
              <a:off x="1728" y="2496"/>
              <a:ext cx="1248" cy="105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9" name="Oval 11"/>
            <p:cNvSpPr>
              <a:spLocks noChangeAspect="1" noChangeArrowheads="1"/>
            </p:cNvSpPr>
            <p:nvPr/>
          </p:nvSpPr>
          <p:spPr bwMode="auto">
            <a:xfrm>
              <a:off x="1903" y="2544"/>
              <a:ext cx="898" cy="9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700" name="Picture 12" descr="B3_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24" y="2599"/>
              <a:ext cx="1056" cy="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2525" y="3200400"/>
            <a:ext cx="14890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Arc 14"/>
          <p:cNvSpPr>
            <a:spLocks noChangeAspect="1"/>
          </p:cNvSpPr>
          <p:nvPr/>
        </p:nvSpPr>
        <p:spPr bwMode="auto">
          <a:xfrm rot="13380000" flipH="1">
            <a:off x="4459288" y="3335338"/>
            <a:ext cx="639762" cy="1054100"/>
          </a:xfrm>
          <a:custGeom>
            <a:avLst/>
            <a:gdLst>
              <a:gd name="T0" fmla="*/ 2147483647 w 17894"/>
              <a:gd name="T1" fmla="*/ 0 h 21174"/>
              <a:gd name="T2" fmla="*/ 2147483647 w 17894"/>
              <a:gd name="T3" fmla="*/ 2147483647 h 21174"/>
              <a:gd name="T4" fmla="*/ 0 w 17894"/>
              <a:gd name="T5" fmla="*/ 2147483647 h 21174"/>
              <a:gd name="T6" fmla="*/ 0 60000 65536"/>
              <a:gd name="T7" fmla="*/ 0 60000 65536"/>
              <a:gd name="T8" fmla="*/ 0 60000 65536"/>
              <a:gd name="T9" fmla="*/ 0 w 17894"/>
              <a:gd name="T10" fmla="*/ 0 h 21174"/>
              <a:gd name="T11" fmla="*/ 17894 w 17894"/>
              <a:gd name="T12" fmla="*/ 21174 h 21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94" h="21174" fill="none" extrusionOk="0">
                <a:moveTo>
                  <a:pt x="4265" y="-1"/>
                </a:moveTo>
                <a:cubicBezTo>
                  <a:pt x="9823" y="1118"/>
                  <a:pt x="14718" y="4379"/>
                  <a:pt x="17894" y="9076"/>
                </a:cubicBezTo>
              </a:path>
              <a:path w="17894" h="21174" stroke="0" extrusionOk="0">
                <a:moveTo>
                  <a:pt x="4265" y="-1"/>
                </a:moveTo>
                <a:cubicBezTo>
                  <a:pt x="9823" y="1118"/>
                  <a:pt x="14718" y="4379"/>
                  <a:pt x="17894" y="9076"/>
                </a:cubicBezTo>
                <a:lnTo>
                  <a:pt x="0" y="2117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Text Box 15"/>
          <p:cNvSpPr txBox="1">
            <a:spLocks noChangeArrowheads="1"/>
          </p:cNvSpPr>
          <p:nvPr/>
        </p:nvSpPr>
        <p:spPr bwMode="auto">
          <a:xfrm>
            <a:off x="3336925" y="2649538"/>
            <a:ext cx="715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chemeClr val="tx1"/>
                </a:solidFill>
                <a:latin typeface="Arial Narrow" charset="0"/>
              </a:rPr>
              <a:t>&gt;10</a:t>
            </a:r>
            <a:r>
              <a:rPr lang="en-US" sz="1600" baseline="30000">
                <a:solidFill>
                  <a:schemeClr val="tx1"/>
                </a:solidFill>
                <a:latin typeface="Arial Narrow" charset="0"/>
              </a:rPr>
              <a:t>8</a:t>
            </a:r>
            <a:r>
              <a:rPr lang="en-US" sz="1600">
                <a:solidFill>
                  <a:schemeClr val="tx1"/>
                </a:solidFill>
                <a:latin typeface="Arial Narrow" charset="0"/>
              </a:rPr>
              <a:t> yr</a:t>
            </a:r>
          </a:p>
        </p:txBody>
      </p:sp>
      <p:sp>
        <p:nvSpPr>
          <p:cNvPr id="28685" name="Arc 16"/>
          <p:cNvSpPr>
            <a:spLocks/>
          </p:cNvSpPr>
          <p:nvPr/>
        </p:nvSpPr>
        <p:spPr bwMode="auto">
          <a:xfrm rot="17484508" flipH="1">
            <a:off x="3144043" y="2418557"/>
            <a:ext cx="722313" cy="914400"/>
          </a:xfrm>
          <a:custGeom>
            <a:avLst/>
            <a:gdLst>
              <a:gd name="T0" fmla="*/ 883543668 w 17061"/>
              <a:gd name="T1" fmla="*/ 0 h 21598"/>
              <a:gd name="T2" fmla="*/ 2147483647 w 17061"/>
              <a:gd name="T3" fmla="*/ 2147483647 h 21598"/>
              <a:gd name="T4" fmla="*/ 0 w 17061"/>
              <a:gd name="T5" fmla="*/ 2147483647 h 21598"/>
              <a:gd name="T6" fmla="*/ 0 60000 65536"/>
              <a:gd name="T7" fmla="*/ 0 60000 65536"/>
              <a:gd name="T8" fmla="*/ 0 60000 65536"/>
              <a:gd name="T9" fmla="*/ 0 w 17061"/>
              <a:gd name="T10" fmla="*/ 0 h 21598"/>
              <a:gd name="T11" fmla="*/ 17061 w 17061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61" h="21598" fill="none" extrusionOk="0">
                <a:moveTo>
                  <a:pt x="275" y="-1"/>
                </a:moveTo>
                <a:cubicBezTo>
                  <a:pt x="6850" y="83"/>
                  <a:pt x="13028" y="3157"/>
                  <a:pt x="17061" y="8351"/>
                </a:cubicBezTo>
              </a:path>
              <a:path w="17061" h="21598" stroke="0" extrusionOk="0">
                <a:moveTo>
                  <a:pt x="275" y="-1"/>
                </a:moveTo>
                <a:cubicBezTo>
                  <a:pt x="6850" y="83"/>
                  <a:pt x="13028" y="3157"/>
                  <a:pt x="17061" y="8351"/>
                </a:cubicBezTo>
                <a:lnTo>
                  <a:pt x="0" y="2159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6" name="Arc 17"/>
          <p:cNvSpPr>
            <a:spLocks/>
          </p:cNvSpPr>
          <p:nvPr/>
        </p:nvSpPr>
        <p:spPr bwMode="auto">
          <a:xfrm rot="7020000" flipH="1">
            <a:off x="5446713" y="2206625"/>
            <a:ext cx="649288" cy="941387"/>
          </a:xfrm>
          <a:custGeom>
            <a:avLst/>
            <a:gdLst>
              <a:gd name="T0" fmla="*/ 0 w 19442"/>
              <a:gd name="T1" fmla="*/ 335521528 h 21600"/>
              <a:gd name="T2" fmla="*/ 2147483647 w 19442"/>
              <a:gd name="T3" fmla="*/ 2147483647 h 21600"/>
              <a:gd name="T4" fmla="*/ 2147483647 w 19442"/>
              <a:gd name="T5" fmla="*/ 2147483647 h 21600"/>
              <a:gd name="T6" fmla="*/ 0 60000 65536"/>
              <a:gd name="T7" fmla="*/ 0 60000 65536"/>
              <a:gd name="T8" fmla="*/ 0 60000 65536"/>
              <a:gd name="T9" fmla="*/ 0 w 19442"/>
              <a:gd name="T10" fmla="*/ 0 h 21600"/>
              <a:gd name="T11" fmla="*/ 19442 w 1944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42" h="21600" fill="none" extrusionOk="0">
                <a:moveTo>
                  <a:pt x="-1" y="91"/>
                </a:moveTo>
                <a:cubicBezTo>
                  <a:pt x="661" y="30"/>
                  <a:pt x="1326" y="-1"/>
                  <a:pt x="1991" y="-1"/>
                </a:cubicBezTo>
                <a:cubicBezTo>
                  <a:pt x="8891" y="-1"/>
                  <a:pt x="15376" y="3296"/>
                  <a:pt x="19442" y="8871"/>
                </a:cubicBezTo>
              </a:path>
              <a:path w="19442" h="21600" stroke="0" extrusionOk="0">
                <a:moveTo>
                  <a:pt x="-1" y="91"/>
                </a:moveTo>
                <a:cubicBezTo>
                  <a:pt x="661" y="30"/>
                  <a:pt x="1326" y="-1"/>
                  <a:pt x="1991" y="-1"/>
                </a:cubicBezTo>
                <a:cubicBezTo>
                  <a:pt x="8891" y="-1"/>
                  <a:pt x="15376" y="3296"/>
                  <a:pt x="19442" y="8871"/>
                </a:cubicBezTo>
                <a:lnTo>
                  <a:pt x="199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7" name="Text Box 18"/>
          <p:cNvSpPr txBox="1">
            <a:spLocks noChangeArrowheads="1"/>
          </p:cNvSpPr>
          <p:nvPr/>
        </p:nvSpPr>
        <p:spPr bwMode="auto">
          <a:xfrm>
            <a:off x="6737350" y="4000500"/>
            <a:ext cx="90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solidFill>
                  <a:schemeClr val="tx1"/>
                </a:solidFill>
                <a:latin typeface="Arial Narrow" charset="0"/>
              </a:rPr>
              <a:t>~seconds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8688" name="Text Box 19"/>
          <p:cNvSpPr txBox="1">
            <a:spLocks noChangeArrowheads="1"/>
          </p:cNvSpPr>
          <p:nvPr/>
        </p:nvSpPr>
        <p:spPr bwMode="auto">
          <a:xfrm>
            <a:off x="4121150" y="4927600"/>
            <a:ext cx="11303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Arial Narrow" charset="0"/>
              </a:rPr>
              <a:t>  ~1000 yr</a:t>
            </a:r>
            <a:endParaRPr lang="en-US" sz="1600">
              <a:solidFill>
                <a:srgbClr val="000066"/>
              </a:solidFill>
              <a:latin typeface="Arial Black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Arial Black" charset="0"/>
              </a:rPr>
              <a:t>Ignition </a:t>
            </a:r>
          </a:p>
        </p:txBody>
      </p:sp>
      <p:pic>
        <p:nvPicPr>
          <p:cNvPr id="28689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863600"/>
            <a:ext cx="1487488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0" name="Rectangle 21"/>
          <p:cNvSpPr>
            <a:spLocks noChangeArrowheads="1"/>
          </p:cNvSpPr>
          <p:nvPr/>
        </p:nvSpPr>
        <p:spPr bwMode="auto">
          <a:xfrm>
            <a:off x="123825" y="1046163"/>
            <a:ext cx="2327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Arial Narrow" charset="0"/>
              </a:rPr>
              <a:t>Image copyrighted by Mark A. Garlick</a:t>
            </a:r>
          </a:p>
        </p:txBody>
      </p:sp>
      <p:sp>
        <p:nvSpPr>
          <p:cNvPr id="28691" name="Line 22"/>
          <p:cNvSpPr>
            <a:spLocks noChangeShapeType="1"/>
          </p:cNvSpPr>
          <p:nvPr/>
        </p:nvSpPr>
        <p:spPr bwMode="auto">
          <a:xfrm>
            <a:off x="3429000" y="4283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2" name="Line 23"/>
          <p:cNvSpPr>
            <a:spLocks noChangeShapeType="1"/>
          </p:cNvSpPr>
          <p:nvPr/>
        </p:nvSpPr>
        <p:spPr bwMode="auto">
          <a:xfrm rot="5400000">
            <a:off x="300355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3" name="Line 24"/>
          <p:cNvSpPr>
            <a:spLocks noChangeShapeType="1"/>
          </p:cNvSpPr>
          <p:nvPr/>
        </p:nvSpPr>
        <p:spPr bwMode="auto">
          <a:xfrm rot="-5400000">
            <a:off x="38100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4" name="Line 25"/>
          <p:cNvSpPr>
            <a:spLocks noChangeShapeType="1"/>
          </p:cNvSpPr>
          <p:nvPr/>
        </p:nvSpPr>
        <p:spPr bwMode="auto">
          <a:xfrm rot="10800000">
            <a:off x="3429000" y="3505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5" name="Text Box 26"/>
          <p:cNvSpPr txBox="1">
            <a:spLocks noChangeArrowheads="1"/>
          </p:cNvSpPr>
          <p:nvPr/>
        </p:nvSpPr>
        <p:spPr bwMode="auto">
          <a:xfrm>
            <a:off x="6796088" y="105251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 Narrow" charset="0"/>
              </a:rPr>
              <a:t>Image credit P. Garnavich/CfA</a:t>
            </a:r>
          </a:p>
        </p:txBody>
      </p:sp>
      <p:sp>
        <p:nvSpPr>
          <p:cNvPr id="446491" name="Text Box 27"/>
          <p:cNvSpPr txBox="1">
            <a:spLocks noChangeArrowheads="1"/>
          </p:cNvSpPr>
          <p:nvPr/>
        </p:nvSpPr>
        <p:spPr bwMode="auto">
          <a:xfrm rot="-1800000">
            <a:off x="3729038" y="3310722"/>
            <a:ext cx="3876675" cy="954107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Nuclear energy</a:t>
            </a:r>
          </a:p>
          <a:p>
            <a:pPr algn="ctr"/>
            <a:r>
              <a:rPr lang="en-US" sz="2800" dirty="0"/>
              <a:t>powers the explosion</a:t>
            </a:r>
          </a:p>
        </p:txBody>
      </p:sp>
      <p:sp>
        <p:nvSpPr>
          <p:cNvPr id="446492" name="Text Box 28"/>
          <p:cNvSpPr txBox="1">
            <a:spLocks noChangeArrowheads="1"/>
          </p:cNvSpPr>
          <p:nvPr/>
        </p:nvSpPr>
        <p:spPr bwMode="auto">
          <a:xfrm rot="-1800000">
            <a:off x="1582078" y="2100709"/>
            <a:ext cx="3755756" cy="1384995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Radioactive decay of </a:t>
            </a:r>
            <a:r>
              <a:rPr lang="en-US" sz="2800" baseline="30000" dirty="0"/>
              <a:t>56</a:t>
            </a:r>
            <a:r>
              <a:rPr lang="en-US" sz="2800" dirty="0"/>
              <a:t>N</a:t>
            </a:r>
          </a:p>
          <a:p>
            <a:pPr algn="ctr"/>
            <a:r>
              <a:rPr lang="en-US" sz="2800" dirty="0"/>
              <a:t>heats expanding gas and</a:t>
            </a:r>
          </a:p>
          <a:p>
            <a:pPr algn="ctr"/>
            <a:r>
              <a:rPr lang="en-US" sz="2800" dirty="0"/>
              <a:t> makes explosion visible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6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6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6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91" grpId="0" animBg="1"/>
      <p:bldP spid="4464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Type </a:t>
            </a:r>
            <a:r>
              <a:rPr lang="en-US" sz="3600" b="1" dirty="0" err="1"/>
              <a:t>Ia</a:t>
            </a:r>
            <a:r>
              <a:rPr lang="en-US" sz="3600" b="1" dirty="0"/>
              <a:t> </a:t>
            </a:r>
            <a:r>
              <a:rPr lang="en-US" sz="3600" b="1" dirty="0" smtClean="0"/>
              <a:t>Supernovae</a:t>
            </a:r>
            <a:endParaRPr lang="en-US" sz="3600" b="1" dirty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867400" y="5745163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 Narrow" charset="0"/>
              </a:rPr>
              <a:t>Supernova Cosmology Project</a:t>
            </a:r>
          </a:p>
        </p:txBody>
      </p:sp>
      <p:pic>
        <p:nvPicPr>
          <p:cNvPr id="5" name="saul_sm.mpg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Type </a:t>
            </a:r>
            <a:r>
              <a:rPr lang="en-US" sz="3600" b="1" dirty="0" err="1"/>
              <a:t>Ia</a:t>
            </a:r>
            <a:r>
              <a:rPr lang="en-US" sz="3600" b="1" dirty="0"/>
              <a:t> </a:t>
            </a:r>
            <a:r>
              <a:rPr lang="en-US" sz="3600" b="1" dirty="0" smtClean="0"/>
              <a:t>Supernovae</a:t>
            </a:r>
            <a:endParaRPr lang="en-US" sz="3600" b="1" dirty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5867400" y="5745163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  <a:latin typeface="Arial Narrow" charset="0"/>
              </a:rPr>
              <a:t>Supernova Cosmology Project</a:t>
            </a:r>
          </a:p>
        </p:txBody>
      </p:sp>
      <p:pic>
        <p:nvPicPr>
          <p:cNvPr id="8" name="saul_sm.mpg.mpe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990600"/>
            <a:ext cx="6705600" cy="5029200"/>
          </a:xfrm>
          <a:prstGeom prst="rect">
            <a:avLst/>
          </a:prstGeo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60400" y="990600"/>
            <a:ext cx="4672013" cy="2246313"/>
            <a:chOff x="313" y="601"/>
            <a:chExt cx="2943" cy="1415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313" y="601"/>
              <a:ext cx="2422" cy="1415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     </a:t>
              </a:r>
              <a:r>
                <a:rPr lang="en-US" sz="2800" dirty="0"/>
                <a:t>Peak luminosities</a:t>
              </a:r>
            </a:p>
            <a:p>
              <a:pPr algn="ctr"/>
              <a:r>
                <a:rPr lang="en-US" sz="2800" dirty="0"/>
                <a:t>  of most Type </a:t>
              </a:r>
              <a:r>
                <a:rPr lang="en-US" sz="2800" dirty="0" err="1"/>
                <a:t>Ia</a:t>
              </a:r>
              <a:r>
                <a:rPr lang="en-US" sz="2800" dirty="0"/>
                <a:t> </a:t>
              </a:r>
              <a:r>
                <a:rPr lang="en-US" sz="2800" dirty="0" err="1"/>
                <a:t>SNe</a:t>
              </a:r>
              <a:endParaRPr lang="en-US" sz="2800" dirty="0"/>
            </a:p>
            <a:p>
              <a:pPr algn="ctr"/>
              <a:r>
                <a:rPr lang="en-US" sz="2800" dirty="0"/>
                <a:t>  are similar -- making</a:t>
              </a:r>
            </a:p>
            <a:p>
              <a:pPr algn="ctr"/>
              <a:r>
                <a:rPr lang="en-US" sz="2800" dirty="0"/>
                <a:t>      them excellent</a:t>
              </a:r>
            </a:p>
            <a:p>
              <a:pPr algn="ctr"/>
              <a:r>
                <a:rPr lang="en-US" sz="2800" dirty="0"/>
                <a:t>   “cosmic yardsticks” </a:t>
              </a:r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2736" y="1312"/>
              <a:ext cx="520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41388" y="165100"/>
            <a:ext cx="7207250" cy="381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/>
              <a:t>Calibration Using Empirical Correlation </a:t>
            </a:r>
            <a:br>
              <a:rPr lang="en-US" sz="2800" b="1" dirty="0"/>
            </a:br>
            <a:r>
              <a:rPr lang="en-US" sz="2800" b="1" dirty="0"/>
              <a:t>Between Peak Brightness and Duration</a:t>
            </a:r>
          </a:p>
        </p:txBody>
      </p:sp>
      <p:pic>
        <p:nvPicPr>
          <p:cNvPr id="24579" name="Picture 3" descr="wwwposter1d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5189" t="18100" r="7532" b="18771"/>
          <a:stretch>
            <a:fillRect/>
          </a:stretch>
        </p:blipFill>
        <p:spPr>
          <a:xfrm>
            <a:off x="4776788" y="887413"/>
            <a:ext cx="3579812" cy="5459412"/>
          </a:xfrm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65200" y="1992313"/>
            <a:ext cx="309849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folHlink"/>
              </a:buClr>
            </a:pPr>
            <a:r>
              <a:rPr lang="en-US" sz="2000" dirty="0" smtClean="0">
                <a:solidFill>
                  <a:srgbClr val="000066"/>
                </a:solidFill>
              </a:rPr>
              <a:t>Peak </a:t>
            </a:r>
            <a:r>
              <a:rPr lang="en-US" sz="2000" dirty="0" err="1">
                <a:solidFill>
                  <a:srgbClr val="000066"/>
                </a:solidFill>
              </a:rPr>
              <a:t>brightnesses</a:t>
            </a:r>
            <a:r>
              <a:rPr lang="en-US" sz="2000" dirty="0">
                <a:solidFill>
                  <a:srgbClr val="000066"/>
                </a:solidFill>
              </a:rPr>
              <a:t> of Type</a:t>
            </a:r>
            <a:endParaRPr lang="en-US" sz="2000" dirty="0" smtClean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r>
              <a:rPr lang="en-US" sz="2000" dirty="0" err="1" smtClean="0">
                <a:solidFill>
                  <a:srgbClr val="000066"/>
                </a:solidFill>
              </a:rPr>
              <a:t>Ia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err="1">
                <a:solidFill>
                  <a:srgbClr val="000066"/>
                </a:solidFill>
              </a:rPr>
              <a:t>SNe</a:t>
            </a:r>
            <a:r>
              <a:rPr lang="en-US" sz="2000" dirty="0">
                <a:solidFill>
                  <a:srgbClr val="000066"/>
                </a:solidFill>
              </a:rPr>
              <a:t> vary by </a:t>
            </a:r>
            <a:r>
              <a:rPr lang="en-US" sz="2000" dirty="0" smtClean="0">
                <a:solidFill>
                  <a:srgbClr val="000066"/>
                </a:solidFill>
              </a:rPr>
              <a:t>roughly </a:t>
            </a: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r>
              <a:rPr lang="en-US" sz="2000" dirty="0" smtClean="0">
                <a:solidFill>
                  <a:srgbClr val="000066"/>
                </a:solidFill>
              </a:rPr>
              <a:t>1 </a:t>
            </a:r>
            <a:r>
              <a:rPr lang="en-US" sz="2000" dirty="0" err="1">
                <a:solidFill>
                  <a:srgbClr val="000066"/>
                </a:solidFill>
              </a:rPr>
              <a:t>mag</a:t>
            </a:r>
            <a:r>
              <a:rPr lang="en-US" sz="2000" dirty="0">
                <a:solidFill>
                  <a:srgbClr val="000066"/>
                </a:solidFill>
              </a:rPr>
              <a:t> = </a:t>
            </a:r>
            <a:r>
              <a:rPr lang="en-US" sz="2000" dirty="0">
                <a:solidFill>
                  <a:srgbClr val="0000FF"/>
                </a:solidFill>
              </a:rPr>
              <a:t>factor 3</a:t>
            </a: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endParaRPr lang="en-US" sz="2000" dirty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endParaRPr lang="en-US" sz="2000" dirty="0" smtClean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</a:pPr>
            <a:r>
              <a:rPr lang="en-US" sz="2000" dirty="0" smtClean="0">
                <a:solidFill>
                  <a:srgbClr val="000066"/>
                </a:solidFill>
              </a:rPr>
              <a:t>Using </a:t>
            </a:r>
            <a:r>
              <a:rPr lang="en-US" sz="2000" dirty="0">
                <a:solidFill>
                  <a:srgbClr val="000066"/>
                </a:solidFill>
              </a:rPr>
              <a:t>empirical correlation </a:t>
            </a:r>
            <a:endParaRPr lang="en-US" sz="2000" dirty="0" smtClean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r>
              <a:rPr lang="en-US" sz="2000" dirty="0" smtClean="0">
                <a:solidFill>
                  <a:srgbClr val="000066"/>
                </a:solidFill>
              </a:rPr>
              <a:t>between </a:t>
            </a:r>
            <a:r>
              <a:rPr lang="en-US" sz="2000" dirty="0">
                <a:solidFill>
                  <a:srgbClr val="000066"/>
                </a:solidFill>
              </a:rPr>
              <a:t>peak brightness </a:t>
            </a:r>
            <a:endParaRPr lang="en-US" sz="2000" dirty="0" smtClean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r>
              <a:rPr lang="en-US" sz="2000" dirty="0" smtClean="0">
                <a:solidFill>
                  <a:srgbClr val="000066"/>
                </a:solidFill>
              </a:rPr>
              <a:t>and </a:t>
            </a:r>
            <a:r>
              <a:rPr lang="en-US" sz="2000" dirty="0">
                <a:solidFill>
                  <a:srgbClr val="000066"/>
                </a:solidFill>
              </a:rPr>
              <a:t>duration, variation can </a:t>
            </a:r>
            <a:endParaRPr lang="en-US" sz="2000" dirty="0" smtClean="0">
              <a:solidFill>
                <a:srgbClr val="000066"/>
              </a:solidFill>
            </a:endParaRPr>
          </a:p>
          <a:p>
            <a:pPr eaLnBrk="0" hangingPunct="0">
              <a:buClr>
                <a:schemeClr val="folHlink"/>
              </a:buClr>
              <a:buFont typeface="Wingdings" charset="2"/>
              <a:buNone/>
            </a:pPr>
            <a:r>
              <a:rPr lang="en-US" sz="2000" dirty="0" smtClean="0">
                <a:solidFill>
                  <a:srgbClr val="000066"/>
                </a:solidFill>
              </a:rPr>
              <a:t>be </a:t>
            </a:r>
            <a:r>
              <a:rPr lang="en-US" sz="2000" dirty="0">
                <a:solidFill>
                  <a:srgbClr val="000066"/>
                </a:solidFill>
              </a:rPr>
              <a:t>reduced to about 15%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130300" y="152400"/>
            <a:ext cx="7105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="1" dirty="0"/>
              <a:t>Past and Future of the Universe</a:t>
            </a:r>
            <a:endParaRPr lang="en-US" sz="3600" b="1" dirty="0">
              <a:latin typeface="Times" charset="0"/>
            </a:endParaRP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8" y="0"/>
            <a:ext cx="68897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Perlmutter+03"/>
          <p:cNvPicPr>
            <a:picLocks noChangeAspect="1" noChangeArrowheads="1"/>
          </p:cNvPicPr>
          <p:nvPr/>
        </p:nvPicPr>
        <p:blipFill>
          <a:blip r:embed="rId4"/>
          <a:srcRect t="47192" r="17102" b="9076"/>
          <a:stretch>
            <a:fillRect/>
          </a:stretch>
        </p:blipFill>
        <p:spPr bwMode="auto">
          <a:xfrm>
            <a:off x="1447800" y="1143000"/>
            <a:ext cx="65532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22300" y="-83343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Problem </a:t>
            </a:r>
            <a:r>
              <a:rPr lang="en-US" sz="3600" b="1" dirty="0" smtClean="0"/>
              <a:t>and </a:t>
            </a:r>
            <a:r>
              <a:rPr lang="en-US" sz="3600" b="1" dirty="0" smtClean="0"/>
              <a:t>Approach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990600" y="917912"/>
            <a:ext cx="75438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2000" dirty="0"/>
              <a:t> </a:t>
            </a:r>
            <a:r>
              <a:rPr lang="en-US" sz="2400" dirty="0"/>
              <a:t>Problem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endParaRPr lang="en-US" sz="600" dirty="0"/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/>
              <a:t> Astronomers must be able to calibrate Type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smtClean="0"/>
              <a:t>supernovae</a:t>
            </a:r>
            <a:r>
              <a:rPr lang="en-US" dirty="0" smtClean="0"/>
              <a:t> as</a:t>
            </a:r>
            <a:endParaRPr lang="en-US" dirty="0" smtClean="0"/>
          </a:p>
          <a:p>
            <a:pPr lvl="1">
              <a:buClr>
                <a:srgbClr val="FF0000"/>
              </a:buClr>
            </a:pPr>
            <a:r>
              <a:rPr lang="en-US" dirty="0"/>
              <a:t>   </a:t>
            </a:r>
            <a:r>
              <a:rPr lang="en-US" dirty="0" smtClean="0"/>
              <a:t>  “</a:t>
            </a:r>
            <a:r>
              <a:rPr lang="en-US" dirty="0"/>
              <a:t>standard candles” to better than 1% in order to determine</a:t>
            </a:r>
            <a:r>
              <a:rPr lang="en-US" dirty="0" smtClean="0"/>
              <a:t> </a:t>
            </a:r>
            <a:r>
              <a:rPr lang="en-US" dirty="0" smtClean="0"/>
              <a:t>whether</a:t>
            </a:r>
            <a:r>
              <a:rPr lang="en-US" dirty="0" smtClean="0"/>
              <a:t> </a:t>
            </a:r>
            <a:endParaRPr lang="en-US" dirty="0"/>
          </a:p>
          <a:p>
            <a:pPr lvl="1">
              <a:buClr>
                <a:srgbClr val="FF0000"/>
              </a:buClr>
            </a:pPr>
            <a:r>
              <a:rPr lang="en-US" dirty="0"/>
              <a:t>   </a:t>
            </a:r>
            <a:r>
              <a:rPr lang="en-US" dirty="0" smtClean="0"/>
              <a:t>  dark </a:t>
            </a:r>
            <a:r>
              <a:rPr lang="en-US" dirty="0"/>
              <a:t>energy varies with age of the universe to 10</a:t>
            </a:r>
            <a:r>
              <a:rPr lang="en-US" dirty="0" smtClean="0"/>
              <a:t>%</a:t>
            </a:r>
          </a:p>
          <a:p>
            <a:pPr lvl="1">
              <a:buClr>
                <a:srgbClr val="FF0000"/>
              </a:buClr>
            </a:pPr>
            <a:endParaRPr lang="en-US" sz="600" dirty="0" smtClean="0"/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/>
              <a:t> Most scientists in the field believe this will require a </a:t>
            </a:r>
            <a:r>
              <a:rPr lang="en-US" dirty="0" smtClean="0"/>
              <a:t>much better</a:t>
            </a:r>
          </a:p>
          <a:p>
            <a:pPr>
              <a:buClr>
                <a:srgbClr val="FF0000"/>
              </a:buClr>
            </a:pPr>
            <a:r>
              <a:rPr lang="en-US" dirty="0"/>
              <a:t>          </a:t>
            </a:r>
            <a:r>
              <a:rPr lang="en-US" dirty="0" smtClean="0"/>
              <a:t>    understanding </a:t>
            </a:r>
            <a:r>
              <a:rPr lang="en-US" dirty="0"/>
              <a:t>of Type </a:t>
            </a:r>
            <a:r>
              <a:rPr lang="en-US" dirty="0" err="1"/>
              <a:t>Ia</a:t>
            </a:r>
            <a:r>
              <a:rPr lang="en-US" dirty="0"/>
              <a:t> supernovae</a:t>
            </a:r>
          </a:p>
          <a:p>
            <a:pPr>
              <a:buClr>
                <a:srgbClr val="FF0000"/>
              </a:buClr>
            </a:pPr>
            <a:endParaRPr lang="en-US" sz="1000" dirty="0"/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2000" dirty="0"/>
              <a:t> </a:t>
            </a:r>
            <a:r>
              <a:rPr lang="en-US" sz="2400" dirty="0"/>
              <a:t>Approach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endParaRPr lang="en-US" sz="600" dirty="0"/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sz="2000" dirty="0"/>
              <a:t> </a:t>
            </a:r>
            <a:r>
              <a:rPr lang="en-US" dirty="0"/>
              <a:t>We are doing large, multi-physics, multi-scale simulations</a:t>
            </a:r>
            <a:r>
              <a:rPr lang="en-US" dirty="0" smtClean="0"/>
              <a:t> of Type </a:t>
            </a:r>
            <a:r>
              <a:rPr lang="en-US" dirty="0" err="1" smtClean="0"/>
              <a:t>Ia</a:t>
            </a:r>
            <a:endParaRPr lang="en-US" dirty="0" smtClean="0"/>
          </a:p>
          <a:p>
            <a:pPr lvl="1">
              <a:buClr>
                <a:srgbClr val="FF0000"/>
              </a:buClr>
            </a:pPr>
            <a:r>
              <a:rPr lang="en-US" dirty="0"/>
              <a:t>   </a:t>
            </a:r>
            <a:r>
              <a:rPr lang="en-US" dirty="0" smtClean="0"/>
              <a:t>   supernovae </a:t>
            </a:r>
            <a:r>
              <a:rPr lang="en-US" dirty="0"/>
              <a:t>to understand them better</a:t>
            </a:r>
          </a:p>
          <a:p>
            <a:pPr lvl="1">
              <a:buClr>
                <a:srgbClr val="FF0000"/>
              </a:buClr>
            </a:pPr>
            <a:endParaRPr lang="en-US" sz="600" dirty="0"/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/>
              <a:t> We use FLASH, a highly capable, fully modular, fully</a:t>
            </a:r>
            <a:r>
              <a:rPr lang="en-US" dirty="0" smtClean="0"/>
              <a:t> extensible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    </a:t>
            </a:r>
            <a:r>
              <a:rPr lang="en-US" dirty="0" smtClean="0"/>
              <a:t> adaptive </a:t>
            </a:r>
            <a:r>
              <a:rPr lang="en-US" dirty="0"/>
              <a:t>mesh refinement (AMR) code (which</a:t>
            </a:r>
            <a:r>
              <a:rPr lang="en-US" dirty="0" smtClean="0"/>
              <a:t> allows us to effectively</a:t>
            </a:r>
          </a:p>
          <a:p>
            <a:pPr lvl="1">
              <a:buClr>
                <a:srgbClr val="FF0000"/>
              </a:buClr>
            </a:pPr>
            <a:r>
              <a:rPr lang="en-US" dirty="0"/>
              <a:t>    </a:t>
            </a:r>
            <a:r>
              <a:rPr lang="en-US" dirty="0" smtClean="0"/>
              <a:t> effectively </a:t>
            </a:r>
            <a:r>
              <a:rPr lang="en-US" dirty="0"/>
              <a:t>resolve a star the size of the </a:t>
            </a:r>
            <a:r>
              <a:rPr lang="en-US" dirty="0" smtClean="0"/>
              <a:t>Earth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cells 5 miles on a side</a:t>
            </a:r>
            <a:r>
              <a:rPr lang="en-US" dirty="0" smtClean="0"/>
              <a:t> 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     using </a:t>
            </a:r>
            <a:r>
              <a:rPr lang="en-US" dirty="0"/>
              <a:t>10</a:t>
            </a:r>
            <a:r>
              <a:rPr lang="en-US" baseline="30000" dirty="0"/>
              <a:t>10</a:t>
            </a:r>
            <a:r>
              <a:rPr lang="en-US" dirty="0"/>
              <a:t> grid points</a:t>
            </a:r>
            <a:r>
              <a:rPr lang="en-US" dirty="0" smtClean="0"/>
              <a:t>) – plus </a:t>
            </a:r>
            <a:r>
              <a:rPr lang="en-US" i="1" dirty="0" smtClean="0"/>
              <a:t>Phoenix</a:t>
            </a:r>
            <a:r>
              <a:rPr lang="en-US" dirty="0" smtClean="0"/>
              <a:t> and </a:t>
            </a:r>
            <a:r>
              <a:rPr lang="en-US" i="1" dirty="0" smtClean="0"/>
              <a:t>Sedona </a:t>
            </a:r>
            <a:r>
              <a:rPr lang="en-US" dirty="0" smtClean="0"/>
              <a:t>(two highly capable 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     radiation transfer codes)</a:t>
            </a:r>
          </a:p>
          <a:p>
            <a:pPr lvl="1">
              <a:buClr>
                <a:srgbClr val="FF0000"/>
              </a:buClr>
            </a:pPr>
            <a:endParaRPr lang="en-US" sz="600" dirty="0" smtClean="0"/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i="1" dirty="0" smtClean="0"/>
              <a:t> </a:t>
            </a:r>
            <a:r>
              <a:rPr lang="en-US" dirty="0" smtClean="0"/>
              <a:t>We are confronting the results of these simulations with high-quality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     light curves and spectra obtained by the SDSS-II Supernova Survey</a:t>
            </a:r>
          </a:p>
          <a:p>
            <a:pPr lvl="1">
              <a:buClr>
                <a:srgbClr val="FF0000"/>
              </a:buClr>
            </a:pPr>
            <a:r>
              <a:rPr lang="en-US" dirty="0" smtClean="0"/>
              <a:t>     team and their collaborators</a:t>
            </a:r>
            <a:endParaRPr lang="en-US" i="1" dirty="0" smtClean="0"/>
          </a:p>
          <a:p>
            <a:pPr lvl="1">
              <a:buClr>
                <a:srgbClr val="FF0000"/>
              </a:buClr>
            </a:pPr>
            <a:endParaRPr lang="en-US" sz="600" dirty="0" smtClean="0"/>
          </a:p>
          <a:p>
            <a:pPr lvl="1">
              <a:buClr>
                <a:srgbClr val="FF0000"/>
              </a:buClr>
            </a:pP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0"/>
            <a:ext cx="8204200" cy="674688"/>
          </a:xfrm>
        </p:spPr>
        <p:txBody>
          <a:bodyPr/>
          <a:lstStyle/>
          <a:p>
            <a:pPr eaLnBrk="1" hangingPunct="1"/>
            <a:r>
              <a:rPr lang="en-US" sz="3000" b="1" dirty="0"/>
              <a:t>FLASH capabilities span a broad range…</a:t>
            </a:r>
            <a:endParaRPr lang="en-US" dirty="0"/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3221038" y="4681538"/>
            <a:ext cx="2822575" cy="1397000"/>
          </a:xfrm>
          <a:prstGeom prst="roundRect">
            <a:avLst>
              <a:gd name="adj" fmla="val 111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5561013" y="2601913"/>
            <a:ext cx="1608137" cy="1793875"/>
          </a:xfrm>
          <a:prstGeom prst="roundRect">
            <a:avLst>
              <a:gd name="adj" fmla="val 116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7461250" y="4440238"/>
            <a:ext cx="1574800" cy="2170112"/>
          </a:xfrm>
          <a:prstGeom prst="roundRect">
            <a:avLst>
              <a:gd name="adj" fmla="val 97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4800600" y="896938"/>
            <a:ext cx="1338263" cy="1338262"/>
          </a:xfrm>
          <a:prstGeom prst="roundRect">
            <a:avLst>
              <a:gd name="adj" fmla="val 116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9288" y="4645025"/>
            <a:ext cx="281781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1187450" y="6318250"/>
            <a:ext cx="11604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Cellular detonation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752975" y="2274888"/>
            <a:ext cx="14573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Compressed turbulence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235325" y="6119813"/>
            <a:ext cx="1990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Helium burning on neutron stars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038" y="4403725"/>
            <a:ext cx="15779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412038" y="6619875"/>
            <a:ext cx="16938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Richtmyer-Meshkov instability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3797300" y="3003550"/>
            <a:ext cx="1457325" cy="1219200"/>
          </a:xfrm>
          <a:prstGeom prst="roundRect">
            <a:avLst>
              <a:gd name="adj" fmla="val 130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0313" y="2955925"/>
            <a:ext cx="14573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744913" y="4229100"/>
            <a:ext cx="1812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Laser-driven shock instabilities</a:t>
            </a:r>
          </a:p>
        </p:txBody>
      </p:sp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863" y="860425"/>
            <a:ext cx="1338262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7" name="AutoShape 17"/>
          <p:cNvSpPr>
            <a:spLocks noChangeArrowheads="1"/>
          </p:cNvSpPr>
          <p:nvPr/>
        </p:nvSpPr>
        <p:spPr bwMode="auto">
          <a:xfrm>
            <a:off x="1144588" y="3381375"/>
            <a:ext cx="2289175" cy="981075"/>
          </a:xfrm>
          <a:prstGeom prst="roundRect">
            <a:avLst>
              <a:gd name="adj" fmla="val 157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8075" y="3344863"/>
            <a:ext cx="22891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119188" y="4381500"/>
            <a:ext cx="1990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Nova outbursts on white dwarfs</a:t>
            </a:r>
          </a:p>
        </p:txBody>
      </p:sp>
      <p:sp>
        <p:nvSpPr>
          <p:cNvPr id="30740" name="AutoShape 20"/>
          <p:cNvSpPr>
            <a:spLocks noChangeArrowheads="1"/>
          </p:cNvSpPr>
          <p:nvPr/>
        </p:nvSpPr>
        <p:spPr bwMode="auto">
          <a:xfrm>
            <a:off x="1108075" y="3344863"/>
            <a:ext cx="2289175" cy="966787"/>
          </a:xfrm>
          <a:prstGeom prst="roundRect">
            <a:avLst>
              <a:gd name="adj" fmla="val 16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1" name="AutoShape 21"/>
          <p:cNvSpPr>
            <a:spLocks noChangeArrowheads="1"/>
          </p:cNvSpPr>
          <p:nvPr/>
        </p:nvSpPr>
        <p:spPr bwMode="auto">
          <a:xfrm>
            <a:off x="3760788" y="2951163"/>
            <a:ext cx="1443037" cy="1216025"/>
          </a:xfrm>
          <a:prstGeom prst="roundRect">
            <a:avLst>
              <a:gd name="adj" fmla="val 13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>
            <a:off x="7402513" y="4392613"/>
            <a:ext cx="1581150" cy="2171700"/>
          </a:xfrm>
          <a:prstGeom prst="roundRect">
            <a:avLst>
              <a:gd name="adj" fmla="val 9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3" name="AutoShape 23"/>
          <p:cNvSpPr>
            <a:spLocks noChangeArrowheads="1"/>
          </p:cNvSpPr>
          <p:nvPr/>
        </p:nvSpPr>
        <p:spPr bwMode="auto">
          <a:xfrm>
            <a:off x="4754563" y="857250"/>
            <a:ext cx="1323975" cy="1323975"/>
          </a:xfrm>
          <a:prstGeom prst="roundRect">
            <a:avLst>
              <a:gd name="adj" fmla="val 116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4" name="AutoShape 24"/>
          <p:cNvSpPr>
            <a:spLocks noChangeArrowheads="1"/>
          </p:cNvSpPr>
          <p:nvPr/>
        </p:nvSpPr>
        <p:spPr bwMode="auto">
          <a:xfrm>
            <a:off x="1238250" y="4676775"/>
            <a:ext cx="1700213" cy="1592263"/>
          </a:xfrm>
          <a:prstGeom prst="roundRect">
            <a:avLst>
              <a:gd name="adj" fmla="val 97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84275" y="4613275"/>
            <a:ext cx="169703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6" name="AutoShape 26"/>
          <p:cNvSpPr>
            <a:spLocks noChangeArrowheads="1"/>
          </p:cNvSpPr>
          <p:nvPr/>
        </p:nvSpPr>
        <p:spPr bwMode="auto">
          <a:xfrm>
            <a:off x="1192213" y="4618038"/>
            <a:ext cx="1700212" cy="1593850"/>
          </a:xfrm>
          <a:prstGeom prst="roundRect">
            <a:avLst>
              <a:gd name="adj" fmla="val 9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5527675" y="4402138"/>
            <a:ext cx="15414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Rayleigh-Taylor instability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8010525" y="1147763"/>
            <a:ext cx="1033463" cy="806450"/>
          </a:xfrm>
          <a:prstGeom prst="roundRect">
            <a:avLst>
              <a:gd name="adj" fmla="val 130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49" name="AutoShape 29"/>
          <p:cNvSpPr>
            <a:spLocks noChangeArrowheads="1"/>
          </p:cNvSpPr>
          <p:nvPr/>
        </p:nvSpPr>
        <p:spPr bwMode="auto">
          <a:xfrm>
            <a:off x="7970838" y="938213"/>
            <a:ext cx="1033462" cy="965200"/>
          </a:xfrm>
          <a:prstGeom prst="roundRect">
            <a:avLst>
              <a:gd name="adj" fmla="val 134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0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12113" y="958850"/>
            <a:ext cx="965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7615238" y="1963738"/>
            <a:ext cx="1528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Flame-vortex interactions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2281238" y="2700338"/>
            <a:ext cx="213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Gravitational collapse/Jeans instability</a:t>
            </a:r>
          </a:p>
        </p:txBody>
      </p:sp>
      <p:pic>
        <p:nvPicPr>
          <p:cNvPr id="30753" name="Picture 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625" y="1868488"/>
            <a:ext cx="2197100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12712" y="3175000"/>
            <a:ext cx="1990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 dirty="0">
                <a:solidFill>
                  <a:srgbClr val="000066"/>
                </a:solidFill>
              </a:rPr>
              <a:t>Wave breaking on white dwarfs</a:t>
            </a:r>
          </a:p>
        </p:txBody>
      </p:sp>
      <p:pic>
        <p:nvPicPr>
          <p:cNvPr id="30755" name="Picture 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3825" y="938213"/>
            <a:ext cx="202406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180975" y="1682496"/>
            <a:ext cx="19907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900" i="1" dirty="0">
                <a:solidFill>
                  <a:srgbClr val="000066"/>
                </a:solidFill>
              </a:rPr>
              <a:t>Shortly: Relativistic accretion onto NS</a:t>
            </a: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6178550" y="6008688"/>
            <a:ext cx="1057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Orzag/Tang MHD</a:t>
            </a:r>
          </a:p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vortex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6224588" y="2281238"/>
            <a:ext cx="1225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Type Ia Supernova</a:t>
            </a:r>
          </a:p>
        </p:txBody>
      </p:sp>
      <p:sp>
        <p:nvSpPr>
          <p:cNvPr id="30759" name="AutoShape 39"/>
          <p:cNvSpPr>
            <a:spLocks noChangeArrowheads="1"/>
          </p:cNvSpPr>
          <p:nvPr/>
        </p:nvSpPr>
        <p:spPr bwMode="auto">
          <a:xfrm>
            <a:off x="6264275" y="923925"/>
            <a:ext cx="1320800" cy="1290638"/>
          </a:xfrm>
          <a:prstGeom prst="roundRect">
            <a:avLst>
              <a:gd name="adj" fmla="val 116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0" name="AutoShape 40"/>
          <p:cNvSpPr>
            <a:spLocks noChangeArrowheads="1"/>
          </p:cNvSpPr>
          <p:nvPr/>
        </p:nvSpPr>
        <p:spPr bwMode="auto">
          <a:xfrm>
            <a:off x="2314575" y="906463"/>
            <a:ext cx="2362200" cy="1790700"/>
          </a:xfrm>
          <a:prstGeom prst="roundRect">
            <a:avLst>
              <a:gd name="adj" fmla="val 111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1" name="AutoShape 41"/>
          <p:cNvSpPr>
            <a:spLocks noChangeArrowheads="1"/>
          </p:cNvSpPr>
          <p:nvPr/>
        </p:nvSpPr>
        <p:spPr bwMode="auto">
          <a:xfrm>
            <a:off x="6351588" y="4697413"/>
            <a:ext cx="914400" cy="1312862"/>
          </a:xfrm>
          <a:prstGeom prst="roundRect">
            <a:avLst>
              <a:gd name="adj" fmla="val 111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2" name="Picture 4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49488" y="841375"/>
            <a:ext cx="238918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3" name="Picture 4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78538" y="4543425"/>
            <a:ext cx="11557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4" name="Picture 4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0688" y="2557463"/>
            <a:ext cx="1638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5" name="Picture 4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10450" y="2293938"/>
            <a:ext cx="16256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6" name="Text Box 46"/>
          <p:cNvSpPr txBox="1">
            <a:spLocks noChangeArrowheads="1"/>
          </p:cNvSpPr>
          <p:nvPr/>
        </p:nvSpPr>
        <p:spPr bwMode="auto">
          <a:xfrm>
            <a:off x="7685088" y="4137025"/>
            <a:ext cx="13843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chemeClr val="hlink"/>
                </a:solidFill>
              </a:rPr>
              <a:t>Intracluster interactions</a:t>
            </a:r>
            <a:endParaRPr lang="en-GB" sz="1000" i="1">
              <a:solidFill>
                <a:srgbClr val="000066"/>
              </a:solidFill>
            </a:endParaRPr>
          </a:p>
        </p:txBody>
      </p:sp>
      <p:sp>
        <p:nvSpPr>
          <p:cNvPr id="30767" name="AutoShape 47"/>
          <p:cNvSpPr>
            <a:spLocks noChangeArrowheads="1"/>
          </p:cNvSpPr>
          <p:nvPr/>
        </p:nvSpPr>
        <p:spPr bwMode="auto">
          <a:xfrm>
            <a:off x="211138" y="3551238"/>
            <a:ext cx="668337" cy="2835275"/>
          </a:xfrm>
          <a:prstGeom prst="roundRect">
            <a:avLst>
              <a:gd name="adj" fmla="val 111"/>
            </a:avLst>
          </a:prstGeom>
          <a:solidFill>
            <a:srgbClr val="999999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8" name="Picture 4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90500" y="3516313"/>
            <a:ext cx="652463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9" name="AutoShape 49"/>
          <p:cNvSpPr>
            <a:spLocks noChangeArrowheads="1"/>
          </p:cNvSpPr>
          <p:nvPr/>
        </p:nvSpPr>
        <p:spPr bwMode="auto">
          <a:xfrm>
            <a:off x="180975" y="3500438"/>
            <a:ext cx="669925" cy="2852737"/>
          </a:xfrm>
          <a:prstGeom prst="roundRect">
            <a:avLst>
              <a:gd name="adj" fmla="val 16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192088" y="6396038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Magnetic</a:t>
            </a:r>
          </a:p>
          <a:p>
            <a:pPr eaLnBrk="0" hangingPunct="0">
              <a:buSzPct val="108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000" i="1">
                <a:solidFill>
                  <a:srgbClr val="000066"/>
                </a:solidFill>
              </a:rPr>
              <a:t>Rayleigh-Taylor</a:t>
            </a:r>
          </a:p>
        </p:txBody>
      </p:sp>
      <p:pic>
        <p:nvPicPr>
          <p:cNvPr id="30771" name="Picture 5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238875" y="858838"/>
            <a:ext cx="1317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96" name="Text Box 52"/>
          <p:cNvSpPr txBox="1">
            <a:spLocks noChangeArrowheads="1"/>
          </p:cNvSpPr>
          <p:nvPr/>
        </p:nvSpPr>
        <p:spPr bwMode="auto">
          <a:xfrm>
            <a:off x="1390650" y="1196747"/>
            <a:ext cx="6819900" cy="4708981"/>
          </a:xfrm>
          <a:prstGeom prst="rect">
            <a:avLst/>
          </a:prstGeom>
          <a:solidFill>
            <a:schemeClr val="accent5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0" hangingPunct="0"/>
            <a:r>
              <a:rPr lang="en-US" sz="2000" dirty="0">
                <a:solidFill>
                  <a:srgbClr val="000066"/>
                </a:solidFill>
              </a:rPr>
              <a:t>                                        </a:t>
            </a:r>
            <a:r>
              <a:rPr lang="en-US" sz="2000" dirty="0" smtClean="0">
                <a:solidFill>
                  <a:srgbClr val="000066"/>
                </a:solidFill>
              </a:rPr>
              <a:t>            FLASH</a:t>
            </a:r>
            <a:endParaRPr lang="en-US" sz="2000" dirty="0">
              <a:solidFill>
                <a:srgbClr val="000066"/>
              </a:solidFill>
            </a:endParaRP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Parallel, adaptive-mesh refinement (AMR) </a:t>
            </a:r>
            <a:r>
              <a:rPr lang="en-US" sz="2000" dirty="0" smtClean="0">
                <a:solidFill>
                  <a:srgbClr val="000066"/>
                </a:solidFill>
              </a:rPr>
              <a:t>code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Originally designed for compressible reactive flows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 smtClean="0">
                <a:solidFill>
                  <a:srgbClr val="000066"/>
                </a:solidFill>
              </a:rPr>
              <a:t>Can solve </a:t>
            </a:r>
            <a:r>
              <a:rPr lang="en-US" sz="2000" dirty="0">
                <a:solidFill>
                  <a:srgbClr val="000066"/>
                </a:solidFill>
              </a:rPr>
              <a:t>a broad range of (</a:t>
            </a:r>
            <a:r>
              <a:rPr lang="en-US" sz="2000" dirty="0" err="1">
                <a:solidFill>
                  <a:srgbClr val="000066"/>
                </a:solidFill>
              </a:rPr>
              <a:t>astro)physical</a:t>
            </a:r>
            <a:r>
              <a:rPr lang="en-US" sz="2000" dirty="0">
                <a:solidFill>
                  <a:srgbClr val="000066"/>
                </a:solidFill>
              </a:rPr>
              <a:t> problems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Incompressible </a:t>
            </a:r>
            <a:r>
              <a:rPr lang="en-US" sz="2000" dirty="0" err="1">
                <a:solidFill>
                  <a:srgbClr val="000066"/>
                </a:solidFill>
              </a:rPr>
              <a:t>Navier</a:t>
            </a:r>
            <a:r>
              <a:rPr lang="en-US" sz="2000" dirty="0">
                <a:solidFill>
                  <a:srgbClr val="000066"/>
                </a:solidFill>
              </a:rPr>
              <a:t>-Stokes solver with embedded boundaries and fluid-structure interactions is being </a:t>
            </a:r>
            <a:r>
              <a:rPr lang="en-US" sz="2000" dirty="0" smtClean="0">
                <a:solidFill>
                  <a:srgbClr val="000066"/>
                </a:solidFill>
              </a:rPr>
              <a:t>added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High-energy density physics capabilities are being added to make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smtClean="0">
                <a:solidFill>
                  <a:srgbClr val="000066"/>
                </a:solidFill>
              </a:rPr>
              <a:t>FLASH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>
                <a:solidFill>
                  <a:srgbClr val="000066"/>
                </a:solidFill>
              </a:rPr>
              <a:t>an open code for academic HEDP community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Portable: runs on many massively-parallel systems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Scales and performs well up to 160K processors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Fully modular and extensible: components can be combined to create many different applications</a:t>
            </a:r>
          </a:p>
          <a:p>
            <a:pPr marL="457200" indent="-457200" eaLnBrk="0" hangingPunct="0">
              <a:buFont typeface="Times" charset="0"/>
              <a:buAutoNum type="arabicPeriod"/>
            </a:pPr>
            <a:r>
              <a:rPr lang="en-US" sz="2000" dirty="0">
                <a:solidFill>
                  <a:srgbClr val="000066"/>
                </a:solidFill>
              </a:rPr>
              <a:t>Rigorous verification and software development processes make development possible while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 smtClean="0">
                <a:solidFill>
                  <a:srgbClr val="000066"/>
                </a:solidFill>
              </a:rPr>
              <a:t>FLASH</a:t>
            </a:r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sz="2000" dirty="0">
                <a:solidFill>
                  <a:srgbClr val="000066"/>
                </a:solidFill>
              </a:rPr>
              <a:t>is being used for production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96" grpId="0" animBg="1"/>
    </p:bldLst>
  </p:timing>
</p:sld>
</file>

<file path=ppt/theme/theme1.xml><?xml version="1.0" encoding="utf-8"?>
<a:theme xmlns:a="http://schemas.openxmlformats.org/drawingml/2006/main" name="CI_blue_template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CI_blue_template_V2.potx</Template>
  <TotalTime>464</TotalTime>
  <Words>1783</Words>
  <Application>Microsoft Macintosh PowerPoint</Application>
  <PresentationFormat>On-screen Show (4:3)</PresentationFormat>
  <Paragraphs>262</Paragraphs>
  <Slides>26</Slides>
  <Notes>20</Notes>
  <HiddenSlides>0</HiddenSlides>
  <MMClips>4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CI_blue_template_V2</vt:lpstr>
      <vt:lpstr>Office Theme</vt:lpstr>
      <vt:lpstr>1_Office Theme</vt:lpstr>
      <vt:lpstr>New Insights into Type Ia Supernova Explosions from Large-Scale Simulations</vt:lpstr>
      <vt:lpstr>Key Flash Center Personnel</vt:lpstr>
      <vt:lpstr>What Are Type Ia Supernovae?</vt:lpstr>
      <vt:lpstr>Type Ia Supernovae</vt:lpstr>
      <vt:lpstr>Type Ia Supernovae</vt:lpstr>
      <vt:lpstr>Calibration Using Empirical Correlation  Between Peak Brightness and Duration</vt:lpstr>
      <vt:lpstr>Slide 7</vt:lpstr>
      <vt:lpstr>Problem and Approach</vt:lpstr>
      <vt:lpstr>FLASH capabilities span a broad range…</vt:lpstr>
      <vt:lpstr>…FLASH is being used by groups throughout the world</vt:lpstr>
      <vt:lpstr>Computational Demands of Type Ia Supernova Simulations</vt:lpstr>
      <vt:lpstr>Key Physical Process Not Fully Understood: Buoyancy-Driven Turbulent Nuclear Burning</vt:lpstr>
      <vt:lpstr>3D Verification Simulations of Buoyancy-Driven Turbulent Nuclear Combustion</vt:lpstr>
      <vt:lpstr>Slide 14</vt:lpstr>
      <vt:lpstr>Slide 15</vt:lpstr>
      <vt:lpstr>3D Simulations of GCD Model for Single Ignition Point</vt:lpstr>
      <vt:lpstr>Slide 17</vt:lpstr>
      <vt:lpstr>Detonation Conditions Are Robustly Produced                        by Inwardly Directed Jet</vt:lpstr>
      <vt:lpstr>Global Validation of Light Curves and Spectra Predicted by GCD Model</vt:lpstr>
      <vt:lpstr>Partnership with SDSS-II Supernova Survey                      to Validate Type Ia Supernova Models</vt:lpstr>
      <vt:lpstr>Systematic Validation                                                             of Type Ia Supernova Models Is Underway </vt:lpstr>
      <vt:lpstr>Our student legacy</vt:lpstr>
      <vt:lpstr>Our postdoc legacy…</vt:lpstr>
      <vt:lpstr>…our postdoc legacy (continued)</vt:lpstr>
      <vt:lpstr>Importance of the CI to the Flash Center</vt:lpstr>
      <vt:lpstr>Conclusions</vt:lpstr>
    </vt:vector>
  </TitlesOfParts>
  <Company>University of Chicago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Donald Lamb</dc:creator>
  <cp:lastModifiedBy>Donald Lamb</cp:lastModifiedBy>
  <cp:revision>53</cp:revision>
  <cp:lastPrinted>2010-04-25T22:41:32Z</cp:lastPrinted>
  <dcterms:created xsi:type="dcterms:W3CDTF">2010-04-25T19:29:13Z</dcterms:created>
  <dcterms:modified xsi:type="dcterms:W3CDTF">2010-04-25T22:51:10Z</dcterms:modified>
</cp:coreProperties>
</file>